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Lst>
  <p:sldSz cy="10287000" cx="18288000"/>
  <p:notesSz cx="6858000" cy="9144000"/>
  <p:embeddedFontLst>
    <p:embeddedFont>
      <p:font typeface="Roboto Condensed"/>
      <p:bold r:id="rId59"/>
      <p:boldItalic r:id="rId60"/>
    </p:embeddedFont>
    <p:embeddedFont>
      <p:font typeface="Open Sans"/>
      <p:regular r:id="rId61"/>
      <p:bold r:id="rId62"/>
      <p:italic r:id="rId63"/>
      <p:boldItalic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65" roundtripDataSignature="AMtx7mjtMk1mHwKUDZmy0hwknGI+xwBCe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OpenSans-bold.fntdata"/><Relationship Id="rId61" Type="http://schemas.openxmlformats.org/officeDocument/2006/relationships/font" Target="fonts/OpenSans-regular.fntdata"/><Relationship Id="rId20" Type="http://schemas.openxmlformats.org/officeDocument/2006/relationships/slide" Target="slides/slide15.xml"/><Relationship Id="rId64" Type="http://schemas.openxmlformats.org/officeDocument/2006/relationships/font" Target="fonts/OpenSans-boldItalic.fntdata"/><Relationship Id="rId63" Type="http://schemas.openxmlformats.org/officeDocument/2006/relationships/font" Target="fonts/OpenSans-italic.fntdata"/><Relationship Id="rId22" Type="http://schemas.openxmlformats.org/officeDocument/2006/relationships/slide" Target="slides/slide17.xml"/><Relationship Id="rId21" Type="http://schemas.openxmlformats.org/officeDocument/2006/relationships/slide" Target="slides/slide16.xml"/><Relationship Id="rId65" Type="http://customschemas.google.com/relationships/presentationmetadata" Target="metadata"/><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RobotoCondensed-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RobotoCondensed-bold.fntdata"/><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p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4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4" name="Shape 654"/>
        <p:cNvGrpSpPr/>
        <p:nvPr/>
      </p:nvGrpSpPr>
      <p:grpSpPr>
        <a:xfrm>
          <a:off x="0" y="0"/>
          <a:ext cx="0" cy="0"/>
          <a:chOff x="0" y="0"/>
          <a:chExt cx="0" cy="0"/>
        </a:xfrm>
      </p:grpSpPr>
      <p:sp>
        <p:nvSpPr>
          <p:cNvPr id="655" name="Google Shape;655;p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4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p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4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p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4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p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4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4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5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5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p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5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 name="Shape 732"/>
        <p:cNvGrpSpPr/>
        <p:nvPr/>
      </p:nvGrpSpPr>
      <p:grpSpPr>
        <a:xfrm>
          <a:off x="0" y="0"/>
          <a:ext cx="0" cy="0"/>
          <a:chOff x="0" y="0"/>
          <a:chExt cx="0" cy="0"/>
        </a:xfrm>
      </p:grpSpPr>
      <p:sp>
        <p:nvSpPr>
          <p:cNvPr id="733" name="Google Shape;733;p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5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5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5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5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6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64"/>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6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6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6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65"/>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6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6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6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6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5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5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5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5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5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5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5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5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5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5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5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5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6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6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6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6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6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6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6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6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6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6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6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6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6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6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63"/>
          <p:cNvSpPr/>
          <p:nvPr>
            <p:ph idx="2" type="pic"/>
          </p:nvPr>
        </p:nvSpPr>
        <p:spPr>
          <a:xfrm>
            <a:off x="1792288" y="612775"/>
            <a:ext cx="5486400" cy="4114800"/>
          </a:xfrm>
          <a:prstGeom prst="rect">
            <a:avLst/>
          </a:prstGeom>
          <a:noFill/>
          <a:ln>
            <a:noFill/>
          </a:ln>
        </p:spPr>
      </p:sp>
      <p:sp>
        <p:nvSpPr>
          <p:cNvPr id="64" name="Google Shape;64;p6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6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6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6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5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5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5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5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 Id="rId4" Type="http://schemas.openxmlformats.org/officeDocument/2006/relationships/image" Target="../media/image24.jp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19.png"/><Relationship Id="rId5" Type="http://schemas.openxmlformats.org/officeDocument/2006/relationships/image" Target="../media/image6.png"/><Relationship Id="rId6"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22.png"/><Relationship Id="rId5" Type="http://schemas.openxmlformats.org/officeDocument/2006/relationships/image" Target="../media/image30.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1.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8.png"/><Relationship Id="rId4" Type="http://schemas.openxmlformats.org/officeDocument/2006/relationships/image" Target="../media/image22.png"/><Relationship Id="rId5" Type="http://schemas.openxmlformats.org/officeDocument/2006/relationships/image" Target="../media/image30.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5.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6.png"/><Relationship Id="rId4" Type="http://schemas.openxmlformats.org/officeDocument/2006/relationships/image" Target="../media/image22.png"/><Relationship Id="rId5" Type="http://schemas.openxmlformats.org/officeDocument/2006/relationships/image" Target="../media/image30.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1.png"/><Relationship Id="rId4" Type="http://schemas.openxmlformats.org/officeDocument/2006/relationships/image" Target="../media/image55.png"/><Relationship Id="rId5"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4.png"/><Relationship Id="rId4" Type="http://schemas.openxmlformats.org/officeDocument/2006/relationships/image" Target="../media/image22.png"/><Relationship Id="rId5" Type="http://schemas.openxmlformats.org/officeDocument/2006/relationships/image" Target="../media/image30.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9.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9.png"/><Relationship Id="rId4" Type="http://schemas.openxmlformats.org/officeDocument/2006/relationships/image" Target="../media/image19.png"/><Relationship Id="rId5"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1.png"/><Relationship Id="rId4" Type="http://schemas.openxmlformats.org/officeDocument/2006/relationships/image" Target="../media/image4.png"/><Relationship Id="rId5" Type="http://schemas.openxmlformats.org/officeDocument/2006/relationships/image" Target="../media/image6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5.pn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35.png"/><Relationship Id="rId4" Type="http://schemas.openxmlformats.org/officeDocument/2006/relationships/image" Target="../media/image16.png"/><Relationship Id="rId5" Type="http://schemas.openxmlformats.org/officeDocument/2006/relationships/image" Target="../media/image6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1.png"/><Relationship Id="rId4" Type="http://schemas.openxmlformats.org/officeDocument/2006/relationships/image" Target="../media/image55.png"/><Relationship Id="rId5"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1.png"/><Relationship Id="rId4" Type="http://schemas.openxmlformats.org/officeDocument/2006/relationships/image" Target="../media/image55.png"/><Relationship Id="rId5"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1.png"/><Relationship Id="rId4" Type="http://schemas.openxmlformats.org/officeDocument/2006/relationships/image" Target="../media/image55.png"/><Relationship Id="rId5" Type="http://schemas.openxmlformats.org/officeDocument/2006/relationships/image" Target="../media/image6.png"/><Relationship Id="rId6" Type="http://schemas.openxmlformats.org/officeDocument/2006/relationships/image" Target="../media/image6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4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2.png"/><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0.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46.png"/><Relationship Id="rId4"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4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66.png"/><Relationship Id="rId4" Type="http://schemas.openxmlformats.org/officeDocument/2006/relationships/image" Target="../media/image55.png"/><Relationship Id="rId5"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6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 Id="rId4" Type="http://schemas.openxmlformats.org/officeDocument/2006/relationships/image" Target="../media/image62.png"/><Relationship Id="rId5" Type="http://schemas.openxmlformats.org/officeDocument/2006/relationships/image" Target="../media/image49.png"/><Relationship Id="rId6" Type="http://schemas.openxmlformats.org/officeDocument/2006/relationships/image" Target="../media/image64.png"/><Relationship Id="rId7" Type="http://schemas.openxmlformats.org/officeDocument/2006/relationships/image" Target="../media/image53.png"/><Relationship Id="rId8" Type="http://schemas.openxmlformats.org/officeDocument/2006/relationships/image" Target="../media/image5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63.png"/><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5.png"/><Relationship Id="rId4" Type="http://schemas.openxmlformats.org/officeDocument/2006/relationships/image" Target="../media/image2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nvSpPr>
        <p:spPr>
          <a:xfrm>
            <a:off x="500536" y="580432"/>
            <a:ext cx="16758764" cy="58990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1" lang="en-US" sz="3400" u="none" cap="none" strike="noStrike">
                <a:solidFill>
                  <a:srgbClr val="000000"/>
                </a:solidFill>
                <a:latin typeface="Roboto Condensed"/>
                <a:ea typeface="Roboto Condensed"/>
                <a:cs typeface="Roboto Condensed"/>
                <a:sym typeface="Roboto Condensed"/>
              </a:rPr>
              <a:t>Provider Training Toolkit on Use of Oral and Long-acting HIV Pre-Exposure Prophylaxis (PrEP)</a:t>
            </a:r>
            <a:endParaRPr/>
          </a:p>
        </p:txBody>
      </p:sp>
      <p:grpSp>
        <p:nvGrpSpPr>
          <p:cNvPr id="85" name="Google Shape;85;p1"/>
          <p:cNvGrpSpPr/>
          <p:nvPr/>
        </p:nvGrpSpPr>
        <p:grpSpPr>
          <a:xfrm>
            <a:off x="13565495" y="7936275"/>
            <a:ext cx="4600156" cy="2350725"/>
            <a:chOff x="0" y="-47625"/>
            <a:chExt cx="1211564" cy="619121"/>
          </a:xfrm>
        </p:grpSpPr>
        <p:sp>
          <p:nvSpPr>
            <p:cNvPr id="86" name="Google Shape;86;p1"/>
            <p:cNvSpPr/>
            <p:nvPr/>
          </p:nvSpPr>
          <p:spPr>
            <a:xfrm>
              <a:off x="0" y="0"/>
              <a:ext cx="1211564" cy="571496"/>
            </a:xfrm>
            <a:custGeom>
              <a:rect b="b" l="l" r="r" t="t"/>
              <a:pathLst>
                <a:path extrusionOk="0"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
            <p:cNvSpPr txBox="1"/>
            <p:nvPr/>
          </p:nvSpPr>
          <p:spPr>
            <a:xfrm>
              <a:off x="0" y="-47625"/>
              <a:ext cx="1211564" cy="619121"/>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88" name="Google Shape;88;p1"/>
          <p:cNvSpPr/>
          <p:nvPr/>
        </p:nvSpPr>
        <p:spPr>
          <a:xfrm>
            <a:off x="15865573" y="8617875"/>
            <a:ext cx="1987012" cy="1495841"/>
          </a:xfrm>
          <a:custGeom>
            <a:rect b="b" l="l" r="r" t="t"/>
            <a:pathLst>
              <a:path extrusionOk="0" h="1495841" w="1987012">
                <a:moveTo>
                  <a:pt x="0" y="0"/>
                </a:moveTo>
                <a:lnTo>
                  <a:pt x="1987013" y="0"/>
                </a:lnTo>
                <a:lnTo>
                  <a:pt x="1987013" y="1495840"/>
                </a:lnTo>
                <a:lnTo>
                  <a:pt x="0" y="1495840"/>
                </a:lnTo>
                <a:lnTo>
                  <a:pt x="0" y="0"/>
                </a:lnTo>
                <a:close/>
              </a:path>
            </a:pathLst>
          </a:custGeom>
          <a:blipFill rotWithShape="1">
            <a:blip r:embed="rId3">
              <a:alphaModFix/>
            </a:blip>
            <a:stretch>
              <a:fillRect b="0" l="0" r="0" t="0"/>
            </a:stretch>
          </a:blipFill>
          <a:ln>
            <a:noFill/>
          </a:ln>
        </p:spPr>
      </p:sp>
      <p:sp>
        <p:nvSpPr>
          <p:cNvPr id="89" name="Google Shape;89;p1"/>
          <p:cNvSpPr/>
          <p:nvPr/>
        </p:nvSpPr>
        <p:spPr>
          <a:xfrm>
            <a:off x="14204877" y="8535226"/>
            <a:ext cx="1503719" cy="1578489"/>
          </a:xfrm>
          <a:custGeom>
            <a:rect b="b" l="l" r="r" t="t"/>
            <a:pathLst>
              <a:path extrusionOk="0" h="1578489" w="1503719">
                <a:moveTo>
                  <a:pt x="0" y="0"/>
                </a:moveTo>
                <a:lnTo>
                  <a:pt x="1503718" y="0"/>
                </a:lnTo>
                <a:lnTo>
                  <a:pt x="1503718" y="1578489"/>
                </a:lnTo>
                <a:lnTo>
                  <a:pt x="0" y="1578489"/>
                </a:lnTo>
                <a:lnTo>
                  <a:pt x="0" y="0"/>
                </a:lnTo>
                <a:close/>
              </a:path>
            </a:pathLst>
          </a:custGeom>
          <a:blipFill rotWithShape="1">
            <a:blip r:embed="rId4">
              <a:alphaModFix/>
            </a:blip>
            <a:stretch>
              <a:fillRect b="0" l="0" r="0" t="0"/>
            </a:stretch>
          </a:blipFill>
          <a:ln>
            <a:noFill/>
          </a:ln>
        </p:spPr>
      </p:sp>
      <p:sp>
        <p:nvSpPr>
          <p:cNvPr id="90" name="Google Shape;90;p1"/>
          <p:cNvSpPr txBox="1"/>
          <p:nvPr/>
        </p:nvSpPr>
        <p:spPr>
          <a:xfrm>
            <a:off x="2667869" y="2836492"/>
            <a:ext cx="14591431" cy="3880182"/>
          </a:xfrm>
          <a:prstGeom prst="rect">
            <a:avLst/>
          </a:prstGeom>
          <a:noFill/>
          <a:ln>
            <a:noFill/>
          </a:ln>
        </p:spPr>
        <p:txBody>
          <a:bodyPr anchorCtr="0" anchor="t" bIns="0" lIns="0" spcFirstLastPara="1" rIns="0" wrap="square" tIns="0">
            <a:spAutoFit/>
          </a:bodyPr>
          <a:lstStyle/>
          <a:p>
            <a:pPr indent="0" lvl="0" marL="0" marR="0" rtl="0" algn="l">
              <a:lnSpc>
                <a:spcPct val="140008"/>
              </a:lnSpc>
              <a:spcBef>
                <a:spcPts val="0"/>
              </a:spcBef>
              <a:spcAft>
                <a:spcPts val="0"/>
              </a:spcAft>
              <a:buNone/>
            </a:pPr>
            <a:r>
              <a:rPr b="1" i="0" lang="en-US" sz="7361" u="none" cap="none" strike="noStrike">
                <a:solidFill>
                  <a:srgbClr val="48AEA8"/>
                </a:solidFill>
                <a:latin typeface="Roboto Condensed"/>
                <a:ea typeface="Roboto Condensed"/>
                <a:cs typeface="Roboto Condensed"/>
                <a:sym typeface="Roboto Condensed"/>
              </a:rPr>
              <a:t>LESSON 1: PREP PRODUCT FORMULATIONS AND EVIDENCE FOR PROTECTION AGAINST HIV </a:t>
            </a:r>
            <a:endParaRPr/>
          </a:p>
        </p:txBody>
      </p:sp>
      <p:sp>
        <p:nvSpPr>
          <p:cNvPr id="91" name="Google Shape;91;p1"/>
          <p:cNvSpPr/>
          <p:nvPr/>
        </p:nvSpPr>
        <p:spPr>
          <a:xfrm rot="10800000">
            <a:off x="0" y="5167067"/>
            <a:ext cx="6178082" cy="5900068"/>
          </a:xfrm>
          <a:custGeom>
            <a:rect b="b" l="l" r="r" t="t"/>
            <a:pathLst>
              <a:path extrusionOk="0" h="5900068" w="6178082">
                <a:moveTo>
                  <a:pt x="0" y="0"/>
                </a:moveTo>
                <a:lnTo>
                  <a:pt x="6178082" y="0"/>
                </a:lnTo>
                <a:lnTo>
                  <a:pt x="6178082" y="5900068"/>
                </a:lnTo>
                <a:lnTo>
                  <a:pt x="0" y="5900068"/>
                </a:lnTo>
                <a:lnTo>
                  <a:pt x="0" y="0"/>
                </a:lnTo>
                <a:close/>
              </a:path>
            </a:pathLst>
          </a:custGeom>
          <a:blipFill rotWithShape="1">
            <a:blip r:embed="rId5">
              <a:alphaModFix/>
            </a:blip>
            <a:stretch>
              <a:fillRect b="0" l="0" r="0" t="0"/>
            </a:stretch>
          </a:blipFill>
          <a:ln>
            <a:noFill/>
          </a:ln>
        </p:spPr>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E6C39"/>
        </a:solidFill>
      </p:bgPr>
    </p:bg>
    <p:spTree>
      <p:nvGrpSpPr>
        <p:cNvPr id="159" name="Shape 159"/>
        <p:cNvGrpSpPr/>
        <p:nvPr/>
      </p:nvGrpSpPr>
      <p:grpSpPr>
        <a:xfrm>
          <a:off x="0" y="0"/>
          <a:ext cx="0" cy="0"/>
          <a:chOff x="0" y="0"/>
          <a:chExt cx="0" cy="0"/>
        </a:xfrm>
      </p:grpSpPr>
      <p:sp>
        <p:nvSpPr>
          <p:cNvPr id="160" name="Google Shape;160;p10"/>
          <p:cNvSpPr/>
          <p:nvPr/>
        </p:nvSpPr>
        <p:spPr>
          <a:xfrm>
            <a:off x="11522848" y="0"/>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161" name="Google Shape;161;p10"/>
          <p:cNvSpPr txBox="1"/>
          <p:nvPr/>
        </p:nvSpPr>
        <p:spPr>
          <a:xfrm>
            <a:off x="1028700" y="3675856"/>
            <a:ext cx="15497243" cy="1908175"/>
          </a:xfrm>
          <a:prstGeom prst="rect">
            <a:avLst/>
          </a:prstGeom>
          <a:noFill/>
          <a:ln>
            <a:noFill/>
          </a:ln>
        </p:spPr>
        <p:txBody>
          <a:bodyPr anchorCtr="0" anchor="t" bIns="0" lIns="0" spcFirstLastPara="1" rIns="0" wrap="square" tIns="0">
            <a:spAutoFit/>
          </a:bodyPr>
          <a:lstStyle/>
          <a:p>
            <a:pPr indent="0" lvl="0" marL="0" marR="0" rtl="0" algn="l">
              <a:lnSpc>
                <a:spcPct val="140007"/>
              </a:lnSpc>
              <a:spcBef>
                <a:spcPts val="0"/>
              </a:spcBef>
              <a:spcAft>
                <a:spcPts val="0"/>
              </a:spcAft>
              <a:buNone/>
            </a:pPr>
            <a:r>
              <a:rPr b="1" i="0" lang="en-US" sz="5499" u="none" cap="none" strike="noStrike">
                <a:solidFill>
                  <a:srgbClr val="FFFFFF"/>
                </a:solidFill>
                <a:latin typeface="Roboto Condensed"/>
                <a:ea typeface="Roboto Condensed"/>
                <a:cs typeface="Roboto Condensed"/>
                <a:sym typeface="Roboto Condensed"/>
              </a:rPr>
              <a:t>There are multiple PrEP products recommended by WHO for HIV Prevention,</a:t>
            </a:r>
            <a:endParaRPr/>
          </a:p>
        </p:txBody>
      </p:sp>
      <p:sp>
        <p:nvSpPr>
          <p:cNvPr id="162" name="Google Shape;162;p10"/>
          <p:cNvSpPr txBox="1"/>
          <p:nvPr/>
        </p:nvSpPr>
        <p:spPr>
          <a:xfrm>
            <a:off x="1028700" y="5720945"/>
            <a:ext cx="14154984" cy="139382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4000" u="none" cap="none" strike="noStrike">
                <a:solidFill>
                  <a:srgbClr val="FFFFFF"/>
                </a:solidFill>
                <a:latin typeface="Open Sans"/>
                <a:ea typeface="Open Sans"/>
                <a:cs typeface="Open Sans"/>
                <a:sym typeface="Open Sans"/>
              </a:rPr>
              <a:t>Let’s review the recommended PrEP products</a:t>
            </a:r>
            <a:endParaRPr/>
          </a:p>
          <a:p>
            <a:pPr indent="0" lvl="0" marL="0" marR="0" rtl="0" algn="l">
              <a:lnSpc>
                <a:spcPct val="140000"/>
              </a:lnSpc>
              <a:spcBef>
                <a:spcPts val="0"/>
              </a:spcBef>
              <a:spcAft>
                <a:spcPts val="0"/>
              </a:spcAft>
              <a:buNone/>
            </a:pPr>
            <a:r>
              <a:t/>
            </a:r>
            <a:endParaRPr b="0" i="0" sz="40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1"/>
          <p:cNvSpPr txBox="1"/>
          <p:nvPr/>
        </p:nvSpPr>
        <p:spPr>
          <a:xfrm>
            <a:off x="265539" y="561023"/>
            <a:ext cx="9666089" cy="830580"/>
          </a:xfrm>
          <a:prstGeom prst="rect">
            <a:avLst/>
          </a:prstGeom>
          <a:noFill/>
          <a:ln>
            <a:noFill/>
          </a:ln>
        </p:spPr>
        <p:txBody>
          <a:bodyPr anchorCtr="0" anchor="t" bIns="0" lIns="0" spcFirstLastPara="1" rIns="0" wrap="square" tIns="0">
            <a:spAutoFit/>
          </a:bodyPr>
          <a:lstStyle/>
          <a:p>
            <a:pPr indent="0" lvl="0" marL="0" marR="0" rtl="0" algn="ctr">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WHO recommended HIV PrEP Products:</a:t>
            </a:r>
            <a:endParaRPr/>
          </a:p>
        </p:txBody>
      </p:sp>
      <p:grpSp>
        <p:nvGrpSpPr>
          <p:cNvPr id="168" name="Google Shape;168;p11"/>
          <p:cNvGrpSpPr/>
          <p:nvPr/>
        </p:nvGrpSpPr>
        <p:grpSpPr>
          <a:xfrm>
            <a:off x="4870343" y="1712115"/>
            <a:ext cx="3894237" cy="7176139"/>
            <a:chOff x="0" y="0"/>
            <a:chExt cx="1657719" cy="3054775"/>
          </a:xfrm>
        </p:grpSpPr>
        <p:sp>
          <p:nvSpPr>
            <p:cNvPr id="169" name="Google Shape;169;p11"/>
            <p:cNvSpPr/>
            <p:nvPr/>
          </p:nvSpPr>
          <p:spPr>
            <a:xfrm>
              <a:off x="0" y="0"/>
              <a:ext cx="1657719" cy="3054775"/>
            </a:xfrm>
            <a:custGeom>
              <a:rect b="b" l="l" r="r" t="t"/>
              <a:pathLst>
                <a:path extrusionOk="0" h="3054775" w="1657719">
                  <a:moveTo>
                    <a:pt x="0" y="0"/>
                  </a:moveTo>
                  <a:lnTo>
                    <a:pt x="1657719" y="0"/>
                  </a:lnTo>
                  <a:lnTo>
                    <a:pt x="1657719" y="3054775"/>
                  </a:lnTo>
                  <a:lnTo>
                    <a:pt x="0" y="3054775"/>
                  </a:lnTo>
                  <a:close/>
                </a:path>
              </a:pathLst>
            </a:custGeom>
            <a:solidFill>
              <a:srgbClr val="48AEA8"/>
            </a:solidFill>
            <a:ln>
              <a:noFill/>
            </a:ln>
          </p:spPr>
        </p:sp>
        <p:sp>
          <p:nvSpPr>
            <p:cNvPr id="170" name="Google Shape;170;p11"/>
            <p:cNvSpPr txBox="1"/>
            <p:nvPr/>
          </p:nvSpPr>
          <p:spPr>
            <a:xfrm>
              <a:off x="0" y="47625"/>
              <a:ext cx="1657719" cy="3007150"/>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1" name="Google Shape;171;p11"/>
          <p:cNvSpPr txBox="1"/>
          <p:nvPr/>
        </p:nvSpPr>
        <p:spPr>
          <a:xfrm>
            <a:off x="4940379" y="2873853"/>
            <a:ext cx="3754166" cy="1501903"/>
          </a:xfrm>
          <a:prstGeom prst="rect">
            <a:avLst/>
          </a:prstGeom>
          <a:noFill/>
          <a:ln>
            <a:noFill/>
          </a:ln>
        </p:spPr>
        <p:txBody>
          <a:bodyPr anchorCtr="0" anchor="t" bIns="0" lIns="0" spcFirstLastPara="1" rIns="0" wrap="square" tIns="0">
            <a:spAutoFit/>
          </a:bodyPr>
          <a:lstStyle/>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Dapivirine Vaginal Ring (DVR)</a:t>
            </a:r>
            <a:endParaRPr/>
          </a:p>
        </p:txBody>
      </p:sp>
      <p:sp>
        <p:nvSpPr>
          <p:cNvPr id="172" name="Google Shape;172;p11"/>
          <p:cNvSpPr/>
          <p:nvPr/>
        </p:nvSpPr>
        <p:spPr>
          <a:xfrm>
            <a:off x="5460102" y="5349719"/>
            <a:ext cx="2566808" cy="2566808"/>
          </a:xfrm>
          <a:custGeom>
            <a:rect b="b" l="l" r="r" t="t"/>
            <a:pathLst>
              <a:path extrusionOk="0" h="2566808" w="2566808">
                <a:moveTo>
                  <a:pt x="0" y="0"/>
                </a:moveTo>
                <a:lnTo>
                  <a:pt x="2566808" y="0"/>
                </a:lnTo>
                <a:lnTo>
                  <a:pt x="2566808" y="2566808"/>
                </a:lnTo>
                <a:lnTo>
                  <a:pt x="0" y="2566808"/>
                </a:lnTo>
                <a:lnTo>
                  <a:pt x="0" y="0"/>
                </a:lnTo>
                <a:close/>
              </a:path>
            </a:pathLst>
          </a:custGeom>
          <a:blipFill rotWithShape="1">
            <a:blip r:embed="rId3">
              <a:alphaModFix/>
            </a:blip>
            <a:stretch>
              <a:fillRect b="0" l="0" r="0" t="0"/>
            </a:stretch>
          </a:blipFill>
          <a:ln>
            <a:noFill/>
          </a:ln>
        </p:spPr>
      </p:sp>
      <p:grpSp>
        <p:nvGrpSpPr>
          <p:cNvPr id="173" name="Google Shape;173;p11"/>
          <p:cNvGrpSpPr/>
          <p:nvPr/>
        </p:nvGrpSpPr>
        <p:grpSpPr>
          <a:xfrm>
            <a:off x="265539" y="1747219"/>
            <a:ext cx="3894237" cy="7169896"/>
            <a:chOff x="0" y="0"/>
            <a:chExt cx="5192316" cy="9559861"/>
          </a:xfrm>
        </p:grpSpPr>
        <p:grpSp>
          <p:nvGrpSpPr>
            <p:cNvPr id="174" name="Google Shape;174;p11"/>
            <p:cNvGrpSpPr/>
            <p:nvPr/>
          </p:nvGrpSpPr>
          <p:grpSpPr>
            <a:xfrm>
              <a:off x="0" y="0"/>
              <a:ext cx="5192316" cy="9559861"/>
              <a:chOff x="0" y="0"/>
              <a:chExt cx="1640113" cy="3019702"/>
            </a:xfrm>
          </p:grpSpPr>
          <p:sp>
            <p:nvSpPr>
              <p:cNvPr id="175" name="Google Shape;175;p11"/>
              <p:cNvSpPr/>
              <p:nvPr/>
            </p:nvSpPr>
            <p:spPr>
              <a:xfrm>
                <a:off x="0" y="0"/>
                <a:ext cx="1640113" cy="3019702"/>
              </a:xfrm>
              <a:custGeom>
                <a:rect b="b" l="l" r="r" t="t"/>
                <a:pathLst>
                  <a:path extrusionOk="0" h="3019702" w="1640113">
                    <a:moveTo>
                      <a:pt x="0" y="0"/>
                    </a:moveTo>
                    <a:lnTo>
                      <a:pt x="1640113" y="0"/>
                    </a:lnTo>
                    <a:lnTo>
                      <a:pt x="1640113" y="3019702"/>
                    </a:lnTo>
                    <a:lnTo>
                      <a:pt x="0" y="3019702"/>
                    </a:lnTo>
                    <a:close/>
                  </a:path>
                </a:pathLst>
              </a:custGeom>
              <a:solidFill>
                <a:srgbClr val="1D9EDE"/>
              </a:solidFill>
              <a:ln>
                <a:noFill/>
              </a:ln>
            </p:spPr>
          </p:sp>
          <p:sp>
            <p:nvSpPr>
              <p:cNvPr id="176" name="Google Shape;176;p11"/>
              <p:cNvSpPr txBox="1"/>
              <p:nvPr/>
            </p:nvSpPr>
            <p:spPr>
              <a:xfrm>
                <a:off x="0" y="47625"/>
                <a:ext cx="1640113" cy="2972077"/>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7" name="Google Shape;177;p11"/>
            <p:cNvSpPr txBox="1"/>
            <p:nvPr/>
          </p:nvSpPr>
          <p:spPr>
            <a:xfrm>
              <a:off x="161660" y="1042750"/>
              <a:ext cx="5030656" cy="3332862"/>
            </a:xfrm>
            <a:prstGeom prst="rect">
              <a:avLst/>
            </a:prstGeom>
            <a:noFill/>
            <a:ln>
              <a:noFill/>
            </a:ln>
          </p:spPr>
          <p:txBody>
            <a:bodyPr anchorCtr="0" anchor="t" bIns="0" lIns="0" spcFirstLastPara="1" rIns="0" wrap="square" tIns="0">
              <a:spAutoFit/>
            </a:bodyPr>
            <a:lstStyle/>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Oral PrEP </a:t>
              </a:r>
              <a:endParaRPr/>
            </a:p>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 containing Tenofovir </a:t>
              </a:r>
              <a:endParaRPr/>
            </a:p>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 (TDF-based oral PrEP) </a:t>
              </a:r>
              <a:endParaRPr/>
            </a:p>
          </p:txBody>
        </p:sp>
        <p:sp>
          <p:nvSpPr>
            <p:cNvPr id="178" name="Google Shape;178;p11"/>
            <p:cNvSpPr/>
            <p:nvPr/>
          </p:nvSpPr>
          <p:spPr>
            <a:xfrm>
              <a:off x="1638896" y="4841815"/>
              <a:ext cx="2076184" cy="3731704"/>
            </a:xfrm>
            <a:custGeom>
              <a:rect b="b" l="l" r="r" t="t"/>
              <a:pathLst>
                <a:path extrusionOk="0" h="3731704" w="2076184">
                  <a:moveTo>
                    <a:pt x="0" y="0"/>
                  </a:moveTo>
                  <a:lnTo>
                    <a:pt x="2076184" y="0"/>
                  </a:lnTo>
                  <a:lnTo>
                    <a:pt x="2076184" y="3731703"/>
                  </a:lnTo>
                  <a:lnTo>
                    <a:pt x="0" y="3731703"/>
                  </a:lnTo>
                  <a:lnTo>
                    <a:pt x="0" y="0"/>
                  </a:lnTo>
                  <a:close/>
                </a:path>
              </a:pathLst>
            </a:custGeom>
            <a:blipFill rotWithShape="1">
              <a:blip r:embed="rId4">
                <a:alphaModFix/>
              </a:blip>
              <a:stretch>
                <a:fillRect b="0" l="0" r="0" t="0"/>
              </a:stretch>
            </a:blipFill>
            <a:ln>
              <a:noFill/>
            </a:ln>
          </p:spPr>
        </p:sp>
      </p:grpSp>
      <p:grpSp>
        <p:nvGrpSpPr>
          <p:cNvPr id="179" name="Google Shape;179;p11"/>
          <p:cNvGrpSpPr/>
          <p:nvPr/>
        </p:nvGrpSpPr>
        <p:grpSpPr>
          <a:xfrm>
            <a:off x="14082765" y="1732788"/>
            <a:ext cx="3939696" cy="7169896"/>
            <a:chOff x="0" y="0"/>
            <a:chExt cx="5252928" cy="9559861"/>
          </a:xfrm>
        </p:grpSpPr>
        <p:grpSp>
          <p:nvGrpSpPr>
            <p:cNvPr id="180" name="Google Shape;180;p11"/>
            <p:cNvGrpSpPr/>
            <p:nvPr/>
          </p:nvGrpSpPr>
          <p:grpSpPr>
            <a:xfrm>
              <a:off x="0" y="0"/>
              <a:ext cx="5252928" cy="9559861"/>
              <a:chOff x="0" y="0"/>
              <a:chExt cx="1659258" cy="3019702"/>
            </a:xfrm>
          </p:grpSpPr>
          <p:sp>
            <p:nvSpPr>
              <p:cNvPr id="181" name="Google Shape;181;p11"/>
              <p:cNvSpPr/>
              <p:nvPr/>
            </p:nvSpPr>
            <p:spPr>
              <a:xfrm>
                <a:off x="0" y="0"/>
                <a:ext cx="1659258" cy="3019702"/>
              </a:xfrm>
              <a:custGeom>
                <a:rect b="b" l="l" r="r" t="t"/>
                <a:pathLst>
                  <a:path extrusionOk="0" h="3019702" w="1659258">
                    <a:moveTo>
                      <a:pt x="0" y="0"/>
                    </a:moveTo>
                    <a:lnTo>
                      <a:pt x="1659258" y="0"/>
                    </a:lnTo>
                    <a:lnTo>
                      <a:pt x="1659258" y="3019702"/>
                    </a:lnTo>
                    <a:lnTo>
                      <a:pt x="0" y="3019702"/>
                    </a:lnTo>
                    <a:close/>
                  </a:path>
                </a:pathLst>
              </a:custGeom>
              <a:solidFill>
                <a:srgbClr val="FE6C39"/>
              </a:solidFill>
              <a:ln>
                <a:noFill/>
              </a:ln>
            </p:spPr>
          </p:sp>
          <p:sp>
            <p:nvSpPr>
              <p:cNvPr id="182" name="Google Shape;182;p11"/>
              <p:cNvSpPr txBox="1"/>
              <p:nvPr/>
            </p:nvSpPr>
            <p:spPr>
              <a:xfrm>
                <a:off x="0" y="47625"/>
                <a:ext cx="1659258" cy="2972077"/>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3" name="Google Shape;183;p11"/>
            <p:cNvSpPr txBox="1"/>
            <p:nvPr/>
          </p:nvSpPr>
          <p:spPr>
            <a:xfrm>
              <a:off x="217067" y="1362224"/>
              <a:ext cx="4818794" cy="2685162"/>
            </a:xfrm>
            <a:prstGeom prst="rect">
              <a:avLst/>
            </a:prstGeom>
            <a:noFill/>
            <a:ln>
              <a:noFill/>
            </a:ln>
          </p:spPr>
          <p:txBody>
            <a:bodyPr anchorCtr="0" anchor="t" bIns="0" lIns="0" spcFirstLastPara="1" rIns="0" wrap="square" tIns="0">
              <a:spAutoFit/>
            </a:bodyPr>
            <a:lstStyle/>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Long-acting Injectable Lenacapavir (LEN)</a:t>
              </a:r>
              <a:endParaRPr/>
            </a:p>
          </p:txBody>
        </p:sp>
        <p:sp>
          <p:nvSpPr>
            <p:cNvPr id="184" name="Google Shape;184;p11"/>
            <p:cNvSpPr txBox="1"/>
            <p:nvPr/>
          </p:nvSpPr>
          <p:spPr>
            <a:xfrm>
              <a:off x="1733890" y="6736412"/>
              <a:ext cx="1047568" cy="59419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660" u="none" cap="none" strike="noStrike">
                  <a:solidFill>
                    <a:srgbClr val="F36B2B"/>
                  </a:solidFill>
                  <a:latin typeface="Arial"/>
                  <a:ea typeface="Arial"/>
                  <a:cs typeface="Arial"/>
                  <a:sym typeface="Arial"/>
                </a:rPr>
                <a:t>L</a:t>
              </a:r>
              <a:endParaRPr/>
            </a:p>
          </p:txBody>
        </p:sp>
        <p:sp>
          <p:nvSpPr>
            <p:cNvPr id="185" name="Google Shape;185;p11"/>
            <p:cNvSpPr/>
            <p:nvPr/>
          </p:nvSpPr>
          <p:spPr>
            <a:xfrm rot="8998236">
              <a:off x="2567351" y="4847511"/>
              <a:ext cx="1889007" cy="2232209"/>
            </a:xfrm>
            <a:custGeom>
              <a:rect b="b" l="l" r="r" t="t"/>
              <a:pathLst>
                <a:path extrusionOk="0" h="2234193" w="1890686">
                  <a:moveTo>
                    <a:pt x="0" y="0"/>
                  </a:moveTo>
                  <a:lnTo>
                    <a:pt x="1890686" y="0"/>
                  </a:lnTo>
                  <a:lnTo>
                    <a:pt x="1890686" y="2234193"/>
                  </a:lnTo>
                  <a:lnTo>
                    <a:pt x="0" y="2234193"/>
                  </a:lnTo>
                  <a:lnTo>
                    <a:pt x="0" y="0"/>
                  </a:lnTo>
                  <a:close/>
                </a:path>
              </a:pathLst>
            </a:custGeom>
            <a:blipFill rotWithShape="1">
              <a:blip r:embed="rId5">
                <a:alphaModFix/>
              </a:blip>
              <a:stretch>
                <a:fillRect b="0" l="0" r="0" t="0"/>
              </a:stretch>
            </a:blipFill>
            <a:ln>
              <a:noFill/>
            </a:ln>
          </p:spPr>
        </p:sp>
        <p:sp>
          <p:nvSpPr>
            <p:cNvPr id="186" name="Google Shape;186;p11"/>
            <p:cNvSpPr/>
            <p:nvPr/>
          </p:nvSpPr>
          <p:spPr>
            <a:xfrm rot="-8500143">
              <a:off x="2949477" y="4575063"/>
              <a:ext cx="836094" cy="1132896"/>
            </a:xfrm>
            <a:custGeom>
              <a:rect b="b" l="l" r="r" t="t"/>
              <a:pathLst>
                <a:path extrusionOk="0" h="1132896" w="836094">
                  <a:moveTo>
                    <a:pt x="0" y="0"/>
                  </a:moveTo>
                  <a:lnTo>
                    <a:pt x="836095" y="0"/>
                  </a:lnTo>
                  <a:lnTo>
                    <a:pt x="836095" y="1132896"/>
                  </a:lnTo>
                  <a:lnTo>
                    <a:pt x="0" y="1132896"/>
                  </a:lnTo>
                  <a:lnTo>
                    <a:pt x="0" y="0"/>
                  </a:lnTo>
                  <a:close/>
                </a:path>
              </a:pathLst>
            </a:custGeom>
            <a:blipFill rotWithShape="1">
              <a:blip r:embed="rId5">
                <a:alphaModFix/>
              </a:blip>
              <a:stretch>
                <a:fillRect b="0" l="-117703" r="0" t="-89861"/>
              </a:stretch>
            </a:blipFill>
            <a:ln>
              <a:noFill/>
            </a:ln>
          </p:spPr>
        </p:sp>
      </p:grpSp>
      <p:grpSp>
        <p:nvGrpSpPr>
          <p:cNvPr id="187" name="Google Shape;187;p11"/>
          <p:cNvGrpSpPr/>
          <p:nvPr/>
        </p:nvGrpSpPr>
        <p:grpSpPr>
          <a:xfrm>
            <a:off x="9475147" y="1761649"/>
            <a:ext cx="3897051" cy="7176139"/>
            <a:chOff x="0" y="0"/>
            <a:chExt cx="5196068" cy="9568185"/>
          </a:xfrm>
        </p:grpSpPr>
        <p:grpSp>
          <p:nvGrpSpPr>
            <p:cNvPr id="188" name="Google Shape;188;p11"/>
            <p:cNvGrpSpPr/>
            <p:nvPr/>
          </p:nvGrpSpPr>
          <p:grpSpPr>
            <a:xfrm>
              <a:off x="0" y="0"/>
              <a:ext cx="5196068" cy="9568185"/>
              <a:chOff x="0" y="0"/>
              <a:chExt cx="1641298" cy="3022332"/>
            </a:xfrm>
          </p:grpSpPr>
          <p:sp>
            <p:nvSpPr>
              <p:cNvPr id="189" name="Google Shape;189;p11"/>
              <p:cNvSpPr/>
              <p:nvPr/>
            </p:nvSpPr>
            <p:spPr>
              <a:xfrm>
                <a:off x="0" y="0"/>
                <a:ext cx="1641298" cy="3022332"/>
              </a:xfrm>
              <a:custGeom>
                <a:rect b="b" l="l" r="r" t="t"/>
                <a:pathLst>
                  <a:path extrusionOk="0" h="3022332" w="1641298">
                    <a:moveTo>
                      <a:pt x="0" y="0"/>
                    </a:moveTo>
                    <a:lnTo>
                      <a:pt x="1641298" y="0"/>
                    </a:lnTo>
                    <a:lnTo>
                      <a:pt x="1641298" y="3022332"/>
                    </a:lnTo>
                    <a:lnTo>
                      <a:pt x="0" y="3022332"/>
                    </a:lnTo>
                    <a:close/>
                  </a:path>
                </a:pathLst>
              </a:custGeom>
              <a:solidFill>
                <a:srgbClr val="A93291"/>
              </a:solidFill>
              <a:ln>
                <a:noFill/>
              </a:ln>
            </p:spPr>
          </p:sp>
          <p:sp>
            <p:nvSpPr>
              <p:cNvPr id="190" name="Google Shape;190;p11"/>
              <p:cNvSpPr txBox="1"/>
              <p:nvPr/>
            </p:nvSpPr>
            <p:spPr>
              <a:xfrm>
                <a:off x="0" y="47625"/>
                <a:ext cx="1641298" cy="2974707"/>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11"/>
            <p:cNvSpPr txBox="1"/>
            <p:nvPr/>
          </p:nvSpPr>
          <p:spPr>
            <a:xfrm>
              <a:off x="193064" y="1448013"/>
              <a:ext cx="4818794" cy="2685162"/>
            </a:xfrm>
            <a:prstGeom prst="rect">
              <a:avLst/>
            </a:prstGeom>
            <a:noFill/>
            <a:ln>
              <a:noFill/>
            </a:ln>
          </p:spPr>
          <p:txBody>
            <a:bodyPr anchorCtr="0" anchor="t" bIns="0" lIns="0" spcFirstLastPara="1" rIns="0" wrap="square" tIns="0">
              <a:spAutoFit/>
            </a:bodyPr>
            <a:lstStyle/>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Long-acting Injectable Cabotegravir </a:t>
              </a:r>
              <a:endParaRPr/>
            </a:p>
            <a:p>
              <a:pPr indent="0" lvl="0" marL="0" marR="0" rtl="0" algn="ctr">
                <a:lnSpc>
                  <a:spcPct val="92000"/>
                </a:lnSpc>
                <a:spcBef>
                  <a:spcPts val="0"/>
                </a:spcBef>
                <a:spcAft>
                  <a:spcPts val="0"/>
                </a:spcAft>
                <a:buNone/>
              </a:pPr>
              <a:r>
                <a:rPr b="1" i="0" lang="en-US" sz="4200" u="none" cap="none" strike="noStrike">
                  <a:solidFill>
                    <a:srgbClr val="FFFFFF"/>
                  </a:solidFill>
                  <a:latin typeface="Roboto Condensed"/>
                  <a:ea typeface="Roboto Condensed"/>
                  <a:cs typeface="Roboto Condensed"/>
                  <a:sym typeface="Roboto Condensed"/>
                </a:rPr>
                <a:t>(CAB-LA)</a:t>
              </a:r>
              <a:endParaRPr/>
            </a:p>
          </p:txBody>
        </p:sp>
        <p:sp>
          <p:nvSpPr>
            <p:cNvPr id="192" name="Google Shape;192;p11"/>
            <p:cNvSpPr/>
            <p:nvPr/>
          </p:nvSpPr>
          <p:spPr>
            <a:xfrm rot="10800000">
              <a:off x="370262" y="4722209"/>
              <a:ext cx="4231449" cy="4263424"/>
            </a:xfrm>
            <a:custGeom>
              <a:rect b="b" l="l" r="r" t="t"/>
              <a:pathLst>
                <a:path extrusionOk="0" h="4263424" w="4231449">
                  <a:moveTo>
                    <a:pt x="0" y="0"/>
                  </a:moveTo>
                  <a:lnTo>
                    <a:pt x="4231448" y="0"/>
                  </a:lnTo>
                  <a:lnTo>
                    <a:pt x="4231448" y="4263424"/>
                  </a:lnTo>
                  <a:lnTo>
                    <a:pt x="0" y="4263424"/>
                  </a:lnTo>
                  <a:lnTo>
                    <a:pt x="0" y="0"/>
                  </a:lnTo>
                  <a:close/>
                </a:path>
              </a:pathLst>
            </a:custGeom>
            <a:blipFill rotWithShape="1">
              <a:blip r:embed="rId6">
                <a:alphaModFix/>
              </a:blip>
              <a:stretch>
                <a:fillRect b="0" l="0" r="0" t="0"/>
              </a:stretch>
            </a:blipFill>
            <a:ln>
              <a:noFill/>
            </a:ln>
          </p:spPr>
        </p:sp>
        <p:sp>
          <p:nvSpPr>
            <p:cNvPr id="193" name="Google Shape;193;p11"/>
            <p:cNvSpPr txBox="1"/>
            <p:nvPr/>
          </p:nvSpPr>
          <p:spPr>
            <a:xfrm>
              <a:off x="2047472" y="6194098"/>
              <a:ext cx="1342431" cy="556547"/>
            </a:xfrm>
            <a:prstGeom prst="rect">
              <a:avLst/>
            </a:prstGeom>
            <a:noFill/>
            <a:ln>
              <a:noFill/>
            </a:ln>
          </p:spPr>
          <p:txBody>
            <a:bodyPr anchorCtr="0" anchor="t" bIns="0" lIns="0" spcFirstLastPara="1" rIns="0" wrap="square" tIns="0">
              <a:spAutoFit/>
            </a:bodyPr>
            <a:lstStyle/>
            <a:p>
              <a:pPr indent="0" lvl="0" marL="0" marR="0" rtl="0" algn="ctr">
                <a:lnSpc>
                  <a:spcPct val="140017"/>
                </a:lnSpc>
                <a:spcBef>
                  <a:spcPts val="0"/>
                </a:spcBef>
                <a:spcAft>
                  <a:spcPts val="0"/>
                </a:spcAft>
                <a:buNone/>
              </a:pPr>
              <a:r>
                <a:rPr b="0" i="0" lang="en-US" sz="2354" u="none" cap="none" strike="noStrike">
                  <a:solidFill>
                    <a:srgbClr val="A93291"/>
                  </a:solidFill>
                  <a:latin typeface="Arial"/>
                  <a:ea typeface="Arial"/>
                  <a:cs typeface="Arial"/>
                  <a:sym typeface="Arial"/>
                </a:rPr>
                <a:t>C</a:t>
              </a:r>
              <a:endParaRPr/>
            </a:p>
          </p:txBody>
        </p:sp>
      </p:grpSp>
      <p:sp>
        <p:nvSpPr>
          <p:cNvPr id="194" name="Google Shape;194;p11"/>
          <p:cNvSpPr txBox="1"/>
          <p:nvPr/>
        </p:nvSpPr>
        <p:spPr>
          <a:xfrm>
            <a:off x="265539" y="9286875"/>
            <a:ext cx="17406938" cy="776097"/>
          </a:xfrm>
          <a:prstGeom prst="rect">
            <a:avLst/>
          </a:prstGeom>
          <a:noFill/>
          <a:ln>
            <a:noFill/>
          </a:ln>
        </p:spPr>
        <p:txBody>
          <a:bodyPr anchorCtr="0" anchor="t" bIns="0" lIns="0" spcFirstLastPara="1" rIns="0" wrap="square" tIns="0">
            <a:spAutoFit/>
          </a:bodyPr>
          <a:lstStyle/>
          <a:p>
            <a:pPr indent="0" lvl="0" marL="0" marR="0" rtl="0" algn="l">
              <a:lnSpc>
                <a:spcPct val="108002"/>
              </a:lnSpc>
              <a:spcBef>
                <a:spcPts val="0"/>
              </a:spcBef>
              <a:spcAft>
                <a:spcPts val="0"/>
              </a:spcAft>
              <a:buNone/>
            </a:pPr>
            <a:r>
              <a:rPr b="1" i="0" lang="en-US" sz="2799" u="none" cap="none" strike="noStrike">
                <a:solidFill>
                  <a:srgbClr val="000000"/>
                </a:solidFill>
                <a:latin typeface="Open Sans"/>
                <a:ea typeface="Open Sans"/>
                <a:cs typeface="Open Sans"/>
                <a:sym typeface="Open Sans"/>
              </a:rPr>
              <a:t>Note: not all PrEP products are available in all countries. Always refer to your national policies and guidelines to determine which HIV PrEP options are available locally.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D9EDE"/>
        </a:solidFill>
      </p:bgPr>
    </p:bg>
    <p:spTree>
      <p:nvGrpSpPr>
        <p:cNvPr id="198" name="Shape 198"/>
        <p:cNvGrpSpPr/>
        <p:nvPr/>
      </p:nvGrpSpPr>
      <p:grpSpPr>
        <a:xfrm>
          <a:off x="0" y="0"/>
          <a:ext cx="0" cy="0"/>
          <a:chOff x="0" y="0"/>
          <a:chExt cx="0" cy="0"/>
        </a:xfrm>
      </p:grpSpPr>
      <p:sp>
        <p:nvSpPr>
          <p:cNvPr id="199" name="Google Shape;199;p12"/>
          <p:cNvSpPr/>
          <p:nvPr/>
        </p:nvSpPr>
        <p:spPr>
          <a:xfrm>
            <a:off x="11522848" y="0"/>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200" name="Google Shape;200;p12"/>
          <p:cNvSpPr txBox="1"/>
          <p:nvPr/>
        </p:nvSpPr>
        <p:spPr>
          <a:xfrm>
            <a:off x="1028700" y="5372964"/>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FFFFFF"/>
                </a:solidFill>
                <a:latin typeface="Roboto Condensed"/>
                <a:ea typeface="Roboto Condensed"/>
                <a:cs typeface="Roboto Condensed"/>
                <a:sym typeface="Roboto Condensed"/>
              </a:rPr>
              <a:t>PrEP Product Formulation &amp; Delivery</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grpSp>
        <p:nvGrpSpPr>
          <p:cNvPr id="205" name="Google Shape;205;p13"/>
          <p:cNvGrpSpPr/>
          <p:nvPr/>
        </p:nvGrpSpPr>
        <p:grpSpPr>
          <a:xfrm>
            <a:off x="-632656" y="2184541"/>
            <a:ext cx="8213982" cy="8102459"/>
            <a:chOff x="0" y="0"/>
            <a:chExt cx="10951976" cy="10803279"/>
          </a:xfrm>
        </p:grpSpPr>
        <p:sp>
          <p:nvSpPr>
            <p:cNvPr id="206" name="Google Shape;206;p13"/>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207" name="Google Shape;207;p13"/>
            <p:cNvSpPr/>
            <p:nvPr/>
          </p:nvSpPr>
          <p:spPr>
            <a:xfrm>
              <a:off x="4035623" y="2812749"/>
              <a:ext cx="2880729" cy="5177780"/>
            </a:xfrm>
            <a:custGeom>
              <a:rect b="b" l="l" r="r" t="t"/>
              <a:pathLst>
                <a:path extrusionOk="0" h="5177780" w="2880729">
                  <a:moveTo>
                    <a:pt x="0" y="0"/>
                  </a:moveTo>
                  <a:lnTo>
                    <a:pt x="2880729" y="0"/>
                  </a:lnTo>
                  <a:lnTo>
                    <a:pt x="2880729" y="5177781"/>
                  </a:lnTo>
                  <a:lnTo>
                    <a:pt x="0" y="5177781"/>
                  </a:lnTo>
                  <a:lnTo>
                    <a:pt x="0" y="0"/>
                  </a:lnTo>
                  <a:close/>
                </a:path>
              </a:pathLst>
            </a:custGeom>
            <a:blipFill rotWithShape="1">
              <a:blip r:embed="rId4">
                <a:alphaModFix/>
              </a:blip>
              <a:stretch>
                <a:fillRect b="0" l="0" r="0" t="0"/>
              </a:stretch>
            </a:blipFill>
            <a:ln>
              <a:noFill/>
            </a:ln>
          </p:spPr>
        </p:sp>
      </p:grpSp>
      <p:sp>
        <p:nvSpPr>
          <p:cNvPr id="208" name="Google Shape;208;p13"/>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1D9EDE"/>
                </a:solidFill>
                <a:latin typeface="Roboto Condensed"/>
                <a:ea typeface="Roboto Condensed"/>
                <a:cs typeface="Roboto Condensed"/>
                <a:sym typeface="Roboto Condensed"/>
              </a:rPr>
              <a:t>Oral PrEP containing Tenofovir (TDF-based oral PrEP) </a:t>
            </a:r>
            <a:endParaRPr/>
          </a:p>
        </p:txBody>
      </p:sp>
      <p:sp>
        <p:nvSpPr>
          <p:cNvPr id="209" name="Google Shape;209;p13"/>
          <p:cNvSpPr txBox="1"/>
          <p:nvPr/>
        </p:nvSpPr>
        <p:spPr>
          <a:xfrm>
            <a:off x="7581325" y="2911953"/>
            <a:ext cx="10107724" cy="1802892"/>
          </a:xfrm>
          <a:prstGeom prst="rect">
            <a:avLst/>
          </a:prstGeom>
          <a:noFill/>
          <a:ln>
            <a:noFill/>
          </a:ln>
        </p:spPr>
        <p:txBody>
          <a:bodyPr anchorCtr="0" anchor="t" bIns="0" lIns="0" spcFirstLastPara="1" rIns="0" wrap="square" tIns="0">
            <a:spAutoFit/>
          </a:bodyPr>
          <a:lstStyle/>
          <a:p>
            <a:pPr indent="0" lvl="0" marL="0" marR="0" rtl="0" algn="l">
              <a:lnSpc>
                <a:spcPct val="108002"/>
              </a:lnSpc>
              <a:spcBef>
                <a:spcPts val="0"/>
              </a:spcBef>
              <a:spcAft>
                <a:spcPts val="0"/>
              </a:spcAft>
              <a:buNone/>
            </a:pPr>
            <a:r>
              <a:rPr b="0" i="0" lang="en-US" sz="3299" u="none" cap="none" strike="noStrike">
                <a:solidFill>
                  <a:srgbClr val="000000"/>
                </a:solidFill>
                <a:latin typeface="Open Sans"/>
                <a:ea typeface="Open Sans"/>
                <a:cs typeface="Open Sans"/>
                <a:sym typeface="Open Sans"/>
              </a:rPr>
              <a:t>TDF-based oral PrEP is a pill that is taken by mouth. </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a:p>
            <a:pPr indent="0" lvl="0" marL="0" marR="0" rtl="0" algn="l">
              <a:lnSpc>
                <a:spcPct val="108002"/>
              </a:lnSpc>
              <a:spcBef>
                <a:spcPts val="0"/>
              </a:spcBef>
              <a:spcAft>
                <a:spcPts val="0"/>
              </a:spcAft>
              <a:buNone/>
            </a:pPr>
            <a:r>
              <a:rPr b="0" i="0" lang="en-US" sz="3299" u="none" cap="none" strike="noStrike">
                <a:solidFill>
                  <a:srgbClr val="000000"/>
                </a:solidFill>
                <a:latin typeface="Open Sans"/>
                <a:ea typeface="Open Sans"/>
                <a:cs typeface="Open Sans"/>
                <a:sym typeface="Open Sans"/>
              </a:rPr>
              <a:t>Two versions of TDF-based oral PrEP can be used:</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p:txBody>
      </p:sp>
      <p:sp>
        <p:nvSpPr>
          <p:cNvPr id="210" name="Google Shape;210;p13"/>
          <p:cNvSpPr txBox="1"/>
          <p:nvPr/>
        </p:nvSpPr>
        <p:spPr>
          <a:xfrm>
            <a:off x="8680651" y="5688620"/>
            <a:ext cx="7909073" cy="1780101"/>
          </a:xfrm>
          <a:prstGeom prst="rect">
            <a:avLst/>
          </a:prstGeom>
          <a:noFill/>
          <a:ln>
            <a:noFill/>
          </a:ln>
        </p:spPr>
        <p:txBody>
          <a:bodyPr anchorCtr="0" anchor="t" bIns="0" lIns="0" spcFirstLastPara="1" rIns="0" wrap="square" tIns="0">
            <a:spAutoFit/>
          </a:bodyPr>
          <a:lstStyle/>
          <a:p>
            <a:pPr indent="0" lvl="0" marL="0" marR="0" rtl="0" algn="just">
              <a:lnSpc>
                <a:spcPct val="125026"/>
              </a:lnSpc>
              <a:spcBef>
                <a:spcPts val="0"/>
              </a:spcBef>
              <a:spcAft>
                <a:spcPts val="0"/>
              </a:spcAft>
              <a:buNone/>
            </a:pPr>
            <a:r>
              <a:rPr b="1" i="0" lang="en-US" sz="3800" u="none" cap="none" strike="noStrike">
                <a:solidFill>
                  <a:srgbClr val="000000"/>
                </a:solidFill>
                <a:latin typeface="Roboto Condensed"/>
                <a:ea typeface="Roboto Condensed"/>
                <a:cs typeface="Roboto Condensed"/>
                <a:sym typeface="Roboto Condensed"/>
              </a:rPr>
              <a:t>300mg TDF + 200mg emtricitabine (FTC)</a:t>
            </a:r>
            <a:endParaRPr/>
          </a:p>
          <a:p>
            <a:pPr indent="0" lvl="0" marL="0" marR="0" rtl="0" algn="just">
              <a:lnSpc>
                <a:spcPct val="124993"/>
              </a:lnSpc>
              <a:spcBef>
                <a:spcPts val="0"/>
              </a:spcBef>
              <a:spcAft>
                <a:spcPts val="0"/>
              </a:spcAft>
              <a:buNone/>
            </a:pPr>
            <a:r>
              <a:t/>
            </a:r>
            <a:endParaRPr b="1" i="0" sz="3800" u="none" cap="none" strike="noStrike">
              <a:solidFill>
                <a:srgbClr val="000000"/>
              </a:solidFill>
              <a:latin typeface="Roboto Condensed"/>
              <a:ea typeface="Roboto Condensed"/>
              <a:cs typeface="Roboto Condensed"/>
              <a:sym typeface="Roboto Condensed"/>
            </a:endParaRPr>
          </a:p>
          <a:p>
            <a:pPr indent="0" lvl="0" marL="0" marR="0" rtl="0" algn="just">
              <a:lnSpc>
                <a:spcPct val="125026"/>
              </a:lnSpc>
              <a:spcBef>
                <a:spcPts val="0"/>
              </a:spcBef>
              <a:spcAft>
                <a:spcPts val="0"/>
              </a:spcAft>
              <a:buNone/>
            </a:pPr>
            <a:r>
              <a:rPr b="1" i="0" lang="en-US" sz="3800" u="none" cap="none" strike="noStrike">
                <a:solidFill>
                  <a:srgbClr val="000000"/>
                </a:solidFill>
                <a:latin typeface="Roboto Condensed"/>
                <a:ea typeface="Roboto Condensed"/>
                <a:cs typeface="Roboto Condensed"/>
                <a:sym typeface="Roboto Condensed"/>
              </a:rPr>
              <a:t>300mg TDF + 300mg lamivudine (3TC)</a:t>
            </a:r>
            <a:endParaRPr/>
          </a:p>
        </p:txBody>
      </p:sp>
      <p:sp>
        <p:nvSpPr>
          <p:cNvPr id="211" name="Google Shape;211;p13"/>
          <p:cNvSpPr txBox="1"/>
          <p:nvPr/>
        </p:nvSpPr>
        <p:spPr>
          <a:xfrm>
            <a:off x="7581325" y="9220200"/>
            <a:ext cx="10383619" cy="815340"/>
          </a:xfrm>
          <a:prstGeom prst="rect">
            <a:avLst/>
          </a:prstGeom>
          <a:noFill/>
          <a:ln>
            <a:noFill/>
          </a:ln>
        </p:spPr>
        <p:txBody>
          <a:bodyPr anchorCtr="0" anchor="t" bIns="0" lIns="0" spcFirstLastPara="1" rIns="0" wrap="square" tIns="0">
            <a:spAutoFit/>
          </a:bodyPr>
          <a:lstStyle/>
          <a:p>
            <a:pPr indent="0" lvl="0" marL="0" marR="0" rtl="0" algn="l">
              <a:lnSpc>
                <a:spcPct val="139958"/>
              </a:lnSpc>
              <a:spcBef>
                <a:spcPts val="0"/>
              </a:spcBef>
              <a:spcAft>
                <a:spcPts val="0"/>
              </a:spcAft>
              <a:buNone/>
            </a:pPr>
            <a:r>
              <a:rPr b="1" i="0" lang="en-US" sz="2400" u="none" cap="none" strike="noStrike">
                <a:solidFill>
                  <a:srgbClr val="000000"/>
                </a:solidFill>
                <a:latin typeface="Open Sans"/>
                <a:ea typeface="Open Sans"/>
                <a:cs typeface="Open Sans"/>
                <a:sym typeface="Open Sans"/>
              </a:rPr>
              <a:t>Note: Each country has their preferred medication combination(s) for Oral PrEP. Providers should refer to their national guidelines.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grpSp>
        <p:nvGrpSpPr>
          <p:cNvPr id="216" name="Google Shape;216;p14"/>
          <p:cNvGrpSpPr/>
          <p:nvPr/>
        </p:nvGrpSpPr>
        <p:grpSpPr>
          <a:xfrm>
            <a:off x="4815372" y="708892"/>
            <a:ext cx="8657256" cy="6853539"/>
            <a:chOff x="0" y="0"/>
            <a:chExt cx="11543009" cy="9138052"/>
          </a:xfrm>
        </p:grpSpPr>
        <p:sp>
          <p:nvSpPr>
            <p:cNvPr id="217" name="Google Shape;217;p14"/>
            <p:cNvSpPr/>
            <p:nvPr/>
          </p:nvSpPr>
          <p:spPr>
            <a:xfrm>
              <a:off x="1545693" y="0"/>
              <a:ext cx="8429440" cy="9100610"/>
            </a:xfrm>
            <a:custGeom>
              <a:rect b="b" l="l" r="r" t="t"/>
              <a:pathLst>
                <a:path extrusionOk="0" h="9100610" w="8429440">
                  <a:moveTo>
                    <a:pt x="0" y="0"/>
                  </a:moveTo>
                  <a:lnTo>
                    <a:pt x="8429441" y="0"/>
                  </a:lnTo>
                  <a:lnTo>
                    <a:pt x="8429441" y="9100610"/>
                  </a:lnTo>
                  <a:lnTo>
                    <a:pt x="0" y="9100610"/>
                  </a:lnTo>
                  <a:lnTo>
                    <a:pt x="0" y="0"/>
                  </a:lnTo>
                  <a:close/>
                </a:path>
              </a:pathLst>
            </a:custGeom>
            <a:blipFill rotWithShape="1">
              <a:blip r:embed="rId3">
                <a:alphaModFix/>
              </a:blip>
              <a:stretch>
                <a:fillRect b="0" l="0" r="0" t="0"/>
              </a:stretch>
            </a:blipFill>
            <a:ln>
              <a:noFill/>
            </a:ln>
          </p:spPr>
        </p:sp>
        <p:sp>
          <p:nvSpPr>
            <p:cNvPr id="218" name="Google Shape;218;p14"/>
            <p:cNvSpPr/>
            <p:nvPr/>
          </p:nvSpPr>
          <p:spPr>
            <a:xfrm>
              <a:off x="2328888" y="6167194"/>
              <a:ext cx="2491356" cy="2287518"/>
            </a:xfrm>
            <a:custGeom>
              <a:rect b="b" l="l" r="r" t="t"/>
              <a:pathLst>
                <a:path extrusionOk="0" h="2287518" w="2491356">
                  <a:moveTo>
                    <a:pt x="0" y="0"/>
                  </a:moveTo>
                  <a:lnTo>
                    <a:pt x="2491355" y="0"/>
                  </a:lnTo>
                  <a:lnTo>
                    <a:pt x="2491355" y="2287518"/>
                  </a:lnTo>
                  <a:lnTo>
                    <a:pt x="0" y="2287518"/>
                  </a:lnTo>
                  <a:lnTo>
                    <a:pt x="0" y="0"/>
                  </a:lnTo>
                  <a:close/>
                </a:path>
              </a:pathLst>
            </a:custGeom>
            <a:blipFill rotWithShape="1">
              <a:blip r:embed="rId4">
                <a:alphaModFix/>
              </a:blip>
              <a:stretch>
                <a:fillRect b="0" l="0" r="0" t="0"/>
              </a:stretch>
            </a:blipFill>
            <a:ln>
              <a:noFill/>
            </a:ln>
          </p:spPr>
        </p:sp>
        <p:sp>
          <p:nvSpPr>
            <p:cNvPr id="219" name="Google Shape;219;p14"/>
            <p:cNvSpPr/>
            <p:nvPr/>
          </p:nvSpPr>
          <p:spPr>
            <a:xfrm rot="3544265">
              <a:off x="4643559" y="5330971"/>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220" name="Google Shape;220;p14"/>
            <p:cNvSpPr/>
            <p:nvPr/>
          </p:nvSpPr>
          <p:spPr>
            <a:xfrm rot="5936175">
              <a:off x="6539810" y="4298551"/>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sp>
          <p:nvSpPr>
            <p:cNvPr id="221" name="Google Shape;221;p14"/>
            <p:cNvSpPr/>
            <p:nvPr/>
          </p:nvSpPr>
          <p:spPr>
            <a:xfrm>
              <a:off x="8729456" y="3674559"/>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222" name="Google Shape;222;p14"/>
            <p:cNvSpPr/>
            <p:nvPr/>
          </p:nvSpPr>
          <p:spPr>
            <a:xfrm>
              <a:off x="9708349" y="4921258"/>
              <a:ext cx="1294243" cy="1207175"/>
            </a:xfrm>
            <a:custGeom>
              <a:rect b="b" l="l" r="r" t="t"/>
              <a:pathLst>
                <a:path extrusionOk="0" h="1207175" w="1294243">
                  <a:moveTo>
                    <a:pt x="0" y="0"/>
                  </a:moveTo>
                  <a:lnTo>
                    <a:pt x="1294243" y="0"/>
                  </a:lnTo>
                  <a:lnTo>
                    <a:pt x="1294243" y="1207176"/>
                  </a:lnTo>
                  <a:lnTo>
                    <a:pt x="0" y="1207176"/>
                  </a:lnTo>
                  <a:lnTo>
                    <a:pt x="0" y="0"/>
                  </a:lnTo>
                  <a:close/>
                </a:path>
              </a:pathLst>
            </a:custGeom>
            <a:blipFill rotWithShape="1">
              <a:blip r:embed="rId5">
                <a:alphaModFix/>
              </a:blip>
              <a:stretch>
                <a:fillRect b="0" l="0" r="0" t="0"/>
              </a:stretch>
            </a:blipFill>
            <a:ln>
              <a:noFill/>
            </a:ln>
          </p:spPr>
        </p:sp>
        <p:sp>
          <p:nvSpPr>
            <p:cNvPr id="223" name="Google Shape;223;p14"/>
            <p:cNvSpPr/>
            <p:nvPr/>
          </p:nvSpPr>
          <p:spPr>
            <a:xfrm>
              <a:off x="9766693" y="4975678"/>
              <a:ext cx="1177554" cy="1098337"/>
            </a:xfrm>
            <a:custGeom>
              <a:rect b="b" l="l" r="r" t="t"/>
              <a:pathLst>
                <a:path extrusionOk="0" h="1098337" w="1177554">
                  <a:moveTo>
                    <a:pt x="0" y="0"/>
                  </a:moveTo>
                  <a:lnTo>
                    <a:pt x="1177554" y="0"/>
                  </a:lnTo>
                  <a:lnTo>
                    <a:pt x="1177554" y="1098336"/>
                  </a:lnTo>
                  <a:lnTo>
                    <a:pt x="0" y="1098336"/>
                  </a:lnTo>
                  <a:lnTo>
                    <a:pt x="0" y="0"/>
                  </a:lnTo>
                  <a:close/>
                </a:path>
              </a:pathLst>
            </a:custGeom>
            <a:blipFill rotWithShape="1">
              <a:blip r:embed="rId6">
                <a:alphaModFix/>
              </a:blip>
              <a:stretch>
                <a:fillRect b="0" l="0" r="0" t="0"/>
              </a:stretch>
            </a:blipFill>
            <a:ln>
              <a:noFill/>
            </a:ln>
          </p:spPr>
        </p:sp>
        <p:sp>
          <p:nvSpPr>
            <p:cNvPr id="224" name="Google Shape;224;p14"/>
            <p:cNvSpPr/>
            <p:nvPr/>
          </p:nvSpPr>
          <p:spPr>
            <a:xfrm>
              <a:off x="9939423" y="5136787"/>
              <a:ext cx="832094" cy="776117"/>
            </a:xfrm>
            <a:custGeom>
              <a:rect b="b" l="l" r="r" t="t"/>
              <a:pathLst>
                <a:path extrusionOk="0" h="776117" w="832094">
                  <a:moveTo>
                    <a:pt x="0" y="0"/>
                  </a:moveTo>
                  <a:lnTo>
                    <a:pt x="832095" y="0"/>
                  </a:lnTo>
                  <a:lnTo>
                    <a:pt x="832095" y="776118"/>
                  </a:lnTo>
                  <a:lnTo>
                    <a:pt x="0" y="776118"/>
                  </a:lnTo>
                  <a:lnTo>
                    <a:pt x="0" y="0"/>
                  </a:lnTo>
                  <a:close/>
                </a:path>
              </a:pathLst>
            </a:custGeom>
            <a:blipFill rotWithShape="1">
              <a:blip r:embed="rId7">
                <a:alphaModFix/>
              </a:blip>
              <a:stretch>
                <a:fillRect b="0" l="0" r="0" t="0"/>
              </a:stretch>
            </a:blipFill>
            <a:ln>
              <a:noFill/>
            </a:ln>
          </p:spPr>
        </p:sp>
        <p:sp>
          <p:nvSpPr>
            <p:cNvPr id="225" name="Google Shape;225;p14"/>
            <p:cNvSpPr/>
            <p:nvPr/>
          </p:nvSpPr>
          <p:spPr>
            <a:xfrm>
              <a:off x="10174353" y="5305879"/>
              <a:ext cx="362234" cy="362234"/>
            </a:xfrm>
            <a:custGeom>
              <a:rect b="b" l="l" r="r" t="t"/>
              <a:pathLst>
                <a:path extrusionOk="0" h="362234" w="362234">
                  <a:moveTo>
                    <a:pt x="0" y="0"/>
                  </a:moveTo>
                  <a:lnTo>
                    <a:pt x="362235" y="0"/>
                  </a:lnTo>
                  <a:lnTo>
                    <a:pt x="362235" y="362235"/>
                  </a:lnTo>
                  <a:lnTo>
                    <a:pt x="0" y="362235"/>
                  </a:lnTo>
                  <a:lnTo>
                    <a:pt x="0" y="0"/>
                  </a:lnTo>
                  <a:close/>
                </a:path>
              </a:pathLst>
            </a:custGeom>
            <a:blipFill rotWithShape="1">
              <a:blip r:embed="rId8">
                <a:alphaModFix/>
              </a:blip>
              <a:stretch>
                <a:fillRect b="0" l="0" r="0" t="0"/>
              </a:stretch>
            </a:blipFill>
            <a:ln>
              <a:noFill/>
            </a:ln>
          </p:spPr>
        </p:sp>
        <p:sp>
          <p:nvSpPr>
            <p:cNvPr id="226" name="Google Shape;226;p14"/>
            <p:cNvSpPr/>
            <p:nvPr/>
          </p:nvSpPr>
          <p:spPr>
            <a:xfrm>
              <a:off x="5261466" y="5442310"/>
              <a:ext cx="997896" cy="930764"/>
            </a:xfrm>
            <a:custGeom>
              <a:rect b="b" l="l" r="r" t="t"/>
              <a:pathLst>
                <a:path extrusionOk="0" h="930764" w="997896">
                  <a:moveTo>
                    <a:pt x="0" y="0"/>
                  </a:moveTo>
                  <a:lnTo>
                    <a:pt x="997895" y="0"/>
                  </a:lnTo>
                  <a:lnTo>
                    <a:pt x="997895" y="930764"/>
                  </a:lnTo>
                  <a:lnTo>
                    <a:pt x="0" y="930764"/>
                  </a:lnTo>
                  <a:lnTo>
                    <a:pt x="0" y="0"/>
                  </a:lnTo>
                  <a:close/>
                </a:path>
              </a:pathLst>
            </a:custGeom>
            <a:blipFill rotWithShape="1">
              <a:blip r:embed="rId5">
                <a:alphaModFix/>
              </a:blip>
              <a:stretch>
                <a:fillRect b="0" l="0" r="0" t="0"/>
              </a:stretch>
            </a:blipFill>
            <a:ln>
              <a:noFill/>
            </a:ln>
          </p:spPr>
        </p:sp>
        <p:sp>
          <p:nvSpPr>
            <p:cNvPr id="227" name="Google Shape;227;p14"/>
            <p:cNvSpPr/>
            <p:nvPr/>
          </p:nvSpPr>
          <p:spPr>
            <a:xfrm>
              <a:off x="5306451" y="5484268"/>
              <a:ext cx="907925" cy="846847"/>
            </a:xfrm>
            <a:custGeom>
              <a:rect b="b" l="l" r="r" t="t"/>
              <a:pathLst>
                <a:path extrusionOk="0" h="846847" w="907925">
                  <a:moveTo>
                    <a:pt x="0" y="0"/>
                  </a:moveTo>
                  <a:lnTo>
                    <a:pt x="907925" y="0"/>
                  </a:lnTo>
                  <a:lnTo>
                    <a:pt x="907925" y="846847"/>
                  </a:lnTo>
                  <a:lnTo>
                    <a:pt x="0" y="846847"/>
                  </a:lnTo>
                  <a:lnTo>
                    <a:pt x="0" y="0"/>
                  </a:lnTo>
                  <a:close/>
                </a:path>
              </a:pathLst>
            </a:custGeom>
            <a:blipFill rotWithShape="1">
              <a:blip r:embed="rId6">
                <a:alphaModFix/>
              </a:blip>
              <a:stretch>
                <a:fillRect b="0" l="0" r="0" t="0"/>
              </a:stretch>
            </a:blipFill>
            <a:ln>
              <a:noFill/>
            </a:ln>
          </p:spPr>
        </p:sp>
        <p:sp>
          <p:nvSpPr>
            <p:cNvPr id="228" name="Google Shape;228;p14"/>
            <p:cNvSpPr/>
            <p:nvPr/>
          </p:nvSpPr>
          <p:spPr>
            <a:xfrm>
              <a:off x="5439630" y="5608488"/>
              <a:ext cx="641567" cy="598407"/>
            </a:xfrm>
            <a:custGeom>
              <a:rect b="b" l="l" r="r" t="t"/>
              <a:pathLst>
                <a:path extrusionOk="0" h="598407" w="641567">
                  <a:moveTo>
                    <a:pt x="0" y="0"/>
                  </a:moveTo>
                  <a:lnTo>
                    <a:pt x="641567" y="0"/>
                  </a:lnTo>
                  <a:lnTo>
                    <a:pt x="641567" y="598407"/>
                  </a:lnTo>
                  <a:lnTo>
                    <a:pt x="0" y="598407"/>
                  </a:lnTo>
                  <a:lnTo>
                    <a:pt x="0" y="0"/>
                  </a:lnTo>
                  <a:close/>
                </a:path>
              </a:pathLst>
            </a:custGeom>
            <a:blipFill rotWithShape="1">
              <a:blip r:embed="rId7">
                <a:alphaModFix/>
              </a:blip>
              <a:stretch>
                <a:fillRect b="0" l="0" r="0" t="0"/>
              </a:stretch>
            </a:blipFill>
            <a:ln>
              <a:noFill/>
            </a:ln>
          </p:spPr>
        </p:sp>
        <p:sp>
          <p:nvSpPr>
            <p:cNvPr id="229" name="Google Shape;229;p14"/>
            <p:cNvSpPr/>
            <p:nvPr/>
          </p:nvSpPr>
          <p:spPr>
            <a:xfrm>
              <a:off x="5620767" y="5738862"/>
              <a:ext cx="279292" cy="279292"/>
            </a:xfrm>
            <a:custGeom>
              <a:rect b="b" l="l" r="r" t="t"/>
              <a:pathLst>
                <a:path extrusionOk="0" h="279292" w="279292">
                  <a:moveTo>
                    <a:pt x="0" y="0"/>
                  </a:moveTo>
                  <a:lnTo>
                    <a:pt x="279293" y="0"/>
                  </a:lnTo>
                  <a:lnTo>
                    <a:pt x="279293" y="279293"/>
                  </a:lnTo>
                  <a:lnTo>
                    <a:pt x="0" y="279293"/>
                  </a:lnTo>
                  <a:lnTo>
                    <a:pt x="0" y="0"/>
                  </a:lnTo>
                  <a:close/>
                </a:path>
              </a:pathLst>
            </a:custGeom>
            <a:blipFill rotWithShape="1">
              <a:blip r:embed="rId8">
                <a:alphaModFix/>
              </a:blip>
              <a:stretch>
                <a:fillRect b="0" l="0" r="0" t="0"/>
              </a:stretch>
            </a:blipFill>
            <a:ln>
              <a:noFill/>
            </a:ln>
          </p:spPr>
        </p:sp>
        <p:sp>
          <p:nvSpPr>
            <p:cNvPr id="230" name="Google Shape;230;p14"/>
            <p:cNvSpPr/>
            <p:nvPr/>
          </p:nvSpPr>
          <p:spPr>
            <a:xfrm>
              <a:off x="5192912" y="6850534"/>
              <a:ext cx="896535" cy="836222"/>
            </a:xfrm>
            <a:custGeom>
              <a:rect b="b" l="l" r="r" t="t"/>
              <a:pathLst>
                <a:path extrusionOk="0" h="836222" w="896535">
                  <a:moveTo>
                    <a:pt x="0" y="0"/>
                  </a:moveTo>
                  <a:lnTo>
                    <a:pt x="896534" y="0"/>
                  </a:lnTo>
                  <a:lnTo>
                    <a:pt x="896534" y="836222"/>
                  </a:lnTo>
                  <a:lnTo>
                    <a:pt x="0" y="836222"/>
                  </a:lnTo>
                  <a:lnTo>
                    <a:pt x="0" y="0"/>
                  </a:lnTo>
                  <a:close/>
                </a:path>
              </a:pathLst>
            </a:custGeom>
            <a:blipFill rotWithShape="1">
              <a:blip r:embed="rId5">
                <a:alphaModFix/>
              </a:blip>
              <a:stretch>
                <a:fillRect b="0" l="0" r="0" t="0"/>
              </a:stretch>
            </a:blipFill>
            <a:ln>
              <a:noFill/>
            </a:ln>
          </p:spPr>
        </p:sp>
        <p:sp>
          <p:nvSpPr>
            <p:cNvPr id="231" name="Google Shape;231;p14"/>
            <p:cNvSpPr/>
            <p:nvPr/>
          </p:nvSpPr>
          <p:spPr>
            <a:xfrm>
              <a:off x="5233327" y="6888230"/>
              <a:ext cx="815703" cy="760829"/>
            </a:xfrm>
            <a:custGeom>
              <a:rect b="b" l="l" r="r" t="t"/>
              <a:pathLst>
                <a:path extrusionOk="0" h="760829" w="815703">
                  <a:moveTo>
                    <a:pt x="0" y="0"/>
                  </a:moveTo>
                  <a:lnTo>
                    <a:pt x="815704" y="0"/>
                  </a:lnTo>
                  <a:lnTo>
                    <a:pt x="815704" y="760829"/>
                  </a:lnTo>
                  <a:lnTo>
                    <a:pt x="0" y="760829"/>
                  </a:lnTo>
                  <a:lnTo>
                    <a:pt x="0" y="0"/>
                  </a:lnTo>
                  <a:close/>
                </a:path>
              </a:pathLst>
            </a:custGeom>
            <a:blipFill rotWithShape="1">
              <a:blip r:embed="rId6">
                <a:alphaModFix/>
              </a:blip>
              <a:stretch>
                <a:fillRect b="0" l="0" r="0" t="0"/>
              </a:stretch>
            </a:blipFill>
            <a:ln>
              <a:noFill/>
            </a:ln>
          </p:spPr>
        </p:sp>
        <p:sp>
          <p:nvSpPr>
            <p:cNvPr id="232" name="Google Shape;232;p14"/>
            <p:cNvSpPr/>
            <p:nvPr/>
          </p:nvSpPr>
          <p:spPr>
            <a:xfrm>
              <a:off x="5352979" y="699983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233" name="Google Shape;233;p14"/>
            <p:cNvSpPr/>
            <p:nvPr/>
          </p:nvSpPr>
          <p:spPr>
            <a:xfrm>
              <a:off x="5515717" y="7116964"/>
              <a:ext cx="250923" cy="250923"/>
            </a:xfrm>
            <a:custGeom>
              <a:rect b="b" l="l" r="r" t="t"/>
              <a:pathLst>
                <a:path extrusionOk="0" h="250923" w="250923">
                  <a:moveTo>
                    <a:pt x="0" y="0"/>
                  </a:moveTo>
                  <a:lnTo>
                    <a:pt x="250924" y="0"/>
                  </a:lnTo>
                  <a:lnTo>
                    <a:pt x="250924" y="250924"/>
                  </a:lnTo>
                  <a:lnTo>
                    <a:pt x="0" y="250924"/>
                  </a:lnTo>
                  <a:lnTo>
                    <a:pt x="0" y="0"/>
                  </a:lnTo>
                  <a:close/>
                </a:path>
              </a:pathLst>
            </a:custGeom>
            <a:blipFill rotWithShape="1">
              <a:blip r:embed="rId8">
                <a:alphaModFix/>
              </a:blip>
              <a:stretch>
                <a:fillRect b="0" l="0" r="0" t="0"/>
              </a:stretch>
            </a:blipFill>
            <a:ln>
              <a:noFill/>
            </a:ln>
          </p:spPr>
        </p:sp>
        <p:sp>
          <p:nvSpPr>
            <p:cNvPr id="234" name="Google Shape;234;p14"/>
            <p:cNvSpPr/>
            <p:nvPr/>
          </p:nvSpPr>
          <p:spPr>
            <a:xfrm>
              <a:off x="3652290" y="6167194"/>
              <a:ext cx="896535" cy="836222"/>
            </a:xfrm>
            <a:custGeom>
              <a:rect b="b" l="l" r="r" t="t"/>
              <a:pathLst>
                <a:path extrusionOk="0" h="836222" w="896535">
                  <a:moveTo>
                    <a:pt x="0" y="0"/>
                  </a:moveTo>
                  <a:lnTo>
                    <a:pt x="896535" y="0"/>
                  </a:lnTo>
                  <a:lnTo>
                    <a:pt x="896535" y="836222"/>
                  </a:lnTo>
                  <a:lnTo>
                    <a:pt x="0" y="836222"/>
                  </a:lnTo>
                  <a:lnTo>
                    <a:pt x="0" y="0"/>
                  </a:lnTo>
                  <a:close/>
                </a:path>
              </a:pathLst>
            </a:custGeom>
            <a:blipFill rotWithShape="1">
              <a:blip r:embed="rId5">
                <a:alphaModFix/>
              </a:blip>
              <a:stretch>
                <a:fillRect b="0" l="0" r="0" t="0"/>
              </a:stretch>
            </a:blipFill>
            <a:ln>
              <a:noFill/>
            </a:ln>
          </p:spPr>
        </p:sp>
        <p:sp>
          <p:nvSpPr>
            <p:cNvPr id="235" name="Google Shape;235;p14"/>
            <p:cNvSpPr/>
            <p:nvPr/>
          </p:nvSpPr>
          <p:spPr>
            <a:xfrm>
              <a:off x="3692706" y="6204891"/>
              <a:ext cx="815703" cy="760829"/>
            </a:xfrm>
            <a:custGeom>
              <a:rect b="b" l="l" r="r" t="t"/>
              <a:pathLst>
                <a:path extrusionOk="0" h="760829" w="815703">
                  <a:moveTo>
                    <a:pt x="0" y="0"/>
                  </a:moveTo>
                  <a:lnTo>
                    <a:pt x="815703" y="0"/>
                  </a:lnTo>
                  <a:lnTo>
                    <a:pt x="815703" y="760828"/>
                  </a:lnTo>
                  <a:lnTo>
                    <a:pt x="0" y="760828"/>
                  </a:lnTo>
                  <a:lnTo>
                    <a:pt x="0" y="0"/>
                  </a:lnTo>
                  <a:close/>
                </a:path>
              </a:pathLst>
            </a:custGeom>
            <a:blipFill rotWithShape="1">
              <a:blip r:embed="rId6">
                <a:alphaModFix/>
              </a:blip>
              <a:stretch>
                <a:fillRect b="0" l="0" r="0" t="0"/>
              </a:stretch>
            </a:blipFill>
            <a:ln>
              <a:noFill/>
            </a:ln>
          </p:spPr>
        </p:sp>
        <p:sp>
          <p:nvSpPr>
            <p:cNvPr id="236" name="Google Shape;236;p14"/>
            <p:cNvSpPr/>
            <p:nvPr/>
          </p:nvSpPr>
          <p:spPr>
            <a:xfrm>
              <a:off x="3812358" y="631649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237" name="Google Shape;237;p14"/>
            <p:cNvSpPr/>
            <p:nvPr/>
          </p:nvSpPr>
          <p:spPr>
            <a:xfrm>
              <a:off x="3975096" y="6433624"/>
              <a:ext cx="250923" cy="250923"/>
            </a:xfrm>
            <a:custGeom>
              <a:rect b="b" l="l" r="r" t="t"/>
              <a:pathLst>
                <a:path extrusionOk="0" h="250923" w="250923">
                  <a:moveTo>
                    <a:pt x="0" y="0"/>
                  </a:moveTo>
                  <a:lnTo>
                    <a:pt x="250923" y="0"/>
                  </a:lnTo>
                  <a:lnTo>
                    <a:pt x="250923" y="250924"/>
                  </a:lnTo>
                  <a:lnTo>
                    <a:pt x="0" y="250924"/>
                  </a:lnTo>
                  <a:lnTo>
                    <a:pt x="0" y="0"/>
                  </a:lnTo>
                  <a:close/>
                </a:path>
              </a:pathLst>
            </a:custGeom>
            <a:blipFill rotWithShape="1">
              <a:blip r:embed="rId8">
                <a:alphaModFix/>
              </a:blip>
              <a:stretch>
                <a:fillRect b="0" l="0" r="0" t="0"/>
              </a:stretch>
            </a:blipFill>
            <a:ln>
              <a:noFill/>
            </a:ln>
          </p:spPr>
        </p:sp>
        <p:sp>
          <p:nvSpPr>
            <p:cNvPr id="238" name="Google Shape;238;p14"/>
            <p:cNvSpPr/>
            <p:nvPr/>
          </p:nvSpPr>
          <p:spPr>
            <a:xfrm>
              <a:off x="8759704" y="3458859"/>
              <a:ext cx="1275941" cy="1190105"/>
            </a:xfrm>
            <a:custGeom>
              <a:rect b="b" l="l" r="r" t="t"/>
              <a:pathLst>
                <a:path extrusionOk="0" h="1190105" w="1275941">
                  <a:moveTo>
                    <a:pt x="0" y="0"/>
                  </a:moveTo>
                  <a:lnTo>
                    <a:pt x="1275941" y="0"/>
                  </a:lnTo>
                  <a:lnTo>
                    <a:pt x="1275941" y="1190104"/>
                  </a:lnTo>
                  <a:lnTo>
                    <a:pt x="0" y="1190104"/>
                  </a:lnTo>
                  <a:lnTo>
                    <a:pt x="0" y="0"/>
                  </a:lnTo>
                  <a:close/>
                </a:path>
              </a:pathLst>
            </a:custGeom>
            <a:blipFill rotWithShape="1">
              <a:blip r:embed="rId5">
                <a:alphaModFix/>
              </a:blip>
              <a:stretch>
                <a:fillRect b="0" l="0" r="0" t="0"/>
              </a:stretch>
            </a:blipFill>
            <a:ln>
              <a:noFill/>
            </a:ln>
          </p:spPr>
        </p:sp>
        <p:sp>
          <p:nvSpPr>
            <p:cNvPr id="239" name="Google Shape;239;p14"/>
            <p:cNvSpPr/>
            <p:nvPr/>
          </p:nvSpPr>
          <p:spPr>
            <a:xfrm>
              <a:off x="8817223" y="3512509"/>
              <a:ext cx="1160902" cy="1082805"/>
            </a:xfrm>
            <a:custGeom>
              <a:rect b="b" l="l" r="r" t="t"/>
              <a:pathLst>
                <a:path extrusionOk="0" h="1082805" w="1160902">
                  <a:moveTo>
                    <a:pt x="0" y="0"/>
                  </a:moveTo>
                  <a:lnTo>
                    <a:pt x="1160902" y="0"/>
                  </a:lnTo>
                  <a:lnTo>
                    <a:pt x="1160902" y="1082805"/>
                  </a:lnTo>
                  <a:lnTo>
                    <a:pt x="0" y="1082805"/>
                  </a:lnTo>
                  <a:lnTo>
                    <a:pt x="0" y="0"/>
                  </a:lnTo>
                  <a:close/>
                </a:path>
              </a:pathLst>
            </a:custGeom>
            <a:blipFill rotWithShape="1">
              <a:blip r:embed="rId6">
                <a:alphaModFix/>
              </a:blip>
              <a:stretch>
                <a:fillRect b="0" l="0" r="0" t="0"/>
              </a:stretch>
            </a:blipFill>
            <a:ln>
              <a:noFill/>
            </a:ln>
          </p:spPr>
        </p:sp>
        <p:sp>
          <p:nvSpPr>
            <p:cNvPr id="240" name="Google Shape;240;p14"/>
            <p:cNvSpPr/>
            <p:nvPr/>
          </p:nvSpPr>
          <p:spPr>
            <a:xfrm>
              <a:off x="8987510" y="3671340"/>
              <a:ext cx="820328" cy="765142"/>
            </a:xfrm>
            <a:custGeom>
              <a:rect b="b" l="l" r="r" t="t"/>
              <a:pathLst>
                <a:path extrusionOk="0" h="765142" w="820328">
                  <a:moveTo>
                    <a:pt x="0" y="0"/>
                  </a:moveTo>
                  <a:lnTo>
                    <a:pt x="820328" y="0"/>
                  </a:lnTo>
                  <a:lnTo>
                    <a:pt x="820328" y="765142"/>
                  </a:lnTo>
                  <a:lnTo>
                    <a:pt x="0" y="765142"/>
                  </a:lnTo>
                  <a:lnTo>
                    <a:pt x="0" y="0"/>
                  </a:lnTo>
                  <a:close/>
                </a:path>
              </a:pathLst>
            </a:custGeom>
            <a:blipFill rotWithShape="1">
              <a:blip r:embed="rId7">
                <a:alphaModFix/>
              </a:blip>
              <a:stretch>
                <a:fillRect b="0" l="0" r="0" t="0"/>
              </a:stretch>
            </a:blipFill>
            <a:ln>
              <a:noFill/>
            </a:ln>
          </p:spPr>
        </p:sp>
        <p:sp>
          <p:nvSpPr>
            <p:cNvPr id="241" name="Google Shape;241;p14"/>
            <p:cNvSpPr/>
            <p:nvPr/>
          </p:nvSpPr>
          <p:spPr>
            <a:xfrm>
              <a:off x="9219118" y="3838041"/>
              <a:ext cx="357112" cy="357112"/>
            </a:xfrm>
            <a:custGeom>
              <a:rect b="b" l="l" r="r" t="t"/>
              <a:pathLst>
                <a:path extrusionOk="0" h="357112" w="357112">
                  <a:moveTo>
                    <a:pt x="0" y="0"/>
                  </a:moveTo>
                  <a:lnTo>
                    <a:pt x="357112" y="0"/>
                  </a:lnTo>
                  <a:lnTo>
                    <a:pt x="357112" y="357112"/>
                  </a:lnTo>
                  <a:lnTo>
                    <a:pt x="0" y="357112"/>
                  </a:lnTo>
                  <a:lnTo>
                    <a:pt x="0" y="0"/>
                  </a:lnTo>
                  <a:close/>
                </a:path>
              </a:pathLst>
            </a:custGeom>
            <a:blipFill rotWithShape="1">
              <a:blip r:embed="rId8">
                <a:alphaModFix/>
              </a:blip>
              <a:stretch>
                <a:fillRect b="0" l="0" r="0" t="0"/>
              </a:stretch>
            </a:blipFill>
            <a:ln>
              <a:noFill/>
            </a:ln>
          </p:spPr>
        </p:sp>
        <p:sp>
          <p:nvSpPr>
            <p:cNvPr id="242" name="Google Shape;242;p14"/>
            <p:cNvSpPr/>
            <p:nvPr/>
          </p:nvSpPr>
          <p:spPr>
            <a:xfrm>
              <a:off x="9975134" y="3458859"/>
              <a:ext cx="1567875" cy="1462400"/>
            </a:xfrm>
            <a:custGeom>
              <a:rect b="b" l="l" r="r" t="t"/>
              <a:pathLst>
                <a:path extrusionOk="0" h="1462400" w="1567875">
                  <a:moveTo>
                    <a:pt x="0" y="0"/>
                  </a:moveTo>
                  <a:lnTo>
                    <a:pt x="1567875" y="0"/>
                  </a:lnTo>
                  <a:lnTo>
                    <a:pt x="1567875" y="1462399"/>
                  </a:lnTo>
                  <a:lnTo>
                    <a:pt x="0" y="1462399"/>
                  </a:lnTo>
                  <a:lnTo>
                    <a:pt x="0" y="0"/>
                  </a:lnTo>
                  <a:close/>
                </a:path>
              </a:pathLst>
            </a:custGeom>
            <a:blipFill rotWithShape="1">
              <a:blip r:embed="rId5">
                <a:alphaModFix/>
              </a:blip>
              <a:stretch>
                <a:fillRect b="0" l="0" r="0" t="0"/>
              </a:stretch>
            </a:blipFill>
            <a:ln>
              <a:noFill/>
            </a:ln>
          </p:spPr>
        </p:sp>
        <p:sp>
          <p:nvSpPr>
            <p:cNvPr id="243" name="Google Shape;243;p14"/>
            <p:cNvSpPr/>
            <p:nvPr/>
          </p:nvSpPr>
          <p:spPr>
            <a:xfrm>
              <a:off x="10045814" y="3524784"/>
              <a:ext cx="1426515" cy="1330550"/>
            </a:xfrm>
            <a:custGeom>
              <a:rect b="b" l="l" r="r" t="t"/>
              <a:pathLst>
                <a:path extrusionOk="0" h="1330550" w="1426515">
                  <a:moveTo>
                    <a:pt x="0" y="0"/>
                  </a:moveTo>
                  <a:lnTo>
                    <a:pt x="1426515" y="0"/>
                  </a:lnTo>
                  <a:lnTo>
                    <a:pt x="1426515" y="1330549"/>
                  </a:lnTo>
                  <a:lnTo>
                    <a:pt x="0" y="1330549"/>
                  </a:lnTo>
                  <a:lnTo>
                    <a:pt x="0" y="0"/>
                  </a:lnTo>
                  <a:close/>
                </a:path>
              </a:pathLst>
            </a:custGeom>
            <a:blipFill rotWithShape="1">
              <a:blip r:embed="rId6">
                <a:alphaModFix/>
              </a:blip>
              <a:stretch>
                <a:fillRect b="0" l="0" r="0" t="0"/>
              </a:stretch>
            </a:blipFill>
            <a:ln>
              <a:noFill/>
            </a:ln>
          </p:spPr>
        </p:sp>
        <p:sp>
          <p:nvSpPr>
            <p:cNvPr id="244" name="Google Shape;244;p14"/>
            <p:cNvSpPr/>
            <p:nvPr/>
          </p:nvSpPr>
          <p:spPr>
            <a:xfrm>
              <a:off x="10255062" y="3719956"/>
              <a:ext cx="1008018" cy="940206"/>
            </a:xfrm>
            <a:custGeom>
              <a:rect b="b" l="l" r="r" t="t"/>
              <a:pathLst>
                <a:path extrusionOk="0" h="940206" w="1008018">
                  <a:moveTo>
                    <a:pt x="0" y="0"/>
                  </a:moveTo>
                  <a:lnTo>
                    <a:pt x="1008018" y="0"/>
                  </a:lnTo>
                  <a:lnTo>
                    <a:pt x="1008018" y="940205"/>
                  </a:lnTo>
                  <a:lnTo>
                    <a:pt x="0" y="940205"/>
                  </a:lnTo>
                  <a:lnTo>
                    <a:pt x="0" y="0"/>
                  </a:lnTo>
                  <a:close/>
                </a:path>
              </a:pathLst>
            </a:custGeom>
            <a:blipFill rotWithShape="1">
              <a:blip r:embed="rId7">
                <a:alphaModFix/>
              </a:blip>
              <a:stretch>
                <a:fillRect b="0" l="0" r="0" t="0"/>
              </a:stretch>
            </a:blipFill>
            <a:ln>
              <a:noFill/>
            </a:ln>
          </p:spPr>
        </p:sp>
        <p:sp>
          <p:nvSpPr>
            <p:cNvPr id="245" name="Google Shape;245;p14"/>
            <p:cNvSpPr/>
            <p:nvPr/>
          </p:nvSpPr>
          <p:spPr>
            <a:xfrm>
              <a:off x="10539662" y="3924797"/>
              <a:ext cx="438819" cy="438819"/>
            </a:xfrm>
            <a:custGeom>
              <a:rect b="b" l="l" r="r" t="t"/>
              <a:pathLst>
                <a:path extrusionOk="0" h="438819" w="438819">
                  <a:moveTo>
                    <a:pt x="0" y="0"/>
                  </a:moveTo>
                  <a:lnTo>
                    <a:pt x="438819" y="0"/>
                  </a:lnTo>
                  <a:lnTo>
                    <a:pt x="438819" y="438819"/>
                  </a:lnTo>
                  <a:lnTo>
                    <a:pt x="0" y="438819"/>
                  </a:lnTo>
                  <a:lnTo>
                    <a:pt x="0" y="0"/>
                  </a:lnTo>
                  <a:close/>
                </a:path>
              </a:pathLst>
            </a:custGeom>
            <a:blipFill rotWithShape="1">
              <a:blip r:embed="rId8">
                <a:alphaModFix/>
              </a:blip>
              <a:stretch>
                <a:fillRect b="0" l="0" r="0" t="0"/>
              </a:stretch>
            </a:blipFill>
            <a:ln>
              <a:noFill/>
            </a:ln>
          </p:spPr>
        </p:sp>
        <p:sp>
          <p:nvSpPr>
            <p:cNvPr id="246" name="Google Shape;246;p14"/>
            <p:cNvSpPr/>
            <p:nvPr/>
          </p:nvSpPr>
          <p:spPr>
            <a:xfrm>
              <a:off x="6951974" y="4604803"/>
              <a:ext cx="1117264" cy="1042103"/>
            </a:xfrm>
            <a:custGeom>
              <a:rect b="b" l="l" r="r" t="t"/>
              <a:pathLst>
                <a:path extrusionOk="0" h="1042103" w="1117264">
                  <a:moveTo>
                    <a:pt x="0" y="0"/>
                  </a:moveTo>
                  <a:lnTo>
                    <a:pt x="1117264" y="0"/>
                  </a:lnTo>
                  <a:lnTo>
                    <a:pt x="1117264" y="1042103"/>
                  </a:lnTo>
                  <a:lnTo>
                    <a:pt x="0" y="1042103"/>
                  </a:lnTo>
                  <a:lnTo>
                    <a:pt x="0" y="0"/>
                  </a:lnTo>
                  <a:close/>
                </a:path>
              </a:pathLst>
            </a:custGeom>
            <a:blipFill rotWithShape="1">
              <a:blip r:embed="rId5">
                <a:alphaModFix/>
              </a:blip>
              <a:stretch>
                <a:fillRect b="0" l="0" r="0" t="0"/>
              </a:stretch>
            </a:blipFill>
            <a:ln>
              <a:noFill/>
            </a:ln>
          </p:spPr>
        </p:sp>
        <p:sp>
          <p:nvSpPr>
            <p:cNvPr id="247" name="Google Shape;247;p14"/>
            <p:cNvSpPr/>
            <p:nvPr/>
          </p:nvSpPr>
          <p:spPr>
            <a:xfrm>
              <a:off x="7002340" y="4651781"/>
              <a:ext cx="1016531" cy="948147"/>
            </a:xfrm>
            <a:custGeom>
              <a:rect b="b" l="l" r="r" t="t"/>
              <a:pathLst>
                <a:path extrusionOk="0" h="948147" w="1016531">
                  <a:moveTo>
                    <a:pt x="0" y="0"/>
                  </a:moveTo>
                  <a:lnTo>
                    <a:pt x="1016532" y="0"/>
                  </a:lnTo>
                  <a:lnTo>
                    <a:pt x="1016532" y="948147"/>
                  </a:lnTo>
                  <a:lnTo>
                    <a:pt x="0" y="948147"/>
                  </a:lnTo>
                  <a:lnTo>
                    <a:pt x="0" y="0"/>
                  </a:lnTo>
                  <a:close/>
                </a:path>
              </a:pathLst>
            </a:custGeom>
            <a:blipFill rotWithShape="1">
              <a:blip r:embed="rId6">
                <a:alphaModFix/>
              </a:blip>
              <a:stretch>
                <a:fillRect b="0" l="0" r="0" t="0"/>
              </a:stretch>
            </a:blipFill>
            <a:ln>
              <a:noFill/>
            </a:ln>
          </p:spPr>
        </p:sp>
        <p:sp>
          <p:nvSpPr>
            <p:cNvPr id="248" name="Google Shape;248;p14"/>
            <p:cNvSpPr/>
            <p:nvPr/>
          </p:nvSpPr>
          <p:spPr>
            <a:xfrm>
              <a:off x="7151450" y="4790860"/>
              <a:ext cx="718311" cy="669989"/>
            </a:xfrm>
            <a:custGeom>
              <a:rect b="b" l="l" r="r" t="t"/>
              <a:pathLst>
                <a:path extrusionOk="0" h="669989" w="718311">
                  <a:moveTo>
                    <a:pt x="0" y="0"/>
                  </a:moveTo>
                  <a:lnTo>
                    <a:pt x="718311" y="0"/>
                  </a:lnTo>
                  <a:lnTo>
                    <a:pt x="718311" y="669989"/>
                  </a:lnTo>
                  <a:lnTo>
                    <a:pt x="0" y="669989"/>
                  </a:lnTo>
                  <a:lnTo>
                    <a:pt x="0" y="0"/>
                  </a:lnTo>
                  <a:close/>
                </a:path>
              </a:pathLst>
            </a:custGeom>
            <a:blipFill rotWithShape="1">
              <a:blip r:embed="rId7">
                <a:alphaModFix/>
              </a:blip>
              <a:stretch>
                <a:fillRect b="0" l="0" r="0" t="0"/>
              </a:stretch>
            </a:blipFill>
            <a:ln>
              <a:noFill/>
            </a:ln>
          </p:spPr>
        </p:sp>
        <p:sp>
          <p:nvSpPr>
            <p:cNvPr id="249" name="Google Shape;249;p14"/>
            <p:cNvSpPr/>
            <p:nvPr/>
          </p:nvSpPr>
          <p:spPr>
            <a:xfrm>
              <a:off x="7354255" y="4936830"/>
              <a:ext cx="312701" cy="312701"/>
            </a:xfrm>
            <a:custGeom>
              <a:rect b="b" l="l" r="r" t="t"/>
              <a:pathLst>
                <a:path extrusionOk="0" h="312701" w="312701">
                  <a:moveTo>
                    <a:pt x="0" y="0"/>
                  </a:moveTo>
                  <a:lnTo>
                    <a:pt x="312701" y="0"/>
                  </a:lnTo>
                  <a:lnTo>
                    <a:pt x="312701" y="312701"/>
                  </a:lnTo>
                  <a:lnTo>
                    <a:pt x="0" y="312701"/>
                  </a:lnTo>
                  <a:lnTo>
                    <a:pt x="0" y="0"/>
                  </a:lnTo>
                  <a:close/>
                </a:path>
              </a:pathLst>
            </a:custGeom>
            <a:blipFill rotWithShape="1">
              <a:blip r:embed="rId8">
                <a:alphaModFix/>
              </a:blip>
              <a:stretch>
                <a:fillRect b="0" l="0" r="0" t="0"/>
              </a:stretch>
            </a:blipFill>
            <a:ln>
              <a:noFill/>
            </a:ln>
          </p:spPr>
        </p:sp>
        <p:sp>
          <p:nvSpPr>
            <p:cNvPr id="250" name="Google Shape;250;p14"/>
            <p:cNvSpPr/>
            <p:nvPr/>
          </p:nvSpPr>
          <p:spPr>
            <a:xfrm>
              <a:off x="6618071" y="5766236"/>
              <a:ext cx="1167417" cy="1088882"/>
            </a:xfrm>
            <a:custGeom>
              <a:rect b="b" l="l" r="r" t="t"/>
              <a:pathLst>
                <a:path extrusionOk="0" h="1088882" w="1167417">
                  <a:moveTo>
                    <a:pt x="0" y="0"/>
                  </a:moveTo>
                  <a:lnTo>
                    <a:pt x="1167417" y="0"/>
                  </a:lnTo>
                  <a:lnTo>
                    <a:pt x="1167417" y="1088882"/>
                  </a:lnTo>
                  <a:lnTo>
                    <a:pt x="0" y="1088882"/>
                  </a:lnTo>
                  <a:lnTo>
                    <a:pt x="0" y="0"/>
                  </a:lnTo>
                  <a:close/>
                </a:path>
              </a:pathLst>
            </a:custGeom>
            <a:blipFill rotWithShape="1">
              <a:blip r:embed="rId5">
                <a:alphaModFix/>
              </a:blip>
              <a:stretch>
                <a:fillRect b="0" l="0" r="0" t="0"/>
              </a:stretch>
            </a:blipFill>
            <a:ln>
              <a:noFill/>
            </a:ln>
          </p:spPr>
        </p:sp>
        <p:sp>
          <p:nvSpPr>
            <p:cNvPr id="251" name="Google Shape;251;p14"/>
            <p:cNvSpPr/>
            <p:nvPr/>
          </p:nvSpPr>
          <p:spPr>
            <a:xfrm>
              <a:off x="6670698" y="5815323"/>
              <a:ext cx="1062163" cy="990708"/>
            </a:xfrm>
            <a:custGeom>
              <a:rect b="b" l="l" r="r" t="t"/>
              <a:pathLst>
                <a:path extrusionOk="0" h="990708" w="1062163">
                  <a:moveTo>
                    <a:pt x="0" y="0"/>
                  </a:moveTo>
                  <a:lnTo>
                    <a:pt x="1062163" y="0"/>
                  </a:lnTo>
                  <a:lnTo>
                    <a:pt x="1062163" y="990708"/>
                  </a:lnTo>
                  <a:lnTo>
                    <a:pt x="0" y="990708"/>
                  </a:lnTo>
                  <a:lnTo>
                    <a:pt x="0" y="0"/>
                  </a:lnTo>
                  <a:close/>
                </a:path>
              </a:pathLst>
            </a:custGeom>
            <a:blipFill rotWithShape="1">
              <a:blip r:embed="rId6">
                <a:alphaModFix/>
              </a:blip>
              <a:stretch>
                <a:fillRect b="0" l="0" r="0" t="0"/>
              </a:stretch>
            </a:blipFill>
            <a:ln>
              <a:noFill/>
            </a:ln>
          </p:spPr>
        </p:sp>
        <p:sp>
          <p:nvSpPr>
            <p:cNvPr id="252" name="Google Shape;252;p14"/>
            <p:cNvSpPr/>
            <p:nvPr/>
          </p:nvSpPr>
          <p:spPr>
            <a:xfrm>
              <a:off x="6826502" y="5960645"/>
              <a:ext cx="750556" cy="700064"/>
            </a:xfrm>
            <a:custGeom>
              <a:rect b="b" l="l" r="r" t="t"/>
              <a:pathLst>
                <a:path extrusionOk="0" h="700064" w="750556">
                  <a:moveTo>
                    <a:pt x="0" y="0"/>
                  </a:moveTo>
                  <a:lnTo>
                    <a:pt x="750556" y="0"/>
                  </a:lnTo>
                  <a:lnTo>
                    <a:pt x="750556" y="700064"/>
                  </a:lnTo>
                  <a:lnTo>
                    <a:pt x="0" y="700064"/>
                  </a:lnTo>
                  <a:lnTo>
                    <a:pt x="0" y="0"/>
                  </a:lnTo>
                  <a:close/>
                </a:path>
              </a:pathLst>
            </a:custGeom>
            <a:blipFill rotWithShape="1">
              <a:blip r:embed="rId7">
                <a:alphaModFix/>
              </a:blip>
              <a:stretch>
                <a:fillRect b="0" l="0" r="0" t="0"/>
              </a:stretch>
            </a:blipFill>
            <a:ln>
              <a:noFill/>
            </a:ln>
          </p:spPr>
        </p:sp>
        <p:sp>
          <p:nvSpPr>
            <p:cNvPr id="253" name="Google Shape;253;p14"/>
            <p:cNvSpPr/>
            <p:nvPr/>
          </p:nvSpPr>
          <p:spPr>
            <a:xfrm>
              <a:off x="7038410" y="6113167"/>
              <a:ext cx="326738" cy="326738"/>
            </a:xfrm>
            <a:custGeom>
              <a:rect b="b" l="l" r="r" t="t"/>
              <a:pathLst>
                <a:path extrusionOk="0" h="326738" w="326738">
                  <a:moveTo>
                    <a:pt x="0" y="0"/>
                  </a:moveTo>
                  <a:lnTo>
                    <a:pt x="326739" y="0"/>
                  </a:lnTo>
                  <a:lnTo>
                    <a:pt x="326739" y="326739"/>
                  </a:lnTo>
                  <a:lnTo>
                    <a:pt x="0" y="326739"/>
                  </a:lnTo>
                  <a:lnTo>
                    <a:pt x="0" y="0"/>
                  </a:lnTo>
                  <a:close/>
                </a:path>
              </a:pathLst>
            </a:custGeom>
            <a:blipFill rotWithShape="1">
              <a:blip r:embed="rId8">
                <a:alphaModFix/>
              </a:blip>
              <a:stretch>
                <a:fillRect b="0" l="0" r="0" t="0"/>
              </a:stretch>
            </a:blipFill>
            <a:ln>
              <a:noFill/>
            </a:ln>
          </p:spPr>
        </p:sp>
        <p:sp>
          <p:nvSpPr>
            <p:cNvPr id="254" name="Google Shape;254;p14"/>
            <p:cNvSpPr/>
            <p:nvPr/>
          </p:nvSpPr>
          <p:spPr>
            <a:xfrm>
              <a:off x="8426095" y="4711699"/>
              <a:ext cx="1282254" cy="1195993"/>
            </a:xfrm>
            <a:custGeom>
              <a:rect b="b" l="l" r="r" t="t"/>
              <a:pathLst>
                <a:path extrusionOk="0" h="1195993" w="1282254">
                  <a:moveTo>
                    <a:pt x="0" y="0"/>
                  </a:moveTo>
                  <a:lnTo>
                    <a:pt x="1282254" y="0"/>
                  </a:lnTo>
                  <a:lnTo>
                    <a:pt x="1282254" y="1195993"/>
                  </a:lnTo>
                  <a:lnTo>
                    <a:pt x="0" y="1195993"/>
                  </a:lnTo>
                  <a:lnTo>
                    <a:pt x="0" y="0"/>
                  </a:lnTo>
                  <a:close/>
                </a:path>
              </a:pathLst>
            </a:custGeom>
            <a:blipFill rotWithShape="1">
              <a:blip r:embed="rId5">
                <a:alphaModFix/>
              </a:blip>
              <a:stretch>
                <a:fillRect b="0" l="0" r="0" t="0"/>
              </a:stretch>
            </a:blipFill>
            <a:ln>
              <a:noFill/>
            </a:ln>
          </p:spPr>
        </p:sp>
        <p:sp>
          <p:nvSpPr>
            <p:cNvPr id="255" name="Google Shape;255;p14"/>
            <p:cNvSpPr/>
            <p:nvPr/>
          </p:nvSpPr>
          <p:spPr>
            <a:xfrm>
              <a:off x="8483899" y="4765614"/>
              <a:ext cx="1166646" cy="1088162"/>
            </a:xfrm>
            <a:custGeom>
              <a:rect b="b" l="l" r="r" t="t"/>
              <a:pathLst>
                <a:path extrusionOk="0" h="1088162" w="1166646">
                  <a:moveTo>
                    <a:pt x="0" y="0"/>
                  </a:moveTo>
                  <a:lnTo>
                    <a:pt x="1166646" y="0"/>
                  </a:lnTo>
                  <a:lnTo>
                    <a:pt x="1166646" y="1088162"/>
                  </a:lnTo>
                  <a:lnTo>
                    <a:pt x="0" y="1088162"/>
                  </a:lnTo>
                  <a:lnTo>
                    <a:pt x="0" y="0"/>
                  </a:lnTo>
                  <a:close/>
                </a:path>
              </a:pathLst>
            </a:custGeom>
            <a:blipFill rotWithShape="1">
              <a:blip r:embed="rId6">
                <a:alphaModFix/>
              </a:blip>
              <a:stretch>
                <a:fillRect b="0" l="0" r="0" t="0"/>
              </a:stretch>
            </a:blipFill>
            <a:ln>
              <a:noFill/>
            </a:ln>
          </p:spPr>
        </p:sp>
        <p:sp>
          <p:nvSpPr>
            <p:cNvPr id="256" name="Google Shape;256;p14"/>
            <p:cNvSpPr/>
            <p:nvPr/>
          </p:nvSpPr>
          <p:spPr>
            <a:xfrm>
              <a:off x="8655029" y="4925232"/>
              <a:ext cx="824386" cy="768928"/>
            </a:xfrm>
            <a:custGeom>
              <a:rect b="b" l="l" r="r" t="t"/>
              <a:pathLst>
                <a:path extrusionOk="0" h="768928" w="824386">
                  <a:moveTo>
                    <a:pt x="0" y="0"/>
                  </a:moveTo>
                  <a:lnTo>
                    <a:pt x="824386" y="0"/>
                  </a:lnTo>
                  <a:lnTo>
                    <a:pt x="824386" y="768927"/>
                  </a:lnTo>
                  <a:lnTo>
                    <a:pt x="0" y="768927"/>
                  </a:lnTo>
                  <a:lnTo>
                    <a:pt x="0" y="0"/>
                  </a:lnTo>
                  <a:close/>
                </a:path>
              </a:pathLst>
            </a:custGeom>
            <a:blipFill rotWithShape="1">
              <a:blip r:embed="rId7">
                <a:alphaModFix/>
              </a:blip>
              <a:stretch>
                <a:fillRect b="0" l="0" r="0" t="0"/>
              </a:stretch>
            </a:blipFill>
            <a:ln>
              <a:noFill/>
            </a:ln>
          </p:spPr>
        </p:sp>
        <p:sp>
          <p:nvSpPr>
            <p:cNvPr id="257" name="Google Shape;257;p14"/>
            <p:cNvSpPr/>
            <p:nvPr/>
          </p:nvSpPr>
          <p:spPr>
            <a:xfrm>
              <a:off x="8887783" y="5092757"/>
              <a:ext cx="358879" cy="358879"/>
            </a:xfrm>
            <a:custGeom>
              <a:rect b="b" l="l" r="r" t="t"/>
              <a:pathLst>
                <a:path extrusionOk="0" h="358879" w="358879">
                  <a:moveTo>
                    <a:pt x="0" y="0"/>
                  </a:moveTo>
                  <a:lnTo>
                    <a:pt x="358879" y="0"/>
                  </a:lnTo>
                  <a:lnTo>
                    <a:pt x="358879" y="358879"/>
                  </a:lnTo>
                  <a:lnTo>
                    <a:pt x="0" y="358879"/>
                  </a:lnTo>
                  <a:lnTo>
                    <a:pt x="0" y="0"/>
                  </a:lnTo>
                  <a:close/>
                </a:path>
              </a:pathLst>
            </a:custGeom>
            <a:blipFill rotWithShape="1">
              <a:blip r:embed="rId8">
                <a:alphaModFix/>
              </a:blip>
              <a:stretch>
                <a:fillRect b="0" l="0" r="0" t="0"/>
              </a:stretch>
            </a:blipFill>
            <a:ln>
              <a:noFill/>
            </a:ln>
          </p:spPr>
        </p:sp>
        <p:sp>
          <p:nvSpPr>
            <p:cNvPr id="258" name="Google Shape;258;p14"/>
            <p:cNvSpPr/>
            <p:nvPr/>
          </p:nvSpPr>
          <p:spPr>
            <a:xfrm rot="10800000">
              <a:off x="0" y="6850534"/>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grpSp>
      <p:sp>
        <p:nvSpPr>
          <p:cNvPr id="259" name="Google Shape;259;p14"/>
          <p:cNvSpPr txBox="1"/>
          <p:nvPr/>
        </p:nvSpPr>
        <p:spPr>
          <a:xfrm>
            <a:off x="811741" y="842242"/>
            <a:ext cx="16447559" cy="13611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1D9EDE"/>
                </a:solidFill>
                <a:latin typeface="Roboto Condensed"/>
                <a:ea typeface="Roboto Condensed"/>
                <a:cs typeface="Roboto Condensed"/>
                <a:sym typeface="Roboto Condensed"/>
              </a:rPr>
              <a:t>As the TDF/FTC or TDF/3TC concentrations in the body increase…</a:t>
            </a:r>
            <a:endParaRPr/>
          </a:p>
        </p:txBody>
      </p:sp>
      <p:sp>
        <p:nvSpPr>
          <p:cNvPr id="260" name="Google Shape;260;p14"/>
          <p:cNvSpPr txBox="1"/>
          <p:nvPr/>
        </p:nvSpPr>
        <p:spPr>
          <a:xfrm>
            <a:off x="1028700" y="8644382"/>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1D9EDE"/>
                </a:solidFill>
                <a:latin typeface="Roboto Condensed"/>
                <a:ea typeface="Roboto Condensed"/>
                <a:cs typeface="Roboto Condensed"/>
                <a:sym typeface="Roboto Condensed"/>
              </a:rPr>
              <a:t>cells </a:t>
            </a:r>
            <a:r>
              <a:rPr b="1" i="1" lang="en-US" sz="5600" u="none" cap="none" strike="noStrike">
                <a:solidFill>
                  <a:srgbClr val="1D9EDE"/>
                </a:solidFill>
                <a:latin typeface="Roboto Condensed"/>
                <a:ea typeface="Roboto Condensed"/>
                <a:cs typeface="Roboto Condensed"/>
                <a:sym typeface="Roboto Condensed"/>
              </a:rPr>
              <a:t>throughout the body</a:t>
            </a:r>
            <a:r>
              <a:rPr b="0" i="0" lang="en-US" sz="5600" u="none" cap="none" strike="noStrike">
                <a:solidFill>
                  <a:srgbClr val="1D9EDE"/>
                </a:solidFill>
                <a:latin typeface="Roboto Condensed"/>
                <a:ea typeface="Roboto Condensed"/>
                <a:cs typeface="Roboto Condensed"/>
                <a:sym typeface="Roboto Condensed"/>
              </a:rPr>
              <a:t> become better protected against HIV</a:t>
            </a:r>
            <a:endParaRPr/>
          </a:p>
          <a:p>
            <a:pPr indent="0" lvl="0" marL="0" marR="0" rtl="0" algn="l">
              <a:lnSpc>
                <a:spcPct val="92000"/>
              </a:lnSpc>
              <a:spcBef>
                <a:spcPts val="0"/>
              </a:spcBef>
              <a:spcAft>
                <a:spcPts val="0"/>
              </a:spcAft>
              <a:buNone/>
            </a:pPr>
            <a:r>
              <a:t/>
            </a:r>
            <a:endParaRPr b="0" i="0" sz="5600" u="none" cap="none" strike="noStrike">
              <a:solidFill>
                <a:srgbClr val="1D9EDE"/>
              </a:solidFill>
              <a:latin typeface="Roboto Condensed"/>
              <a:ea typeface="Roboto Condensed"/>
              <a:cs typeface="Roboto Condensed"/>
              <a:sym typeface="Roboto Condense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5"/>
          <p:cNvSpPr/>
          <p:nvPr/>
        </p:nvSpPr>
        <p:spPr>
          <a:xfrm>
            <a:off x="547422" y="3083833"/>
            <a:ext cx="6067581" cy="6067581"/>
          </a:xfrm>
          <a:custGeom>
            <a:rect b="b" l="l" r="r" t="t"/>
            <a:pathLst>
              <a:path extrusionOk="0" h="6067581" w="6067581">
                <a:moveTo>
                  <a:pt x="0" y="0"/>
                </a:moveTo>
                <a:lnTo>
                  <a:pt x="6067582" y="0"/>
                </a:lnTo>
                <a:lnTo>
                  <a:pt x="6067582" y="6067581"/>
                </a:lnTo>
                <a:lnTo>
                  <a:pt x="0" y="6067581"/>
                </a:lnTo>
                <a:lnTo>
                  <a:pt x="0" y="0"/>
                </a:lnTo>
                <a:close/>
              </a:path>
            </a:pathLst>
          </a:custGeom>
          <a:blipFill rotWithShape="1">
            <a:blip r:embed="rId3">
              <a:alphaModFix/>
            </a:blip>
            <a:stretch>
              <a:fillRect b="0" l="0" r="0" t="0"/>
            </a:stretch>
          </a:blipFill>
          <a:ln>
            <a:noFill/>
          </a:ln>
        </p:spPr>
      </p:sp>
      <p:sp>
        <p:nvSpPr>
          <p:cNvPr id="266" name="Google Shape;266;p15"/>
          <p:cNvSpPr txBox="1"/>
          <p:nvPr/>
        </p:nvSpPr>
        <p:spPr>
          <a:xfrm>
            <a:off x="811741" y="1074947"/>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000000"/>
                </a:solidFill>
                <a:latin typeface="Roboto Condensed"/>
                <a:ea typeface="Roboto Condensed"/>
                <a:cs typeface="Roboto Condensed"/>
                <a:sym typeface="Roboto Condensed"/>
              </a:rPr>
              <a:t>TDF, FTC and 3TC are types of medications known as </a:t>
            </a:r>
            <a:r>
              <a:rPr b="1" i="0" lang="en-US" sz="5600" u="none" cap="none" strike="noStrike">
                <a:solidFill>
                  <a:srgbClr val="000000"/>
                </a:solidFill>
                <a:latin typeface="Roboto Condensed"/>
                <a:ea typeface="Roboto Condensed"/>
                <a:cs typeface="Roboto Condensed"/>
                <a:sym typeface="Roboto Condensed"/>
              </a:rPr>
              <a:t>reverse transcriptase inhibitors </a:t>
            </a:r>
            <a:endParaRPr/>
          </a:p>
          <a:p>
            <a:pPr indent="0" lvl="0" marL="0" marR="0" rtl="0" algn="l">
              <a:lnSpc>
                <a:spcPct val="92000"/>
              </a:lnSpc>
              <a:spcBef>
                <a:spcPts val="0"/>
              </a:spcBef>
              <a:spcAft>
                <a:spcPts val="0"/>
              </a:spcAft>
              <a:buNone/>
            </a:pPr>
            <a:r>
              <a:t/>
            </a:r>
            <a:endParaRPr b="1" i="0" sz="5600" u="none" cap="none" strike="noStrike">
              <a:solidFill>
                <a:srgbClr val="000000"/>
              </a:solidFill>
              <a:latin typeface="Roboto Condensed"/>
              <a:ea typeface="Roboto Condensed"/>
              <a:cs typeface="Roboto Condensed"/>
              <a:sym typeface="Roboto Condensed"/>
            </a:endParaRPr>
          </a:p>
        </p:txBody>
      </p:sp>
      <p:sp>
        <p:nvSpPr>
          <p:cNvPr id="267" name="Google Shape;267;p15"/>
          <p:cNvSpPr txBox="1"/>
          <p:nvPr/>
        </p:nvSpPr>
        <p:spPr>
          <a:xfrm>
            <a:off x="6871352" y="3340486"/>
            <a:ext cx="10799905" cy="5076437"/>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Reverse transcriptase is an enzyme that is needed by HIV to replicate. </a:t>
            </a:r>
            <a:endParaRPr/>
          </a:p>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 </a:t>
            </a:r>
            <a:endParaRPr/>
          </a:p>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 These medications interfere with the functioning of the reverse transcriptase enzyme – thus protecting against HIV infection in the body</a:t>
            </a:r>
            <a:endParaRPr/>
          </a:p>
        </p:txBody>
      </p:sp>
      <p:sp>
        <p:nvSpPr>
          <p:cNvPr id="268" name="Google Shape;268;p15"/>
          <p:cNvSpPr txBox="1"/>
          <p:nvPr/>
        </p:nvSpPr>
        <p:spPr>
          <a:xfrm>
            <a:off x="479649" y="9413748"/>
            <a:ext cx="17191608" cy="873252"/>
          </a:xfrm>
          <a:prstGeom prst="rect">
            <a:avLst/>
          </a:prstGeom>
          <a:noFill/>
          <a:ln>
            <a:noFill/>
          </a:ln>
        </p:spPr>
        <p:txBody>
          <a:bodyPr anchorCtr="0" anchor="t" bIns="0" lIns="0" spcFirstLastPara="1" rIns="0" wrap="square" tIns="0">
            <a:spAutoFit/>
          </a:bodyPr>
          <a:lstStyle/>
          <a:p>
            <a:pPr indent="0" lvl="0" marL="0" marR="0" rtl="0" algn="l">
              <a:lnSpc>
                <a:spcPct val="96000"/>
              </a:lnSpc>
              <a:spcBef>
                <a:spcPts val="0"/>
              </a:spcBef>
              <a:spcAft>
                <a:spcPts val="0"/>
              </a:spcAft>
              <a:buNone/>
            </a:pPr>
            <a:r>
              <a:rPr b="1" i="0" lang="en-US" sz="2400" u="none" cap="none" strike="noStrike">
                <a:solidFill>
                  <a:srgbClr val="000000"/>
                </a:solidFill>
                <a:latin typeface="Open Sans"/>
                <a:ea typeface="Open Sans"/>
                <a:cs typeface="Open Sans"/>
                <a:sym typeface="Open Sans"/>
              </a:rPr>
              <a:t>Note: TDF is also used to treat hepatitis B virus, as well as HIV infection (in combination with other medications).  In this training, we will focus on the use of TDF as HIV PrEP not as treatment for HIV or Hep B. </a:t>
            </a:r>
            <a:endParaRPr/>
          </a:p>
          <a:p>
            <a:pPr indent="0" lvl="0" marL="0" marR="0" rtl="0" algn="l">
              <a:lnSpc>
                <a:spcPct val="96000"/>
              </a:lnSpc>
              <a:spcBef>
                <a:spcPts val="0"/>
              </a:spcBef>
              <a:spcAft>
                <a:spcPts val="0"/>
              </a:spcAft>
              <a:buNone/>
            </a:pPr>
            <a:r>
              <a:t/>
            </a:r>
            <a:endParaRPr b="1"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6"/>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48AEA8"/>
                </a:solidFill>
                <a:latin typeface="Roboto Condensed"/>
                <a:ea typeface="Roboto Condensed"/>
                <a:cs typeface="Roboto Condensed"/>
                <a:sym typeface="Roboto Condensed"/>
              </a:rPr>
              <a:t>Dapivirine Vaginal Ring (DVR)</a:t>
            </a:r>
            <a:endParaRPr/>
          </a:p>
        </p:txBody>
      </p:sp>
      <p:sp>
        <p:nvSpPr>
          <p:cNvPr id="274" name="Google Shape;274;p16"/>
          <p:cNvSpPr txBox="1"/>
          <p:nvPr/>
        </p:nvSpPr>
        <p:spPr>
          <a:xfrm>
            <a:off x="8250901" y="4141436"/>
            <a:ext cx="9008399" cy="1053222"/>
          </a:xfrm>
          <a:prstGeom prst="rect">
            <a:avLst/>
          </a:prstGeom>
          <a:noFill/>
          <a:ln>
            <a:noFill/>
          </a:ln>
        </p:spPr>
        <p:txBody>
          <a:bodyPr anchorCtr="0" anchor="t" bIns="0" lIns="0" spcFirstLastPara="1" rIns="0" wrap="square" tIns="0">
            <a:spAutoFit/>
          </a:bodyPr>
          <a:lstStyle/>
          <a:p>
            <a:pPr indent="0" lvl="0" marL="0" marR="0" rtl="0" algn="l">
              <a:lnSpc>
                <a:spcPct val="107992"/>
              </a:lnSpc>
              <a:spcBef>
                <a:spcPts val="0"/>
              </a:spcBef>
              <a:spcAft>
                <a:spcPts val="0"/>
              </a:spcAft>
              <a:buNone/>
            </a:pPr>
            <a:r>
              <a:rPr b="0" i="0" lang="en-US" sz="3841" u="none" cap="none" strike="noStrike">
                <a:solidFill>
                  <a:srgbClr val="000000"/>
                </a:solidFill>
                <a:latin typeface="Open Sans"/>
                <a:ea typeface="Open Sans"/>
                <a:cs typeface="Open Sans"/>
                <a:sym typeface="Open Sans"/>
              </a:rPr>
              <a:t>DVR is a flexible silicone ring that is worn in the vagina</a:t>
            </a:r>
            <a:endParaRPr/>
          </a:p>
        </p:txBody>
      </p:sp>
      <p:sp>
        <p:nvSpPr>
          <p:cNvPr id="275" name="Google Shape;275;p16"/>
          <p:cNvSpPr txBox="1"/>
          <p:nvPr/>
        </p:nvSpPr>
        <p:spPr>
          <a:xfrm>
            <a:off x="8250901" y="5741193"/>
            <a:ext cx="7909073" cy="1780101"/>
          </a:xfrm>
          <a:prstGeom prst="rect">
            <a:avLst/>
          </a:prstGeom>
          <a:noFill/>
          <a:ln>
            <a:noFill/>
          </a:ln>
        </p:spPr>
        <p:txBody>
          <a:bodyPr anchorCtr="0" anchor="t" bIns="0" lIns="0" spcFirstLastPara="1" rIns="0" wrap="square" tIns="0">
            <a:spAutoFit/>
          </a:bodyPr>
          <a:lstStyle/>
          <a:p>
            <a:pPr indent="0" lvl="0" marL="0" marR="0" rtl="0" algn="just">
              <a:lnSpc>
                <a:spcPct val="125026"/>
              </a:lnSpc>
              <a:spcBef>
                <a:spcPts val="0"/>
              </a:spcBef>
              <a:spcAft>
                <a:spcPts val="0"/>
              </a:spcAft>
              <a:buNone/>
            </a:pPr>
            <a:r>
              <a:rPr b="1" i="0" lang="en-US" sz="3800" u="none" cap="none" strike="noStrike">
                <a:solidFill>
                  <a:srgbClr val="000000"/>
                </a:solidFill>
                <a:latin typeface="Roboto Condensed"/>
                <a:ea typeface="Roboto Condensed"/>
                <a:cs typeface="Roboto Condensed"/>
                <a:sym typeface="Roboto Condensed"/>
              </a:rPr>
              <a:t>Each silicone ring contains 25mg of dapivirine</a:t>
            </a:r>
            <a:endParaRPr/>
          </a:p>
          <a:p>
            <a:pPr indent="0" lvl="0" marL="0" marR="0" rtl="0" algn="just">
              <a:lnSpc>
                <a:spcPct val="124993"/>
              </a:lnSpc>
              <a:spcBef>
                <a:spcPts val="0"/>
              </a:spcBef>
              <a:spcAft>
                <a:spcPts val="0"/>
              </a:spcAft>
              <a:buNone/>
            </a:pPr>
            <a:r>
              <a:t/>
            </a:r>
            <a:endParaRPr b="1" i="0" sz="3800" u="none" cap="none" strike="noStrike">
              <a:solidFill>
                <a:srgbClr val="000000"/>
              </a:solidFill>
              <a:latin typeface="Roboto Condensed"/>
              <a:ea typeface="Roboto Condensed"/>
              <a:cs typeface="Roboto Condensed"/>
              <a:sym typeface="Roboto Condensed"/>
            </a:endParaRPr>
          </a:p>
        </p:txBody>
      </p:sp>
      <p:grpSp>
        <p:nvGrpSpPr>
          <p:cNvPr id="276" name="Google Shape;276;p16"/>
          <p:cNvGrpSpPr/>
          <p:nvPr/>
        </p:nvGrpSpPr>
        <p:grpSpPr>
          <a:xfrm>
            <a:off x="0" y="1709014"/>
            <a:ext cx="8213982" cy="8102459"/>
            <a:chOff x="0" y="0"/>
            <a:chExt cx="10951976" cy="10803279"/>
          </a:xfrm>
        </p:grpSpPr>
        <p:sp>
          <p:nvSpPr>
            <p:cNvPr id="277" name="Google Shape;277;p16"/>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278" name="Google Shape;278;p16"/>
            <p:cNvSpPr/>
            <p:nvPr/>
          </p:nvSpPr>
          <p:spPr>
            <a:xfrm>
              <a:off x="3265514" y="3191166"/>
              <a:ext cx="4420948" cy="4420948"/>
            </a:xfrm>
            <a:custGeom>
              <a:rect b="b" l="l" r="r" t="t"/>
              <a:pathLst>
                <a:path extrusionOk="0" h="4420948" w="4420948">
                  <a:moveTo>
                    <a:pt x="0" y="0"/>
                  </a:moveTo>
                  <a:lnTo>
                    <a:pt x="4420948" y="0"/>
                  </a:lnTo>
                  <a:lnTo>
                    <a:pt x="4420948" y="4420947"/>
                  </a:lnTo>
                  <a:lnTo>
                    <a:pt x="0" y="4420947"/>
                  </a:lnTo>
                  <a:lnTo>
                    <a:pt x="0" y="0"/>
                  </a:lnTo>
                  <a:close/>
                </a:path>
              </a:pathLst>
            </a:custGeom>
            <a:blipFill rotWithShape="1">
              <a:blip r:embed="rId4">
                <a:alphaModFix/>
              </a:blip>
              <a:stretch>
                <a:fillRect b="0" l="0" r="0" t="0"/>
              </a:stretch>
            </a:blipFill>
            <a:ln>
              <a:noFill/>
            </a:ln>
          </p:spPr>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grpSp>
        <p:nvGrpSpPr>
          <p:cNvPr id="283" name="Google Shape;283;p17"/>
          <p:cNvGrpSpPr/>
          <p:nvPr/>
        </p:nvGrpSpPr>
        <p:grpSpPr>
          <a:xfrm>
            <a:off x="4815372" y="1028700"/>
            <a:ext cx="8657256" cy="6853539"/>
            <a:chOff x="0" y="0"/>
            <a:chExt cx="11543009" cy="9138052"/>
          </a:xfrm>
        </p:grpSpPr>
        <p:sp>
          <p:nvSpPr>
            <p:cNvPr id="284" name="Google Shape;284;p17"/>
            <p:cNvSpPr/>
            <p:nvPr/>
          </p:nvSpPr>
          <p:spPr>
            <a:xfrm>
              <a:off x="1545693" y="0"/>
              <a:ext cx="8429440" cy="9100610"/>
            </a:xfrm>
            <a:custGeom>
              <a:rect b="b" l="l" r="r" t="t"/>
              <a:pathLst>
                <a:path extrusionOk="0" h="9100610" w="8429440">
                  <a:moveTo>
                    <a:pt x="0" y="0"/>
                  </a:moveTo>
                  <a:lnTo>
                    <a:pt x="8429441" y="0"/>
                  </a:lnTo>
                  <a:lnTo>
                    <a:pt x="8429441" y="9100610"/>
                  </a:lnTo>
                  <a:lnTo>
                    <a:pt x="0" y="9100610"/>
                  </a:lnTo>
                  <a:lnTo>
                    <a:pt x="0" y="0"/>
                  </a:lnTo>
                  <a:close/>
                </a:path>
              </a:pathLst>
            </a:custGeom>
            <a:blipFill rotWithShape="1">
              <a:blip r:embed="rId3">
                <a:alphaModFix/>
              </a:blip>
              <a:stretch>
                <a:fillRect b="0" l="0" r="0" t="0"/>
              </a:stretch>
            </a:blipFill>
            <a:ln>
              <a:noFill/>
            </a:ln>
          </p:spPr>
        </p:sp>
        <p:sp>
          <p:nvSpPr>
            <p:cNvPr id="285" name="Google Shape;285;p17"/>
            <p:cNvSpPr/>
            <p:nvPr/>
          </p:nvSpPr>
          <p:spPr>
            <a:xfrm>
              <a:off x="2328888" y="6167194"/>
              <a:ext cx="2491356" cy="2287518"/>
            </a:xfrm>
            <a:custGeom>
              <a:rect b="b" l="l" r="r" t="t"/>
              <a:pathLst>
                <a:path extrusionOk="0" h="2287518" w="2491356">
                  <a:moveTo>
                    <a:pt x="0" y="0"/>
                  </a:moveTo>
                  <a:lnTo>
                    <a:pt x="2491355" y="0"/>
                  </a:lnTo>
                  <a:lnTo>
                    <a:pt x="2491355" y="2287518"/>
                  </a:lnTo>
                  <a:lnTo>
                    <a:pt x="0" y="2287518"/>
                  </a:lnTo>
                  <a:lnTo>
                    <a:pt x="0" y="0"/>
                  </a:lnTo>
                  <a:close/>
                </a:path>
              </a:pathLst>
            </a:custGeom>
            <a:blipFill rotWithShape="1">
              <a:blip r:embed="rId4">
                <a:alphaModFix/>
              </a:blip>
              <a:stretch>
                <a:fillRect b="0" l="0" r="0" t="0"/>
              </a:stretch>
            </a:blipFill>
            <a:ln>
              <a:noFill/>
            </a:ln>
          </p:spPr>
        </p:sp>
        <p:sp>
          <p:nvSpPr>
            <p:cNvPr id="286" name="Google Shape;286;p17"/>
            <p:cNvSpPr/>
            <p:nvPr/>
          </p:nvSpPr>
          <p:spPr>
            <a:xfrm rot="3544265">
              <a:off x="4643559" y="5330971"/>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287" name="Google Shape;287;p17"/>
            <p:cNvSpPr/>
            <p:nvPr/>
          </p:nvSpPr>
          <p:spPr>
            <a:xfrm rot="5936175">
              <a:off x="6539810" y="4298551"/>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sp>
          <p:nvSpPr>
            <p:cNvPr id="288" name="Google Shape;288;p17"/>
            <p:cNvSpPr/>
            <p:nvPr/>
          </p:nvSpPr>
          <p:spPr>
            <a:xfrm>
              <a:off x="8729456" y="3674559"/>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289" name="Google Shape;289;p17"/>
            <p:cNvSpPr/>
            <p:nvPr/>
          </p:nvSpPr>
          <p:spPr>
            <a:xfrm>
              <a:off x="9708349" y="4921258"/>
              <a:ext cx="1294243" cy="1207175"/>
            </a:xfrm>
            <a:custGeom>
              <a:rect b="b" l="l" r="r" t="t"/>
              <a:pathLst>
                <a:path extrusionOk="0" h="1207175" w="1294243">
                  <a:moveTo>
                    <a:pt x="0" y="0"/>
                  </a:moveTo>
                  <a:lnTo>
                    <a:pt x="1294243" y="0"/>
                  </a:lnTo>
                  <a:lnTo>
                    <a:pt x="1294243" y="1207176"/>
                  </a:lnTo>
                  <a:lnTo>
                    <a:pt x="0" y="1207176"/>
                  </a:lnTo>
                  <a:lnTo>
                    <a:pt x="0" y="0"/>
                  </a:lnTo>
                  <a:close/>
                </a:path>
              </a:pathLst>
            </a:custGeom>
            <a:blipFill rotWithShape="1">
              <a:blip r:embed="rId5">
                <a:alphaModFix/>
              </a:blip>
              <a:stretch>
                <a:fillRect b="0" l="0" r="0" t="0"/>
              </a:stretch>
            </a:blipFill>
            <a:ln>
              <a:noFill/>
            </a:ln>
          </p:spPr>
        </p:sp>
        <p:sp>
          <p:nvSpPr>
            <p:cNvPr id="290" name="Google Shape;290;p17"/>
            <p:cNvSpPr/>
            <p:nvPr/>
          </p:nvSpPr>
          <p:spPr>
            <a:xfrm>
              <a:off x="9766693" y="4975678"/>
              <a:ext cx="1177554" cy="1098337"/>
            </a:xfrm>
            <a:custGeom>
              <a:rect b="b" l="l" r="r" t="t"/>
              <a:pathLst>
                <a:path extrusionOk="0" h="1098337" w="1177554">
                  <a:moveTo>
                    <a:pt x="0" y="0"/>
                  </a:moveTo>
                  <a:lnTo>
                    <a:pt x="1177554" y="0"/>
                  </a:lnTo>
                  <a:lnTo>
                    <a:pt x="1177554" y="1098336"/>
                  </a:lnTo>
                  <a:lnTo>
                    <a:pt x="0" y="1098336"/>
                  </a:lnTo>
                  <a:lnTo>
                    <a:pt x="0" y="0"/>
                  </a:lnTo>
                  <a:close/>
                </a:path>
              </a:pathLst>
            </a:custGeom>
            <a:blipFill rotWithShape="1">
              <a:blip r:embed="rId6">
                <a:alphaModFix/>
              </a:blip>
              <a:stretch>
                <a:fillRect b="0" l="0" r="0" t="0"/>
              </a:stretch>
            </a:blipFill>
            <a:ln>
              <a:noFill/>
            </a:ln>
          </p:spPr>
        </p:sp>
        <p:sp>
          <p:nvSpPr>
            <p:cNvPr id="291" name="Google Shape;291;p17"/>
            <p:cNvSpPr/>
            <p:nvPr/>
          </p:nvSpPr>
          <p:spPr>
            <a:xfrm>
              <a:off x="9939423" y="5136787"/>
              <a:ext cx="832094" cy="776117"/>
            </a:xfrm>
            <a:custGeom>
              <a:rect b="b" l="l" r="r" t="t"/>
              <a:pathLst>
                <a:path extrusionOk="0" h="776117" w="832094">
                  <a:moveTo>
                    <a:pt x="0" y="0"/>
                  </a:moveTo>
                  <a:lnTo>
                    <a:pt x="832095" y="0"/>
                  </a:lnTo>
                  <a:lnTo>
                    <a:pt x="832095" y="776118"/>
                  </a:lnTo>
                  <a:lnTo>
                    <a:pt x="0" y="776118"/>
                  </a:lnTo>
                  <a:lnTo>
                    <a:pt x="0" y="0"/>
                  </a:lnTo>
                  <a:close/>
                </a:path>
              </a:pathLst>
            </a:custGeom>
            <a:blipFill rotWithShape="1">
              <a:blip r:embed="rId7">
                <a:alphaModFix/>
              </a:blip>
              <a:stretch>
                <a:fillRect b="0" l="0" r="0" t="0"/>
              </a:stretch>
            </a:blipFill>
            <a:ln>
              <a:noFill/>
            </a:ln>
          </p:spPr>
        </p:sp>
        <p:sp>
          <p:nvSpPr>
            <p:cNvPr id="292" name="Google Shape;292;p17"/>
            <p:cNvSpPr/>
            <p:nvPr/>
          </p:nvSpPr>
          <p:spPr>
            <a:xfrm>
              <a:off x="10174353" y="5305879"/>
              <a:ext cx="362234" cy="362234"/>
            </a:xfrm>
            <a:custGeom>
              <a:rect b="b" l="l" r="r" t="t"/>
              <a:pathLst>
                <a:path extrusionOk="0" h="362234" w="362234">
                  <a:moveTo>
                    <a:pt x="0" y="0"/>
                  </a:moveTo>
                  <a:lnTo>
                    <a:pt x="362235" y="0"/>
                  </a:lnTo>
                  <a:lnTo>
                    <a:pt x="362235" y="362235"/>
                  </a:lnTo>
                  <a:lnTo>
                    <a:pt x="0" y="362235"/>
                  </a:lnTo>
                  <a:lnTo>
                    <a:pt x="0" y="0"/>
                  </a:lnTo>
                  <a:close/>
                </a:path>
              </a:pathLst>
            </a:custGeom>
            <a:blipFill rotWithShape="1">
              <a:blip r:embed="rId8">
                <a:alphaModFix/>
              </a:blip>
              <a:stretch>
                <a:fillRect b="0" l="0" r="0" t="0"/>
              </a:stretch>
            </a:blipFill>
            <a:ln>
              <a:noFill/>
            </a:ln>
          </p:spPr>
        </p:sp>
        <p:sp>
          <p:nvSpPr>
            <p:cNvPr id="293" name="Google Shape;293;p17"/>
            <p:cNvSpPr/>
            <p:nvPr/>
          </p:nvSpPr>
          <p:spPr>
            <a:xfrm>
              <a:off x="5261466" y="5442310"/>
              <a:ext cx="997896" cy="930764"/>
            </a:xfrm>
            <a:custGeom>
              <a:rect b="b" l="l" r="r" t="t"/>
              <a:pathLst>
                <a:path extrusionOk="0" h="930764" w="997896">
                  <a:moveTo>
                    <a:pt x="0" y="0"/>
                  </a:moveTo>
                  <a:lnTo>
                    <a:pt x="997895" y="0"/>
                  </a:lnTo>
                  <a:lnTo>
                    <a:pt x="997895" y="930764"/>
                  </a:lnTo>
                  <a:lnTo>
                    <a:pt x="0" y="930764"/>
                  </a:lnTo>
                  <a:lnTo>
                    <a:pt x="0" y="0"/>
                  </a:lnTo>
                  <a:close/>
                </a:path>
              </a:pathLst>
            </a:custGeom>
            <a:blipFill rotWithShape="1">
              <a:blip r:embed="rId5">
                <a:alphaModFix/>
              </a:blip>
              <a:stretch>
                <a:fillRect b="0" l="0" r="0" t="0"/>
              </a:stretch>
            </a:blipFill>
            <a:ln>
              <a:noFill/>
            </a:ln>
          </p:spPr>
        </p:sp>
        <p:sp>
          <p:nvSpPr>
            <p:cNvPr id="294" name="Google Shape;294;p17"/>
            <p:cNvSpPr/>
            <p:nvPr/>
          </p:nvSpPr>
          <p:spPr>
            <a:xfrm>
              <a:off x="5306451" y="5484268"/>
              <a:ext cx="907925" cy="846847"/>
            </a:xfrm>
            <a:custGeom>
              <a:rect b="b" l="l" r="r" t="t"/>
              <a:pathLst>
                <a:path extrusionOk="0" h="846847" w="907925">
                  <a:moveTo>
                    <a:pt x="0" y="0"/>
                  </a:moveTo>
                  <a:lnTo>
                    <a:pt x="907925" y="0"/>
                  </a:lnTo>
                  <a:lnTo>
                    <a:pt x="907925" y="846847"/>
                  </a:lnTo>
                  <a:lnTo>
                    <a:pt x="0" y="846847"/>
                  </a:lnTo>
                  <a:lnTo>
                    <a:pt x="0" y="0"/>
                  </a:lnTo>
                  <a:close/>
                </a:path>
              </a:pathLst>
            </a:custGeom>
            <a:blipFill rotWithShape="1">
              <a:blip r:embed="rId6">
                <a:alphaModFix/>
              </a:blip>
              <a:stretch>
                <a:fillRect b="0" l="0" r="0" t="0"/>
              </a:stretch>
            </a:blipFill>
            <a:ln>
              <a:noFill/>
            </a:ln>
          </p:spPr>
        </p:sp>
        <p:sp>
          <p:nvSpPr>
            <p:cNvPr id="295" name="Google Shape;295;p17"/>
            <p:cNvSpPr/>
            <p:nvPr/>
          </p:nvSpPr>
          <p:spPr>
            <a:xfrm>
              <a:off x="5439630" y="5608488"/>
              <a:ext cx="641567" cy="598407"/>
            </a:xfrm>
            <a:custGeom>
              <a:rect b="b" l="l" r="r" t="t"/>
              <a:pathLst>
                <a:path extrusionOk="0" h="598407" w="641567">
                  <a:moveTo>
                    <a:pt x="0" y="0"/>
                  </a:moveTo>
                  <a:lnTo>
                    <a:pt x="641567" y="0"/>
                  </a:lnTo>
                  <a:lnTo>
                    <a:pt x="641567" y="598407"/>
                  </a:lnTo>
                  <a:lnTo>
                    <a:pt x="0" y="598407"/>
                  </a:lnTo>
                  <a:lnTo>
                    <a:pt x="0" y="0"/>
                  </a:lnTo>
                  <a:close/>
                </a:path>
              </a:pathLst>
            </a:custGeom>
            <a:blipFill rotWithShape="1">
              <a:blip r:embed="rId7">
                <a:alphaModFix/>
              </a:blip>
              <a:stretch>
                <a:fillRect b="0" l="0" r="0" t="0"/>
              </a:stretch>
            </a:blipFill>
            <a:ln>
              <a:noFill/>
            </a:ln>
          </p:spPr>
        </p:sp>
        <p:sp>
          <p:nvSpPr>
            <p:cNvPr id="296" name="Google Shape;296;p17"/>
            <p:cNvSpPr/>
            <p:nvPr/>
          </p:nvSpPr>
          <p:spPr>
            <a:xfrm>
              <a:off x="5620767" y="5738862"/>
              <a:ext cx="279292" cy="279292"/>
            </a:xfrm>
            <a:custGeom>
              <a:rect b="b" l="l" r="r" t="t"/>
              <a:pathLst>
                <a:path extrusionOk="0" h="279292" w="279292">
                  <a:moveTo>
                    <a:pt x="0" y="0"/>
                  </a:moveTo>
                  <a:lnTo>
                    <a:pt x="279293" y="0"/>
                  </a:lnTo>
                  <a:lnTo>
                    <a:pt x="279293" y="279293"/>
                  </a:lnTo>
                  <a:lnTo>
                    <a:pt x="0" y="279293"/>
                  </a:lnTo>
                  <a:lnTo>
                    <a:pt x="0" y="0"/>
                  </a:lnTo>
                  <a:close/>
                </a:path>
              </a:pathLst>
            </a:custGeom>
            <a:blipFill rotWithShape="1">
              <a:blip r:embed="rId8">
                <a:alphaModFix/>
              </a:blip>
              <a:stretch>
                <a:fillRect b="0" l="0" r="0" t="0"/>
              </a:stretch>
            </a:blipFill>
            <a:ln>
              <a:noFill/>
            </a:ln>
          </p:spPr>
        </p:sp>
        <p:sp>
          <p:nvSpPr>
            <p:cNvPr id="297" name="Google Shape;297;p17"/>
            <p:cNvSpPr/>
            <p:nvPr/>
          </p:nvSpPr>
          <p:spPr>
            <a:xfrm>
              <a:off x="5192912" y="6850534"/>
              <a:ext cx="896535" cy="836222"/>
            </a:xfrm>
            <a:custGeom>
              <a:rect b="b" l="l" r="r" t="t"/>
              <a:pathLst>
                <a:path extrusionOk="0" h="836222" w="896535">
                  <a:moveTo>
                    <a:pt x="0" y="0"/>
                  </a:moveTo>
                  <a:lnTo>
                    <a:pt x="896534" y="0"/>
                  </a:lnTo>
                  <a:lnTo>
                    <a:pt x="896534" y="836222"/>
                  </a:lnTo>
                  <a:lnTo>
                    <a:pt x="0" y="836222"/>
                  </a:lnTo>
                  <a:lnTo>
                    <a:pt x="0" y="0"/>
                  </a:lnTo>
                  <a:close/>
                </a:path>
              </a:pathLst>
            </a:custGeom>
            <a:blipFill rotWithShape="1">
              <a:blip r:embed="rId5">
                <a:alphaModFix/>
              </a:blip>
              <a:stretch>
                <a:fillRect b="0" l="0" r="0" t="0"/>
              </a:stretch>
            </a:blipFill>
            <a:ln>
              <a:noFill/>
            </a:ln>
          </p:spPr>
        </p:sp>
        <p:sp>
          <p:nvSpPr>
            <p:cNvPr id="298" name="Google Shape;298;p17"/>
            <p:cNvSpPr/>
            <p:nvPr/>
          </p:nvSpPr>
          <p:spPr>
            <a:xfrm>
              <a:off x="5233327" y="6888230"/>
              <a:ext cx="815703" cy="760829"/>
            </a:xfrm>
            <a:custGeom>
              <a:rect b="b" l="l" r="r" t="t"/>
              <a:pathLst>
                <a:path extrusionOk="0" h="760829" w="815703">
                  <a:moveTo>
                    <a:pt x="0" y="0"/>
                  </a:moveTo>
                  <a:lnTo>
                    <a:pt x="815704" y="0"/>
                  </a:lnTo>
                  <a:lnTo>
                    <a:pt x="815704" y="760829"/>
                  </a:lnTo>
                  <a:lnTo>
                    <a:pt x="0" y="760829"/>
                  </a:lnTo>
                  <a:lnTo>
                    <a:pt x="0" y="0"/>
                  </a:lnTo>
                  <a:close/>
                </a:path>
              </a:pathLst>
            </a:custGeom>
            <a:blipFill rotWithShape="1">
              <a:blip r:embed="rId6">
                <a:alphaModFix/>
              </a:blip>
              <a:stretch>
                <a:fillRect b="0" l="0" r="0" t="0"/>
              </a:stretch>
            </a:blipFill>
            <a:ln>
              <a:noFill/>
            </a:ln>
          </p:spPr>
        </p:sp>
        <p:sp>
          <p:nvSpPr>
            <p:cNvPr id="299" name="Google Shape;299;p17"/>
            <p:cNvSpPr/>
            <p:nvPr/>
          </p:nvSpPr>
          <p:spPr>
            <a:xfrm>
              <a:off x="5352979" y="699983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300" name="Google Shape;300;p17"/>
            <p:cNvSpPr/>
            <p:nvPr/>
          </p:nvSpPr>
          <p:spPr>
            <a:xfrm>
              <a:off x="5515717" y="7116964"/>
              <a:ext cx="250923" cy="250923"/>
            </a:xfrm>
            <a:custGeom>
              <a:rect b="b" l="l" r="r" t="t"/>
              <a:pathLst>
                <a:path extrusionOk="0" h="250923" w="250923">
                  <a:moveTo>
                    <a:pt x="0" y="0"/>
                  </a:moveTo>
                  <a:lnTo>
                    <a:pt x="250924" y="0"/>
                  </a:lnTo>
                  <a:lnTo>
                    <a:pt x="250924" y="250924"/>
                  </a:lnTo>
                  <a:lnTo>
                    <a:pt x="0" y="250924"/>
                  </a:lnTo>
                  <a:lnTo>
                    <a:pt x="0" y="0"/>
                  </a:lnTo>
                  <a:close/>
                </a:path>
              </a:pathLst>
            </a:custGeom>
            <a:blipFill rotWithShape="1">
              <a:blip r:embed="rId8">
                <a:alphaModFix/>
              </a:blip>
              <a:stretch>
                <a:fillRect b="0" l="0" r="0" t="0"/>
              </a:stretch>
            </a:blipFill>
            <a:ln>
              <a:noFill/>
            </a:ln>
          </p:spPr>
        </p:sp>
        <p:sp>
          <p:nvSpPr>
            <p:cNvPr id="301" name="Google Shape;301;p17"/>
            <p:cNvSpPr/>
            <p:nvPr/>
          </p:nvSpPr>
          <p:spPr>
            <a:xfrm>
              <a:off x="3652290" y="6167194"/>
              <a:ext cx="896535" cy="836222"/>
            </a:xfrm>
            <a:custGeom>
              <a:rect b="b" l="l" r="r" t="t"/>
              <a:pathLst>
                <a:path extrusionOk="0" h="836222" w="896535">
                  <a:moveTo>
                    <a:pt x="0" y="0"/>
                  </a:moveTo>
                  <a:lnTo>
                    <a:pt x="896535" y="0"/>
                  </a:lnTo>
                  <a:lnTo>
                    <a:pt x="896535" y="836222"/>
                  </a:lnTo>
                  <a:lnTo>
                    <a:pt x="0" y="836222"/>
                  </a:lnTo>
                  <a:lnTo>
                    <a:pt x="0" y="0"/>
                  </a:lnTo>
                  <a:close/>
                </a:path>
              </a:pathLst>
            </a:custGeom>
            <a:blipFill rotWithShape="1">
              <a:blip r:embed="rId5">
                <a:alphaModFix/>
              </a:blip>
              <a:stretch>
                <a:fillRect b="0" l="0" r="0" t="0"/>
              </a:stretch>
            </a:blipFill>
            <a:ln>
              <a:noFill/>
            </a:ln>
          </p:spPr>
        </p:sp>
        <p:sp>
          <p:nvSpPr>
            <p:cNvPr id="302" name="Google Shape;302;p17"/>
            <p:cNvSpPr/>
            <p:nvPr/>
          </p:nvSpPr>
          <p:spPr>
            <a:xfrm>
              <a:off x="3692706" y="6204891"/>
              <a:ext cx="815703" cy="760829"/>
            </a:xfrm>
            <a:custGeom>
              <a:rect b="b" l="l" r="r" t="t"/>
              <a:pathLst>
                <a:path extrusionOk="0" h="760829" w="815703">
                  <a:moveTo>
                    <a:pt x="0" y="0"/>
                  </a:moveTo>
                  <a:lnTo>
                    <a:pt x="815703" y="0"/>
                  </a:lnTo>
                  <a:lnTo>
                    <a:pt x="815703" y="760828"/>
                  </a:lnTo>
                  <a:lnTo>
                    <a:pt x="0" y="760828"/>
                  </a:lnTo>
                  <a:lnTo>
                    <a:pt x="0" y="0"/>
                  </a:lnTo>
                  <a:close/>
                </a:path>
              </a:pathLst>
            </a:custGeom>
            <a:blipFill rotWithShape="1">
              <a:blip r:embed="rId6">
                <a:alphaModFix/>
              </a:blip>
              <a:stretch>
                <a:fillRect b="0" l="0" r="0" t="0"/>
              </a:stretch>
            </a:blipFill>
            <a:ln>
              <a:noFill/>
            </a:ln>
          </p:spPr>
        </p:sp>
        <p:sp>
          <p:nvSpPr>
            <p:cNvPr id="303" name="Google Shape;303;p17"/>
            <p:cNvSpPr/>
            <p:nvPr/>
          </p:nvSpPr>
          <p:spPr>
            <a:xfrm>
              <a:off x="3812358" y="631649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304" name="Google Shape;304;p17"/>
            <p:cNvSpPr/>
            <p:nvPr/>
          </p:nvSpPr>
          <p:spPr>
            <a:xfrm>
              <a:off x="3975096" y="6433624"/>
              <a:ext cx="250923" cy="250923"/>
            </a:xfrm>
            <a:custGeom>
              <a:rect b="b" l="l" r="r" t="t"/>
              <a:pathLst>
                <a:path extrusionOk="0" h="250923" w="250923">
                  <a:moveTo>
                    <a:pt x="0" y="0"/>
                  </a:moveTo>
                  <a:lnTo>
                    <a:pt x="250923" y="0"/>
                  </a:lnTo>
                  <a:lnTo>
                    <a:pt x="250923" y="250924"/>
                  </a:lnTo>
                  <a:lnTo>
                    <a:pt x="0" y="250924"/>
                  </a:lnTo>
                  <a:lnTo>
                    <a:pt x="0" y="0"/>
                  </a:lnTo>
                  <a:close/>
                </a:path>
              </a:pathLst>
            </a:custGeom>
            <a:blipFill rotWithShape="1">
              <a:blip r:embed="rId8">
                <a:alphaModFix/>
              </a:blip>
              <a:stretch>
                <a:fillRect b="0" l="0" r="0" t="0"/>
              </a:stretch>
            </a:blipFill>
            <a:ln>
              <a:noFill/>
            </a:ln>
          </p:spPr>
        </p:sp>
        <p:sp>
          <p:nvSpPr>
            <p:cNvPr id="305" name="Google Shape;305;p17"/>
            <p:cNvSpPr/>
            <p:nvPr/>
          </p:nvSpPr>
          <p:spPr>
            <a:xfrm>
              <a:off x="8759704" y="3458859"/>
              <a:ext cx="1275941" cy="1190105"/>
            </a:xfrm>
            <a:custGeom>
              <a:rect b="b" l="l" r="r" t="t"/>
              <a:pathLst>
                <a:path extrusionOk="0" h="1190105" w="1275941">
                  <a:moveTo>
                    <a:pt x="0" y="0"/>
                  </a:moveTo>
                  <a:lnTo>
                    <a:pt x="1275941" y="0"/>
                  </a:lnTo>
                  <a:lnTo>
                    <a:pt x="1275941" y="1190104"/>
                  </a:lnTo>
                  <a:lnTo>
                    <a:pt x="0" y="1190104"/>
                  </a:lnTo>
                  <a:lnTo>
                    <a:pt x="0" y="0"/>
                  </a:lnTo>
                  <a:close/>
                </a:path>
              </a:pathLst>
            </a:custGeom>
            <a:blipFill rotWithShape="1">
              <a:blip r:embed="rId5">
                <a:alphaModFix/>
              </a:blip>
              <a:stretch>
                <a:fillRect b="0" l="0" r="0" t="0"/>
              </a:stretch>
            </a:blipFill>
            <a:ln>
              <a:noFill/>
            </a:ln>
          </p:spPr>
        </p:sp>
        <p:sp>
          <p:nvSpPr>
            <p:cNvPr id="306" name="Google Shape;306;p17"/>
            <p:cNvSpPr/>
            <p:nvPr/>
          </p:nvSpPr>
          <p:spPr>
            <a:xfrm>
              <a:off x="8817223" y="3512509"/>
              <a:ext cx="1160902" cy="1082805"/>
            </a:xfrm>
            <a:custGeom>
              <a:rect b="b" l="l" r="r" t="t"/>
              <a:pathLst>
                <a:path extrusionOk="0" h="1082805" w="1160902">
                  <a:moveTo>
                    <a:pt x="0" y="0"/>
                  </a:moveTo>
                  <a:lnTo>
                    <a:pt x="1160902" y="0"/>
                  </a:lnTo>
                  <a:lnTo>
                    <a:pt x="1160902" y="1082805"/>
                  </a:lnTo>
                  <a:lnTo>
                    <a:pt x="0" y="1082805"/>
                  </a:lnTo>
                  <a:lnTo>
                    <a:pt x="0" y="0"/>
                  </a:lnTo>
                  <a:close/>
                </a:path>
              </a:pathLst>
            </a:custGeom>
            <a:blipFill rotWithShape="1">
              <a:blip r:embed="rId6">
                <a:alphaModFix/>
              </a:blip>
              <a:stretch>
                <a:fillRect b="0" l="0" r="0" t="0"/>
              </a:stretch>
            </a:blipFill>
            <a:ln>
              <a:noFill/>
            </a:ln>
          </p:spPr>
        </p:sp>
        <p:sp>
          <p:nvSpPr>
            <p:cNvPr id="307" name="Google Shape;307;p17"/>
            <p:cNvSpPr/>
            <p:nvPr/>
          </p:nvSpPr>
          <p:spPr>
            <a:xfrm>
              <a:off x="8987510" y="3671340"/>
              <a:ext cx="820328" cy="765142"/>
            </a:xfrm>
            <a:custGeom>
              <a:rect b="b" l="l" r="r" t="t"/>
              <a:pathLst>
                <a:path extrusionOk="0" h="765142" w="820328">
                  <a:moveTo>
                    <a:pt x="0" y="0"/>
                  </a:moveTo>
                  <a:lnTo>
                    <a:pt x="820328" y="0"/>
                  </a:lnTo>
                  <a:lnTo>
                    <a:pt x="820328" y="765142"/>
                  </a:lnTo>
                  <a:lnTo>
                    <a:pt x="0" y="765142"/>
                  </a:lnTo>
                  <a:lnTo>
                    <a:pt x="0" y="0"/>
                  </a:lnTo>
                  <a:close/>
                </a:path>
              </a:pathLst>
            </a:custGeom>
            <a:blipFill rotWithShape="1">
              <a:blip r:embed="rId7">
                <a:alphaModFix/>
              </a:blip>
              <a:stretch>
                <a:fillRect b="0" l="0" r="0" t="0"/>
              </a:stretch>
            </a:blipFill>
            <a:ln>
              <a:noFill/>
            </a:ln>
          </p:spPr>
        </p:sp>
        <p:sp>
          <p:nvSpPr>
            <p:cNvPr id="308" name="Google Shape;308;p17"/>
            <p:cNvSpPr/>
            <p:nvPr/>
          </p:nvSpPr>
          <p:spPr>
            <a:xfrm>
              <a:off x="9219118" y="3838041"/>
              <a:ext cx="357112" cy="357112"/>
            </a:xfrm>
            <a:custGeom>
              <a:rect b="b" l="l" r="r" t="t"/>
              <a:pathLst>
                <a:path extrusionOk="0" h="357112" w="357112">
                  <a:moveTo>
                    <a:pt x="0" y="0"/>
                  </a:moveTo>
                  <a:lnTo>
                    <a:pt x="357112" y="0"/>
                  </a:lnTo>
                  <a:lnTo>
                    <a:pt x="357112" y="357112"/>
                  </a:lnTo>
                  <a:lnTo>
                    <a:pt x="0" y="357112"/>
                  </a:lnTo>
                  <a:lnTo>
                    <a:pt x="0" y="0"/>
                  </a:lnTo>
                  <a:close/>
                </a:path>
              </a:pathLst>
            </a:custGeom>
            <a:blipFill rotWithShape="1">
              <a:blip r:embed="rId8">
                <a:alphaModFix/>
              </a:blip>
              <a:stretch>
                <a:fillRect b="0" l="0" r="0" t="0"/>
              </a:stretch>
            </a:blipFill>
            <a:ln>
              <a:noFill/>
            </a:ln>
          </p:spPr>
        </p:sp>
        <p:sp>
          <p:nvSpPr>
            <p:cNvPr id="309" name="Google Shape;309;p17"/>
            <p:cNvSpPr/>
            <p:nvPr/>
          </p:nvSpPr>
          <p:spPr>
            <a:xfrm>
              <a:off x="9975134" y="3458859"/>
              <a:ext cx="1567875" cy="1462400"/>
            </a:xfrm>
            <a:custGeom>
              <a:rect b="b" l="l" r="r" t="t"/>
              <a:pathLst>
                <a:path extrusionOk="0" h="1462400" w="1567875">
                  <a:moveTo>
                    <a:pt x="0" y="0"/>
                  </a:moveTo>
                  <a:lnTo>
                    <a:pt x="1567875" y="0"/>
                  </a:lnTo>
                  <a:lnTo>
                    <a:pt x="1567875" y="1462399"/>
                  </a:lnTo>
                  <a:lnTo>
                    <a:pt x="0" y="1462399"/>
                  </a:lnTo>
                  <a:lnTo>
                    <a:pt x="0" y="0"/>
                  </a:lnTo>
                  <a:close/>
                </a:path>
              </a:pathLst>
            </a:custGeom>
            <a:blipFill rotWithShape="1">
              <a:blip r:embed="rId5">
                <a:alphaModFix/>
              </a:blip>
              <a:stretch>
                <a:fillRect b="0" l="0" r="0" t="0"/>
              </a:stretch>
            </a:blipFill>
            <a:ln>
              <a:noFill/>
            </a:ln>
          </p:spPr>
        </p:sp>
        <p:sp>
          <p:nvSpPr>
            <p:cNvPr id="310" name="Google Shape;310;p17"/>
            <p:cNvSpPr/>
            <p:nvPr/>
          </p:nvSpPr>
          <p:spPr>
            <a:xfrm>
              <a:off x="10045814" y="3524784"/>
              <a:ext cx="1426515" cy="1330550"/>
            </a:xfrm>
            <a:custGeom>
              <a:rect b="b" l="l" r="r" t="t"/>
              <a:pathLst>
                <a:path extrusionOk="0" h="1330550" w="1426515">
                  <a:moveTo>
                    <a:pt x="0" y="0"/>
                  </a:moveTo>
                  <a:lnTo>
                    <a:pt x="1426515" y="0"/>
                  </a:lnTo>
                  <a:lnTo>
                    <a:pt x="1426515" y="1330549"/>
                  </a:lnTo>
                  <a:lnTo>
                    <a:pt x="0" y="1330549"/>
                  </a:lnTo>
                  <a:lnTo>
                    <a:pt x="0" y="0"/>
                  </a:lnTo>
                  <a:close/>
                </a:path>
              </a:pathLst>
            </a:custGeom>
            <a:blipFill rotWithShape="1">
              <a:blip r:embed="rId6">
                <a:alphaModFix/>
              </a:blip>
              <a:stretch>
                <a:fillRect b="0" l="0" r="0" t="0"/>
              </a:stretch>
            </a:blipFill>
            <a:ln>
              <a:noFill/>
            </a:ln>
          </p:spPr>
        </p:sp>
        <p:sp>
          <p:nvSpPr>
            <p:cNvPr id="311" name="Google Shape;311;p17"/>
            <p:cNvSpPr/>
            <p:nvPr/>
          </p:nvSpPr>
          <p:spPr>
            <a:xfrm>
              <a:off x="10255062" y="3719956"/>
              <a:ext cx="1008018" cy="940206"/>
            </a:xfrm>
            <a:custGeom>
              <a:rect b="b" l="l" r="r" t="t"/>
              <a:pathLst>
                <a:path extrusionOk="0" h="940206" w="1008018">
                  <a:moveTo>
                    <a:pt x="0" y="0"/>
                  </a:moveTo>
                  <a:lnTo>
                    <a:pt x="1008018" y="0"/>
                  </a:lnTo>
                  <a:lnTo>
                    <a:pt x="1008018" y="940205"/>
                  </a:lnTo>
                  <a:lnTo>
                    <a:pt x="0" y="940205"/>
                  </a:lnTo>
                  <a:lnTo>
                    <a:pt x="0" y="0"/>
                  </a:lnTo>
                  <a:close/>
                </a:path>
              </a:pathLst>
            </a:custGeom>
            <a:blipFill rotWithShape="1">
              <a:blip r:embed="rId7">
                <a:alphaModFix/>
              </a:blip>
              <a:stretch>
                <a:fillRect b="0" l="0" r="0" t="0"/>
              </a:stretch>
            </a:blipFill>
            <a:ln>
              <a:noFill/>
            </a:ln>
          </p:spPr>
        </p:sp>
        <p:sp>
          <p:nvSpPr>
            <p:cNvPr id="312" name="Google Shape;312;p17"/>
            <p:cNvSpPr/>
            <p:nvPr/>
          </p:nvSpPr>
          <p:spPr>
            <a:xfrm>
              <a:off x="10539662" y="3924797"/>
              <a:ext cx="438819" cy="438819"/>
            </a:xfrm>
            <a:custGeom>
              <a:rect b="b" l="l" r="r" t="t"/>
              <a:pathLst>
                <a:path extrusionOk="0" h="438819" w="438819">
                  <a:moveTo>
                    <a:pt x="0" y="0"/>
                  </a:moveTo>
                  <a:lnTo>
                    <a:pt x="438819" y="0"/>
                  </a:lnTo>
                  <a:lnTo>
                    <a:pt x="438819" y="438819"/>
                  </a:lnTo>
                  <a:lnTo>
                    <a:pt x="0" y="438819"/>
                  </a:lnTo>
                  <a:lnTo>
                    <a:pt x="0" y="0"/>
                  </a:lnTo>
                  <a:close/>
                </a:path>
              </a:pathLst>
            </a:custGeom>
            <a:blipFill rotWithShape="1">
              <a:blip r:embed="rId8">
                <a:alphaModFix/>
              </a:blip>
              <a:stretch>
                <a:fillRect b="0" l="0" r="0" t="0"/>
              </a:stretch>
            </a:blipFill>
            <a:ln>
              <a:noFill/>
            </a:ln>
          </p:spPr>
        </p:sp>
        <p:sp>
          <p:nvSpPr>
            <p:cNvPr id="313" name="Google Shape;313;p17"/>
            <p:cNvSpPr/>
            <p:nvPr/>
          </p:nvSpPr>
          <p:spPr>
            <a:xfrm>
              <a:off x="6951974" y="4604803"/>
              <a:ext cx="1117264" cy="1042103"/>
            </a:xfrm>
            <a:custGeom>
              <a:rect b="b" l="l" r="r" t="t"/>
              <a:pathLst>
                <a:path extrusionOk="0" h="1042103" w="1117264">
                  <a:moveTo>
                    <a:pt x="0" y="0"/>
                  </a:moveTo>
                  <a:lnTo>
                    <a:pt x="1117264" y="0"/>
                  </a:lnTo>
                  <a:lnTo>
                    <a:pt x="1117264" y="1042103"/>
                  </a:lnTo>
                  <a:lnTo>
                    <a:pt x="0" y="1042103"/>
                  </a:lnTo>
                  <a:lnTo>
                    <a:pt x="0" y="0"/>
                  </a:lnTo>
                  <a:close/>
                </a:path>
              </a:pathLst>
            </a:custGeom>
            <a:blipFill rotWithShape="1">
              <a:blip r:embed="rId5">
                <a:alphaModFix/>
              </a:blip>
              <a:stretch>
                <a:fillRect b="0" l="0" r="0" t="0"/>
              </a:stretch>
            </a:blipFill>
            <a:ln>
              <a:noFill/>
            </a:ln>
          </p:spPr>
        </p:sp>
        <p:sp>
          <p:nvSpPr>
            <p:cNvPr id="314" name="Google Shape;314;p17"/>
            <p:cNvSpPr/>
            <p:nvPr/>
          </p:nvSpPr>
          <p:spPr>
            <a:xfrm>
              <a:off x="7002340" y="4651781"/>
              <a:ext cx="1016531" cy="948147"/>
            </a:xfrm>
            <a:custGeom>
              <a:rect b="b" l="l" r="r" t="t"/>
              <a:pathLst>
                <a:path extrusionOk="0" h="948147" w="1016531">
                  <a:moveTo>
                    <a:pt x="0" y="0"/>
                  </a:moveTo>
                  <a:lnTo>
                    <a:pt x="1016532" y="0"/>
                  </a:lnTo>
                  <a:lnTo>
                    <a:pt x="1016532" y="948147"/>
                  </a:lnTo>
                  <a:lnTo>
                    <a:pt x="0" y="948147"/>
                  </a:lnTo>
                  <a:lnTo>
                    <a:pt x="0" y="0"/>
                  </a:lnTo>
                  <a:close/>
                </a:path>
              </a:pathLst>
            </a:custGeom>
            <a:blipFill rotWithShape="1">
              <a:blip r:embed="rId6">
                <a:alphaModFix/>
              </a:blip>
              <a:stretch>
                <a:fillRect b="0" l="0" r="0" t="0"/>
              </a:stretch>
            </a:blipFill>
            <a:ln>
              <a:noFill/>
            </a:ln>
          </p:spPr>
        </p:sp>
        <p:sp>
          <p:nvSpPr>
            <p:cNvPr id="315" name="Google Shape;315;p17"/>
            <p:cNvSpPr/>
            <p:nvPr/>
          </p:nvSpPr>
          <p:spPr>
            <a:xfrm>
              <a:off x="7151450" y="4790860"/>
              <a:ext cx="718311" cy="669989"/>
            </a:xfrm>
            <a:custGeom>
              <a:rect b="b" l="l" r="r" t="t"/>
              <a:pathLst>
                <a:path extrusionOk="0" h="669989" w="718311">
                  <a:moveTo>
                    <a:pt x="0" y="0"/>
                  </a:moveTo>
                  <a:lnTo>
                    <a:pt x="718311" y="0"/>
                  </a:lnTo>
                  <a:lnTo>
                    <a:pt x="718311" y="669989"/>
                  </a:lnTo>
                  <a:lnTo>
                    <a:pt x="0" y="669989"/>
                  </a:lnTo>
                  <a:lnTo>
                    <a:pt x="0" y="0"/>
                  </a:lnTo>
                  <a:close/>
                </a:path>
              </a:pathLst>
            </a:custGeom>
            <a:blipFill rotWithShape="1">
              <a:blip r:embed="rId7">
                <a:alphaModFix/>
              </a:blip>
              <a:stretch>
                <a:fillRect b="0" l="0" r="0" t="0"/>
              </a:stretch>
            </a:blipFill>
            <a:ln>
              <a:noFill/>
            </a:ln>
          </p:spPr>
        </p:sp>
        <p:sp>
          <p:nvSpPr>
            <p:cNvPr id="316" name="Google Shape;316;p17"/>
            <p:cNvSpPr/>
            <p:nvPr/>
          </p:nvSpPr>
          <p:spPr>
            <a:xfrm>
              <a:off x="7354255" y="4936830"/>
              <a:ext cx="312701" cy="312701"/>
            </a:xfrm>
            <a:custGeom>
              <a:rect b="b" l="l" r="r" t="t"/>
              <a:pathLst>
                <a:path extrusionOk="0" h="312701" w="312701">
                  <a:moveTo>
                    <a:pt x="0" y="0"/>
                  </a:moveTo>
                  <a:lnTo>
                    <a:pt x="312701" y="0"/>
                  </a:lnTo>
                  <a:lnTo>
                    <a:pt x="312701" y="312701"/>
                  </a:lnTo>
                  <a:lnTo>
                    <a:pt x="0" y="312701"/>
                  </a:lnTo>
                  <a:lnTo>
                    <a:pt x="0" y="0"/>
                  </a:lnTo>
                  <a:close/>
                </a:path>
              </a:pathLst>
            </a:custGeom>
            <a:blipFill rotWithShape="1">
              <a:blip r:embed="rId8">
                <a:alphaModFix/>
              </a:blip>
              <a:stretch>
                <a:fillRect b="0" l="0" r="0" t="0"/>
              </a:stretch>
            </a:blipFill>
            <a:ln>
              <a:noFill/>
            </a:ln>
          </p:spPr>
        </p:sp>
        <p:sp>
          <p:nvSpPr>
            <p:cNvPr id="317" name="Google Shape;317;p17"/>
            <p:cNvSpPr/>
            <p:nvPr/>
          </p:nvSpPr>
          <p:spPr>
            <a:xfrm>
              <a:off x="6618071" y="5766236"/>
              <a:ext cx="1167417" cy="1088882"/>
            </a:xfrm>
            <a:custGeom>
              <a:rect b="b" l="l" r="r" t="t"/>
              <a:pathLst>
                <a:path extrusionOk="0" h="1088882" w="1167417">
                  <a:moveTo>
                    <a:pt x="0" y="0"/>
                  </a:moveTo>
                  <a:lnTo>
                    <a:pt x="1167417" y="0"/>
                  </a:lnTo>
                  <a:lnTo>
                    <a:pt x="1167417" y="1088882"/>
                  </a:lnTo>
                  <a:lnTo>
                    <a:pt x="0" y="1088882"/>
                  </a:lnTo>
                  <a:lnTo>
                    <a:pt x="0" y="0"/>
                  </a:lnTo>
                  <a:close/>
                </a:path>
              </a:pathLst>
            </a:custGeom>
            <a:blipFill rotWithShape="1">
              <a:blip r:embed="rId5">
                <a:alphaModFix/>
              </a:blip>
              <a:stretch>
                <a:fillRect b="0" l="0" r="0" t="0"/>
              </a:stretch>
            </a:blipFill>
            <a:ln>
              <a:noFill/>
            </a:ln>
          </p:spPr>
        </p:sp>
        <p:sp>
          <p:nvSpPr>
            <p:cNvPr id="318" name="Google Shape;318;p17"/>
            <p:cNvSpPr/>
            <p:nvPr/>
          </p:nvSpPr>
          <p:spPr>
            <a:xfrm>
              <a:off x="6670698" y="5815323"/>
              <a:ext cx="1062163" cy="990708"/>
            </a:xfrm>
            <a:custGeom>
              <a:rect b="b" l="l" r="r" t="t"/>
              <a:pathLst>
                <a:path extrusionOk="0" h="990708" w="1062163">
                  <a:moveTo>
                    <a:pt x="0" y="0"/>
                  </a:moveTo>
                  <a:lnTo>
                    <a:pt x="1062163" y="0"/>
                  </a:lnTo>
                  <a:lnTo>
                    <a:pt x="1062163" y="990708"/>
                  </a:lnTo>
                  <a:lnTo>
                    <a:pt x="0" y="990708"/>
                  </a:lnTo>
                  <a:lnTo>
                    <a:pt x="0" y="0"/>
                  </a:lnTo>
                  <a:close/>
                </a:path>
              </a:pathLst>
            </a:custGeom>
            <a:blipFill rotWithShape="1">
              <a:blip r:embed="rId6">
                <a:alphaModFix/>
              </a:blip>
              <a:stretch>
                <a:fillRect b="0" l="0" r="0" t="0"/>
              </a:stretch>
            </a:blipFill>
            <a:ln>
              <a:noFill/>
            </a:ln>
          </p:spPr>
        </p:sp>
        <p:sp>
          <p:nvSpPr>
            <p:cNvPr id="319" name="Google Shape;319;p17"/>
            <p:cNvSpPr/>
            <p:nvPr/>
          </p:nvSpPr>
          <p:spPr>
            <a:xfrm>
              <a:off x="6826502" y="5960645"/>
              <a:ext cx="750556" cy="700064"/>
            </a:xfrm>
            <a:custGeom>
              <a:rect b="b" l="l" r="r" t="t"/>
              <a:pathLst>
                <a:path extrusionOk="0" h="700064" w="750556">
                  <a:moveTo>
                    <a:pt x="0" y="0"/>
                  </a:moveTo>
                  <a:lnTo>
                    <a:pt x="750556" y="0"/>
                  </a:lnTo>
                  <a:lnTo>
                    <a:pt x="750556" y="700064"/>
                  </a:lnTo>
                  <a:lnTo>
                    <a:pt x="0" y="700064"/>
                  </a:lnTo>
                  <a:lnTo>
                    <a:pt x="0" y="0"/>
                  </a:lnTo>
                  <a:close/>
                </a:path>
              </a:pathLst>
            </a:custGeom>
            <a:blipFill rotWithShape="1">
              <a:blip r:embed="rId7">
                <a:alphaModFix/>
              </a:blip>
              <a:stretch>
                <a:fillRect b="0" l="0" r="0" t="0"/>
              </a:stretch>
            </a:blipFill>
            <a:ln>
              <a:noFill/>
            </a:ln>
          </p:spPr>
        </p:sp>
        <p:sp>
          <p:nvSpPr>
            <p:cNvPr id="320" name="Google Shape;320;p17"/>
            <p:cNvSpPr/>
            <p:nvPr/>
          </p:nvSpPr>
          <p:spPr>
            <a:xfrm>
              <a:off x="7038410" y="6113167"/>
              <a:ext cx="326738" cy="326738"/>
            </a:xfrm>
            <a:custGeom>
              <a:rect b="b" l="l" r="r" t="t"/>
              <a:pathLst>
                <a:path extrusionOk="0" h="326738" w="326738">
                  <a:moveTo>
                    <a:pt x="0" y="0"/>
                  </a:moveTo>
                  <a:lnTo>
                    <a:pt x="326739" y="0"/>
                  </a:lnTo>
                  <a:lnTo>
                    <a:pt x="326739" y="326739"/>
                  </a:lnTo>
                  <a:lnTo>
                    <a:pt x="0" y="326739"/>
                  </a:lnTo>
                  <a:lnTo>
                    <a:pt x="0" y="0"/>
                  </a:lnTo>
                  <a:close/>
                </a:path>
              </a:pathLst>
            </a:custGeom>
            <a:blipFill rotWithShape="1">
              <a:blip r:embed="rId8">
                <a:alphaModFix/>
              </a:blip>
              <a:stretch>
                <a:fillRect b="0" l="0" r="0" t="0"/>
              </a:stretch>
            </a:blipFill>
            <a:ln>
              <a:noFill/>
            </a:ln>
          </p:spPr>
        </p:sp>
        <p:sp>
          <p:nvSpPr>
            <p:cNvPr id="321" name="Google Shape;321;p17"/>
            <p:cNvSpPr/>
            <p:nvPr/>
          </p:nvSpPr>
          <p:spPr>
            <a:xfrm>
              <a:off x="8426095" y="4711699"/>
              <a:ext cx="1282254" cy="1195993"/>
            </a:xfrm>
            <a:custGeom>
              <a:rect b="b" l="l" r="r" t="t"/>
              <a:pathLst>
                <a:path extrusionOk="0" h="1195993" w="1282254">
                  <a:moveTo>
                    <a:pt x="0" y="0"/>
                  </a:moveTo>
                  <a:lnTo>
                    <a:pt x="1282254" y="0"/>
                  </a:lnTo>
                  <a:lnTo>
                    <a:pt x="1282254" y="1195993"/>
                  </a:lnTo>
                  <a:lnTo>
                    <a:pt x="0" y="1195993"/>
                  </a:lnTo>
                  <a:lnTo>
                    <a:pt x="0" y="0"/>
                  </a:lnTo>
                  <a:close/>
                </a:path>
              </a:pathLst>
            </a:custGeom>
            <a:blipFill rotWithShape="1">
              <a:blip r:embed="rId5">
                <a:alphaModFix/>
              </a:blip>
              <a:stretch>
                <a:fillRect b="0" l="0" r="0" t="0"/>
              </a:stretch>
            </a:blipFill>
            <a:ln>
              <a:noFill/>
            </a:ln>
          </p:spPr>
        </p:sp>
        <p:sp>
          <p:nvSpPr>
            <p:cNvPr id="322" name="Google Shape;322;p17"/>
            <p:cNvSpPr/>
            <p:nvPr/>
          </p:nvSpPr>
          <p:spPr>
            <a:xfrm>
              <a:off x="8483899" y="4765614"/>
              <a:ext cx="1166646" cy="1088162"/>
            </a:xfrm>
            <a:custGeom>
              <a:rect b="b" l="l" r="r" t="t"/>
              <a:pathLst>
                <a:path extrusionOk="0" h="1088162" w="1166646">
                  <a:moveTo>
                    <a:pt x="0" y="0"/>
                  </a:moveTo>
                  <a:lnTo>
                    <a:pt x="1166646" y="0"/>
                  </a:lnTo>
                  <a:lnTo>
                    <a:pt x="1166646" y="1088162"/>
                  </a:lnTo>
                  <a:lnTo>
                    <a:pt x="0" y="1088162"/>
                  </a:lnTo>
                  <a:lnTo>
                    <a:pt x="0" y="0"/>
                  </a:lnTo>
                  <a:close/>
                </a:path>
              </a:pathLst>
            </a:custGeom>
            <a:blipFill rotWithShape="1">
              <a:blip r:embed="rId6">
                <a:alphaModFix/>
              </a:blip>
              <a:stretch>
                <a:fillRect b="0" l="0" r="0" t="0"/>
              </a:stretch>
            </a:blipFill>
            <a:ln>
              <a:noFill/>
            </a:ln>
          </p:spPr>
        </p:sp>
        <p:sp>
          <p:nvSpPr>
            <p:cNvPr id="323" name="Google Shape;323;p17"/>
            <p:cNvSpPr/>
            <p:nvPr/>
          </p:nvSpPr>
          <p:spPr>
            <a:xfrm>
              <a:off x="8655029" y="4925232"/>
              <a:ext cx="824386" cy="768928"/>
            </a:xfrm>
            <a:custGeom>
              <a:rect b="b" l="l" r="r" t="t"/>
              <a:pathLst>
                <a:path extrusionOk="0" h="768928" w="824386">
                  <a:moveTo>
                    <a:pt x="0" y="0"/>
                  </a:moveTo>
                  <a:lnTo>
                    <a:pt x="824386" y="0"/>
                  </a:lnTo>
                  <a:lnTo>
                    <a:pt x="824386" y="768927"/>
                  </a:lnTo>
                  <a:lnTo>
                    <a:pt x="0" y="768927"/>
                  </a:lnTo>
                  <a:lnTo>
                    <a:pt x="0" y="0"/>
                  </a:lnTo>
                  <a:close/>
                </a:path>
              </a:pathLst>
            </a:custGeom>
            <a:blipFill rotWithShape="1">
              <a:blip r:embed="rId7">
                <a:alphaModFix/>
              </a:blip>
              <a:stretch>
                <a:fillRect b="0" l="0" r="0" t="0"/>
              </a:stretch>
            </a:blipFill>
            <a:ln>
              <a:noFill/>
            </a:ln>
          </p:spPr>
        </p:sp>
        <p:sp>
          <p:nvSpPr>
            <p:cNvPr id="324" name="Google Shape;324;p17"/>
            <p:cNvSpPr/>
            <p:nvPr/>
          </p:nvSpPr>
          <p:spPr>
            <a:xfrm>
              <a:off x="8887783" y="5092757"/>
              <a:ext cx="358879" cy="358879"/>
            </a:xfrm>
            <a:custGeom>
              <a:rect b="b" l="l" r="r" t="t"/>
              <a:pathLst>
                <a:path extrusionOk="0" h="358879" w="358879">
                  <a:moveTo>
                    <a:pt x="0" y="0"/>
                  </a:moveTo>
                  <a:lnTo>
                    <a:pt x="358879" y="0"/>
                  </a:lnTo>
                  <a:lnTo>
                    <a:pt x="358879" y="358879"/>
                  </a:lnTo>
                  <a:lnTo>
                    <a:pt x="0" y="358879"/>
                  </a:lnTo>
                  <a:lnTo>
                    <a:pt x="0" y="0"/>
                  </a:lnTo>
                  <a:close/>
                </a:path>
              </a:pathLst>
            </a:custGeom>
            <a:blipFill rotWithShape="1">
              <a:blip r:embed="rId8">
                <a:alphaModFix/>
              </a:blip>
              <a:stretch>
                <a:fillRect b="0" l="0" r="0" t="0"/>
              </a:stretch>
            </a:blipFill>
            <a:ln>
              <a:noFill/>
            </a:ln>
          </p:spPr>
        </p:sp>
        <p:sp>
          <p:nvSpPr>
            <p:cNvPr id="325" name="Google Shape;325;p17"/>
            <p:cNvSpPr/>
            <p:nvPr/>
          </p:nvSpPr>
          <p:spPr>
            <a:xfrm rot="10800000">
              <a:off x="0" y="6850534"/>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grpSp>
      <p:sp>
        <p:nvSpPr>
          <p:cNvPr id="326" name="Google Shape;326;p17"/>
          <p:cNvSpPr txBox="1"/>
          <p:nvPr/>
        </p:nvSpPr>
        <p:spPr>
          <a:xfrm>
            <a:off x="811741" y="842242"/>
            <a:ext cx="16447559" cy="13611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48AEA8"/>
                </a:solidFill>
                <a:latin typeface="Roboto Condensed"/>
                <a:ea typeface="Roboto Condensed"/>
                <a:cs typeface="Roboto Condensed"/>
                <a:sym typeface="Roboto Condensed"/>
              </a:rPr>
              <a:t>As the dapivirine concentration in the vagina increases after DVR insertion…</a:t>
            </a:r>
            <a:endParaRPr/>
          </a:p>
        </p:txBody>
      </p:sp>
      <p:sp>
        <p:nvSpPr>
          <p:cNvPr id="327" name="Google Shape;327;p17"/>
          <p:cNvSpPr txBox="1"/>
          <p:nvPr/>
        </p:nvSpPr>
        <p:spPr>
          <a:xfrm>
            <a:off x="1028700" y="8644382"/>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48AEA8"/>
                </a:solidFill>
                <a:latin typeface="Roboto Condensed"/>
                <a:ea typeface="Roboto Condensed"/>
                <a:cs typeface="Roboto Condensed"/>
                <a:sym typeface="Roboto Condensed"/>
              </a:rPr>
              <a:t>cells </a:t>
            </a:r>
            <a:r>
              <a:rPr b="1" i="1" lang="en-US" sz="5600" u="none" cap="none" strike="noStrike">
                <a:solidFill>
                  <a:srgbClr val="48AEA8"/>
                </a:solidFill>
                <a:latin typeface="Roboto Condensed"/>
                <a:ea typeface="Roboto Condensed"/>
                <a:cs typeface="Roboto Condensed"/>
                <a:sym typeface="Roboto Condensed"/>
              </a:rPr>
              <a:t>in the vaginal area</a:t>
            </a:r>
            <a:r>
              <a:rPr b="0" i="0" lang="en-US" sz="5600" u="none" cap="none" strike="noStrike">
                <a:solidFill>
                  <a:srgbClr val="48AEA8"/>
                </a:solidFill>
                <a:latin typeface="Roboto Condensed"/>
                <a:ea typeface="Roboto Condensed"/>
                <a:cs typeface="Roboto Condensed"/>
                <a:sym typeface="Roboto Condensed"/>
              </a:rPr>
              <a:t> become better protected against HIV</a:t>
            </a:r>
            <a:endParaRPr/>
          </a:p>
          <a:p>
            <a:pPr indent="0" lvl="0" marL="0" marR="0" rtl="0" algn="l">
              <a:lnSpc>
                <a:spcPct val="92000"/>
              </a:lnSpc>
              <a:spcBef>
                <a:spcPts val="0"/>
              </a:spcBef>
              <a:spcAft>
                <a:spcPts val="0"/>
              </a:spcAft>
              <a:buNone/>
            </a:pPr>
            <a:r>
              <a:t/>
            </a:r>
            <a:endParaRPr b="0" i="0" sz="5600" u="none" cap="none" strike="noStrike">
              <a:solidFill>
                <a:srgbClr val="48AEA8"/>
              </a:solidFill>
              <a:latin typeface="Roboto Condensed"/>
              <a:ea typeface="Roboto Condensed"/>
              <a:cs typeface="Roboto Condensed"/>
              <a:sym typeface="Roboto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18"/>
          <p:cNvSpPr/>
          <p:nvPr/>
        </p:nvSpPr>
        <p:spPr>
          <a:xfrm>
            <a:off x="547422" y="3083833"/>
            <a:ext cx="6067581" cy="6067581"/>
          </a:xfrm>
          <a:custGeom>
            <a:rect b="b" l="l" r="r" t="t"/>
            <a:pathLst>
              <a:path extrusionOk="0" h="6067581" w="6067581">
                <a:moveTo>
                  <a:pt x="0" y="0"/>
                </a:moveTo>
                <a:lnTo>
                  <a:pt x="6067582" y="0"/>
                </a:lnTo>
                <a:lnTo>
                  <a:pt x="6067582" y="6067581"/>
                </a:lnTo>
                <a:lnTo>
                  <a:pt x="0" y="6067581"/>
                </a:lnTo>
                <a:lnTo>
                  <a:pt x="0" y="0"/>
                </a:lnTo>
                <a:close/>
              </a:path>
            </a:pathLst>
          </a:custGeom>
          <a:blipFill rotWithShape="1">
            <a:blip r:embed="rId3">
              <a:alphaModFix/>
            </a:blip>
            <a:stretch>
              <a:fillRect b="0" l="0" r="0" t="0"/>
            </a:stretch>
          </a:blipFill>
          <a:ln>
            <a:noFill/>
          </a:ln>
        </p:spPr>
      </p:sp>
      <p:sp>
        <p:nvSpPr>
          <p:cNvPr id="333" name="Google Shape;333;p18"/>
          <p:cNvSpPr txBox="1"/>
          <p:nvPr/>
        </p:nvSpPr>
        <p:spPr>
          <a:xfrm>
            <a:off x="811741" y="1074947"/>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000000"/>
                </a:solidFill>
                <a:latin typeface="Roboto Condensed"/>
                <a:ea typeface="Roboto Condensed"/>
                <a:cs typeface="Roboto Condensed"/>
                <a:sym typeface="Roboto Condensed"/>
              </a:rPr>
              <a:t>Dapivirine is a type of medication known as </a:t>
            </a:r>
            <a:r>
              <a:rPr b="1" i="0" lang="en-US" sz="5600" u="none" cap="none" strike="noStrike">
                <a:solidFill>
                  <a:srgbClr val="000000"/>
                </a:solidFill>
                <a:latin typeface="Roboto Condensed"/>
                <a:ea typeface="Roboto Condensed"/>
                <a:cs typeface="Roboto Condensed"/>
                <a:sym typeface="Roboto Condensed"/>
              </a:rPr>
              <a:t>reverse transcriptase inhibitors </a:t>
            </a:r>
            <a:endParaRPr/>
          </a:p>
          <a:p>
            <a:pPr indent="0" lvl="0" marL="0" marR="0" rtl="0" algn="l">
              <a:lnSpc>
                <a:spcPct val="92000"/>
              </a:lnSpc>
              <a:spcBef>
                <a:spcPts val="0"/>
              </a:spcBef>
              <a:spcAft>
                <a:spcPts val="0"/>
              </a:spcAft>
              <a:buNone/>
            </a:pPr>
            <a:r>
              <a:t/>
            </a:r>
            <a:endParaRPr b="1" i="0" sz="5600" u="none" cap="none" strike="noStrike">
              <a:solidFill>
                <a:srgbClr val="000000"/>
              </a:solidFill>
              <a:latin typeface="Roboto Condensed"/>
              <a:ea typeface="Roboto Condensed"/>
              <a:cs typeface="Roboto Condensed"/>
              <a:sym typeface="Roboto Condensed"/>
            </a:endParaRPr>
          </a:p>
        </p:txBody>
      </p:sp>
      <p:sp>
        <p:nvSpPr>
          <p:cNvPr id="334" name="Google Shape;334;p18"/>
          <p:cNvSpPr txBox="1"/>
          <p:nvPr/>
        </p:nvSpPr>
        <p:spPr>
          <a:xfrm>
            <a:off x="6871352" y="3340486"/>
            <a:ext cx="10799905" cy="5076437"/>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Reverse transcriptase is an enzyme that is needed by HIV to replicate. </a:t>
            </a:r>
            <a:endParaRPr/>
          </a:p>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 </a:t>
            </a:r>
            <a:endParaRPr/>
          </a:p>
          <a:p>
            <a:pPr indent="0" lvl="0" marL="0" marR="0" rtl="0" algn="ctr">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Dapivirine interferes with the functioning of the reverse transcriptase enzyme – thus protecting against HIV infection in the vagina. </a:t>
            </a:r>
            <a:endParaRPr/>
          </a:p>
        </p:txBody>
      </p:sp>
      <p:sp>
        <p:nvSpPr>
          <p:cNvPr id="335" name="Google Shape;335;p18"/>
          <p:cNvSpPr txBox="1"/>
          <p:nvPr/>
        </p:nvSpPr>
        <p:spPr>
          <a:xfrm>
            <a:off x="811741" y="9532414"/>
            <a:ext cx="17191608" cy="301752"/>
          </a:xfrm>
          <a:prstGeom prst="rect">
            <a:avLst/>
          </a:prstGeom>
          <a:noFill/>
          <a:ln>
            <a:noFill/>
          </a:ln>
        </p:spPr>
        <p:txBody>
          <a:bodyPr anchorCtr="0" anchor="t" bIns="0" lIns="0" spcFirstLastPara="1" rIns="0" wrap="square" tIns="0">
            <a:spAutoFit/>
          </a:bodyPr>
          <a:lstStyle/>
          <a:p>
            <a:pPr indent="0" lvl="0" marL="0" marR="0" rtl="0" algn="l">
              <a:lnSpc>
                <a:spcPct val="96000"/>
              </a:lnSpc>
              <a:spcBef>
                <a:spcPts val="0"/>
              </a:spcBef>
              <a:spcAft>
                <a:spcPts val="0"/>
              </a:spcAft>
              <a:buNone/>
            </a:pPr>
            <a:r>
              <a:rPr b="1" i="0" lang="en-US" sz="2400" u="none" cap="none" strike="noStrike">
                <a:solidFill>
                  <a:srgbClr val="000000"/>
                </a:solidFill>
                <a:latin typeface="Open Sans"/>
                <a:ea typeface="Open Sans"/>
                <a:cs typeface="Open Sans"/>
                <a:sym typeface="Open Sans"/>
              </a:rPr>
              <a:t>Note: Dapivirine from DVR does not protect against anal or intravenous HIV exposures.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19"/>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A93291"/>
                </a:solidFill>
                <a:latin typeface="Roboto Condensed"/>
                <a:ea typeface="Roboto Condensed"/>
                <a:cs typeface="Roboto Condensed"/>
                <a:sym typeface="Roboto Condensed"/>
              </a:rPr>
              <a:t>Long-acting Injectable Cabotegravir (CAB-LA)</a:t>
            </a:r>
            <a:endParaRPr/>
          </a:p>
        </p:txBody>
      </p:sp>
      <p:sp>
        <p:nvSpPr>
          <p:cNvPr id="341" name="Google Shape;341;p19"/>
          <p:cNvSpPr txBox="1"/>
          <p:nvPr/>
        </p:nvSpPr>
        <p:spPr>
          <a:xfrm>
            <a:off x="8250901" y="3683095"/>
            <a:ext cx="9008399" cy="4201921"/>
          </a:xfrm>
          <a:prstGeom prst="rect">
            <a:avLst/>
          </a:prstGeom>
          <a:noFill/>
          <a:ln>
            <a:noFill/>
          </a:ln>
        </p:spPr>
        <p:txBody>
          <a:bodyPr anchorCtr="0" anchor="t" bIns="0" lIns="0" spcFirstLastPara="1" rIns="0" wrap="square" tIns="0">
            <a:spAutoFit/>
          </a:bodyPr>
          <a:lstStyle/>
          <a:p>
            <a:pPr indent="0" lvl="0" marL="0" marR="0" rtl="0" algn="l">
              <a:lnSpc>
                <a:spcPct val="107992"/>
              </a:lnSpc>
              <a:spcBef>
                <a:spcPts val="0"/>
              </a:spcBef>
              <a:spcAft>
                <a:spcPts val="0"/>
              </a:spcAft>
              <a:buNone/>
            </a:pPr>
            <a:r>
              <a:rPr b="0" i="0" lang="en-US" sz="3841" u="none" cap="none" strike="noStrike">
                <a:solidFill>
                  <a:srgbClr val="000000"/>
                </a:solidFill>
                <a:latin typeface="Open Sans"/>
                <a:ea typeface="Open Sans"/>
                <a:cs typeface="Open Sans"/>
                <a:sym typeface="Open Sans"/>
              </a:rPr>
              <a:t>CAB-LA is a liquid suspension in a vial that is </a:t>
            </a:r>
            <a:r>
              <a:rPr b="1" i="0" lang="en-US" sz="3841" u="none" cap="none" strike="noStrike">
                <a:solidFill>
                  <a:srgbClr val="000000"/>
                </a:solidFill>
                <a:latin typeface="Open Sans"/>
                <a:ea typeface="Open Sans"/>
                <a:cs typeface="Open Sans"/>
                <a:sym typeface="Open Sans"/>
              </a:rPr>
              <a:t>injected intramuscularly</a:t>
            </a:r>
            <a:endParaRPr/>
          </a:p>
          <a:p>
            <a:pPr indent="0" lvl="0" marL="0" marR="0" rtl="0" algn="l">
              <a:lnSpc>
                <a:spcPct val="107992"/>
              </a:lnSpc>
              <a:spcBef>
                <a:spcPts val="0"/>
              </a:spcBef>
              <a:spcAft>
                <a:spcPts val="0"/>
              </a:spcAft>
              <a:buNone/>
            </a:pPr>
            <a:r>
              <a:t/>
            </a:r>
            <a:endParaRPr b="1" i="0" sz="3841" u="none" cap="none" strike="noStrike">
              <a:solidFill>
                <a:srgbClr val="000000"/>
              </a:solidFill>
              <a:latin typeface="Open Sans"/>
              <a:ea typeface="Open Sans"/>
              <a:cs typeface="Open Sans"/>
              <a:sym typeface="Open Sans"/>
            </a:endParaRPr>
          </a:p>
          <a:p>
            <a:pPr indent="0" lvl="0" marL="0" marR="0" rtl="0" algn="l">
              <a:lnSpc>
                <a:spcPct val="107992"/>
              </a:lnSpc>
              <a:spcBef>
                <a:spcPts val="0"/>
              </a:spcBef>
              <a:spcAft>
                <a:spcPts val="0"/>
              </a:spcAft>
              <a:buNone/>
            </a:pPr>
            <a:r>
              <a:rPr b="0" i="0" lang="en-US" sz="3841" u="none" cap="none" strike="noStrike">
                <a:solidFill>
                  <a:srgbClr val="000000"/>
                </a:solidFill>
                <a:latin typeface="Open Sans"/>
                <a:ea typeface="Open Sans"/>
                <a:cs typeface="Open Sans"/>
                <a:sym typeface="Open Sans"/>
              </a:rPr>
              <a:t>Each vial contains 3ml of liquid CAB-LA in suspension, enough for a single injection, equating to 600 mg of cabotegravir.</a:t>
            </a:r>
            <a:endParaRPr/>
          </a:p>
          <a:p>
            <a:pPr indent="0" lvl="0" marL="0" marR="0" rtl="0" algn="l">
              <a:lnSpc>
                <a:spcPct val="107992"/>
              </a:lnSpc>
              <a:spcBef>
                <a:spcPts val="0"/>
              </a:spcBef>
              <a:spcAft>
                <a:spcPts val="0"/>
              </a:spcAft>
              <a:buNone/>
            </a:pPr>
            <a:r>
              <a:t/>
            </a:r>
            <a:endParaRPr b="0" i="0" sz="3841" u="none" cap="none" strike="noStrike">
              <a:solidFill>
                <a:srgbClr val="000000"/>
              </a:solidFill>
              <a:latin typeface="Open Sans"/>
              <a:ea typeface="Open Sans"/>
              <a:cs typeface="Open Sans"/>
              <a:sym typeface="Open Sans"/>
            </a:endParaRPr>
          </a:p>
        </p:txBody>
      </p:sp>
      <p:sp>
        <p:nvSpPr>
          <p:cNvPr id="342" name="Google Shape;342;p19"/>
          <p:cNvSpPr/>
          <p:nvPr/>
        </p:nvSpPr>
        <p:spPr>
          <a:xfrm rot="-1423675">
            <a:off x="1038061" y="2837087"/>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343" name="Google Shape;343;p19"/>
          <p:cNvGrpSpPr/>
          <p:nvPr/>
        </p:nvGrpSpPr>
        <p:grpSpPr>
          <a:xfrm>
            <a:off x="2064469" y="3525285"/>
            <a:ext cx="4085044" cy="4115914"/>
            <a:chOff x="0" y="0"/>
            <a:chExt cx="5446726" cy="5487885"/>
          </a:xfrm>
        </p:grpSpPr>
        <p:sp>
          <p:nvSpPr>
            <p:cNvPr id="344" name="Google Shape;344;p19"/>
            <p:cNvSpPr/>
            <p:nvPr/>
          </p:nvSpPr>
          <p:spPr>
            <a:xfrm rot="10800000">
              <a:off x="0" y="0"/>
              <a:ext cx="5446726" cy="5487885"/>
            </a:xfrm>
            <a:custGeom>
              <a:rect b="b" l="l" r="r" t="t"/>
              <a:pathLst>
                <a:path extrusionOk="0" h="5487885" w="5446726">
                  <a:moveTo>
                    <a:pt x="0" y="0"/>
                  </a:moveTo>
                  <a:lnTo>
                    <a:pt x="5446726" y="0"/>
                  </a:lnTo>
                  <a:lnTo>
                    <a:pt x="5446726" y="5487885"/>
                  </a:lnTo>
                  <a:lnTo>
                    <a:pt x="0" y="5487885"/>
                  </a:lnTo>
                  <a:lnTo>
                    <a:pt x="0" y="0"/>
                  </a:lnTo>
                  <a:close/>
                </a:path>
              </a:pathLst>
            </a:custGeom>
            <a:blipFill rotWithShape="1">
              <a:blip r:embed="rId4">
                <a:alphaModFix/>
              </a:blip>
              <a:stretch>
                <a:fillRect b="0" l="0" r="0" t="0"/>
              </a:stretch>
            </a:blipFill>
            <a:ln>
              <a:noFill/>
            </a:ln>
          </p:spPr>
        </p:sp>
        <p:sp>
          <p:nvSpPr>
            <p:cNvPr id="345" name="Google Shape;345;p19"/>
            <p:cNvSpPr txBox="1"/>
            <p:nvPr/>
          </p:nvSpPr>
          <p:spPr>
            <a:xfrm>
              <a:off x="2158906" y="1890663"/>
              <a:ext cx="1727979" cy="72034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3030" u="none" cap="none" strike="noStrike">
                  <a:solidFill>
                    <a:srgbClr val="A93291"/>
                  </a:solidFill>
                  <a:latin typeface="Arial"/>
                  <a:ea typeface="Arial"/>
                  <a:cs typeface="Arial"/>
                  <a:sym typeface="Arial"/>
                </a:rPr>
                <a:t>C</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
          <p:cNvSpPr/>
          <p:nvPr/>
        </p:nvSpPr>
        <p:spPr>
          <a:xfrm>
            <a:off x="843224" y="2576827"/>
            <a:ext cx="5789835" cy="5960124"/>
          </a:xfrm>
          <a:custGeom>
            <a:rect b="b" l="l" r="r" t="t"/>
            <a:pathLst>
              <a:path extrusionOk="0" h="5960124" w="5789835">
                <a:moveTo>
                  <a:pt x="0" y="0"/>
                </a:moveTo>
                <a:lnTo>
                  <a:pt x="5789835" y="0"/>
                </a:lnTo>
                <a:lnTo>
                  <a:pt x="5789835" y="5960124"/>
                </a:lnTo>
                <a:lnTo>
                  <a:pt x="0" y="5960124"/>
                </a:lnTo>
                <a:lnTo>
                  <a:pt x="0" y="0"/>
                </a:lnTo>
                <a:close/>
              </a:path>
            </a:pathLst>
          </a:custGeom>
          <a:blipFill rotWithShape="1">
            <a:blip r:embed="rId3">
              <a:alphaModFix/>
            </a:blip>
            <a:stretch>
              <a:fillRect b="0" l="0" r="0" t="0"/>
            </a:stretch>
          </a:blipFill>
          <a:ln>
            <a:noFill/>
          </a:ln>
        </p:spPr>
      </p:sp>
      <p:sp>
        <p:nvSpPr>
          <p:cNvPr id="97" name="Google Shape;97;p2"/>
          <p:cNvSpPr txBox="1"/>
          <p:nvPr/>
        </p:nvSpPr>
        <p:spPr>
          <a:xfrm>
            <a:off x="1028700" y="923925"/>
            <a:ext cx="10870158"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LEARNING OBJECTIVES</a:t>
            </a:r>
            <a:endParaRPr/>
          </a:p>
        </p:txBody>
      </p:sp>
      <p:sp>
        <p:nvSpPr>
          <p:cNvPr id="98" name="Google Shape;98;p2"/>
          <p:cNvSpPr txBox="1"/>
          <p:nvPr/>
        </p:nvSpPr>
        <p:spPr>
          <a:xfrm>
            <a:off x="6633059" y="2808479"/>
            <a:ext cx="11033358" cy="5449194"/>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000000"/>
                </a:solidFill>
                <a:latin typeface="Open Sans"/>
                <a:ea typeface="Open Sans"/>
                <a:cs typeface="Open Sans"/>
                <a:sym typeface="Open Sans"/>
              </a:rPr>
              <a:t>Upon completion of Lesson 1, you should be able to:</a:t>
            </a:r>
            <a:endParaRPr/>
          </a:p>
          <a:p>
            <a:pPr indent="-307627" lvl="1" marL="615254" marR="0" rtl="0" algn="l">
              <a:lnSpc>
                <a:spcPct val="140014"/>
              </a:lnSpc>
              <a:spcBef>
                <a:spcPts val="0"/>
              </a:spcBef>
              <a:spcAft>
                <a:spcPts val="0"/>
              </a:spcAft>
              <a:buClr>
                <a:srgbClr val="000000"/>
              </a:buClr>
              <a:buSzPts val="2849"/>
              <a:buFont typeface="Arial"/>
              <a:buChar char="•"/>
            </a:pPr>
            <a:r>
              <a:rPr b="0" i="0" lang="en-US" sz="2849" u="none" cap="none" strike="noStrike">
                <a:solidFill>
                  <a:srgbClr val="000000"/>
                </a:solidFill>
                <a:latin typeface="Open Sans"/>
                <a:ea typeface="Open Sans"/>
                <a:cs typeface="Open Sans"/>
                <a:sym typeface="Open Sans"/>
              </a:rPr>
              <a:t>Define pre-exposure prophylaxis (PrEP) and differentiate PrEP from post-exposure prophylaxis (PEP) and antiretroviral therapy (ART)</a:t>
            </a:r>
            <a:endParaRPr/>
          </a:p>
          <a:p>
            <a:pPr indent="-307627" lvl="1" marL="615254" marR="0" rtl="0" algn="l">
              <a:lnSpc>
                <a:spcPct val="140014"/>
              </a:lnSpc>
              <a:spcBef>
                <a:spcPts val="0"/>
              </a:spcBef>
              <a:spcAft>
                <a:spcPts val="0"/>
              </a:spcAft>
              <a:buClr>
                <a:srgbClr val="000000"/>
              </a:buClr>
              <a:buSzPts val="2849"/>
              <a:buFont typeface="Arial"/>
              <a:buChar char="•"/>
            </a:pPr>
            <a:r>
              <a:rPr b="0" i="0" lang="en-US" sz="2849" u="none" cap="none" strike="noStrike">
                <a:solidFill>
                  <a:srgbClr val="000000"/>
                </a:solidFill>
                <a:latin typeface="Open Sans"/>
                <a:ea typeface="Open Sans"/>
                <a:cs typeface="Open Sans"/>
                <a:sym typeface="Open Sans"/>
              </a:rPr>
              <a:t>Identify how different PrEP products are formulated and delivered</a:t>
            </a:r>
            <a:endParaRPr/>
          </a:p>
          <a:p>
            <a:pPr indent="-307627" lvl="1" marL="615254" marR="0" rtl="0" algn="l">
              <a:lnSpc>
                <a:spcPct val="140014"/>
              </a:lnSpc>
              <a:spcBef>
                <a:spcPts val="0"/>
              </a:spcBef>
              <a:spcAft>
                <a:spcPts val="0"/>
              </a:spcAft>
              <a:buClr>
                <a:srgbClr val="000000"/>
              </a:buClr>
              <a:buSzPts val="2849"/>
              <a:buFont typeface="Arial"/>
              <a:buChar char="•"/>
            </a:pPr>
            <a:r>
              <a:rPr b="0" i="0" lang="en-US" sz="2849" u="none" cap="none" strike="noStrike">
                <a:solidFill>
                  <a:srgbClr val="000000"/>
                </a:solidFill>
                <a:latin typeface="Open Sans"/>
                <a:ea typeface="Open Sans"/>
                <a:cs typeface="Open Sans"/>
                <a:sym typeface="Open Sans"/>
              </a:rPr>
              <a:t>Describe how each PrEP product is packaged and needs to be stored</a:t>
            </a:r>
            <a:endParaRPr/>
          </a:p>
          <a:p>
            <a:pPr indent="-307627" lvl="1" marL="615254" marR="0" rtl="0" algn="l">
              <a:lnSpc>
                <a:spcPct val="140014"/>
              </a:lnSpc>
              <a:spcBef>
                <a:spcPts val="0"/>
              </a:spcBef>
              <a:spcAft>
                <a:spcPts val="0"/>
              </a:spcAft>
              <a:buClr>
                <a:srgbClr val="000000"/>
              </a:buClr>
              <a:buSzPts val="2849"/>
              <a:buFont typeface="Arial"/>
              <a:buChar char="•"/>
            </a:pPr>
            <a:r>
              <a:rPr b="0" i="0" lang="en-US" sz="2849" u="none" cap="none" strike="noStrike">
                <a:solidFill>
                  <a:srgbClr val="000000"/>
                </a:solidFill>
                <a:latin typeface="Open Sans"/>
                <a:ea typeface="Open Sans"/>
                <a:cs typeface="Open Sans"/>
                <a:sym typeface="Open Sans"/>
              </a:rPr>
              <a:t>Describe the research evidence that different PrEP products protect against HIV</a:t>
            </a:r>
            <a:endParaRPr/>
          </a:p>
          <a:p>
            <a:pPr indent="0" lvl="0" marL="0" marR="0" rtl="0" algn="l">
              <a:lnSpc>
                <a:spcPct val="140014"/>
              </a:lnSpc>
              <a:spcBef>
                <a:spcPts val="0"/>
              </a:spcBef>
              <a:spcAft>
                <a:spcPts val="0"/>
              </a:spcAft>
              <a:buNone/>
            </a:pPr>
            <a:r>
              <a:t/>
            </a:r>
            <a:endParaRPr b="0" i="0" sz="2849"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grpSp>
        <p:nvGrpSpPr>
          <p:cNvPr id="350" name="Google Shape;350;p20"/>
          <p:cNvGrpSpPr/>
          <p:nvPr/>
        </p:nvGrpSpPr>
        <p:grpSpPr>
          <a:xfrm>
            <a:off x="4815372" y="1028700"/>
            <a:ext cx="8657256" cy="6853539"/>
            <a:chOff x="0" y="0"/>
            <a:chExt cx="11543009" cy="9138052"/>
          </a:xfrm>
        </p:grpSpPr>
        <p:sp>
          <p:nvSpPr>
            <p:cNvPr id="351" name="Google Shape;351;p20"/>
            <p:cNvSpPr/>
            <p:nvPr/>
          </p:nvSpPr>
          <p:spPr>
            <a:xfrm>
              <a:off x="1545693" y="0"/>
              <a:ext cx="8429440" cy="9100610"/>
            </a:xfrm>
            <a:custGeom>
              <a:rect b="b" l="l" r="r" t="t"/>
              <a:pathLst>
                <a:path extrusionOk="0" h="9100610" w="8429440">
                  <a:moveTo>
                    <a:pt x="0" y="0"/>
                  </a:moveTo>
                  <a:lnTo>
                    <a:pt x="8429441" y="0"/>
                  </a:lnTo>
                  <a:lnTo>
                    <a:pt x="8429441" y="9100610"/>
                  </a:lnTo>
                  <a:lnTo>
                    <a:pt x="0" y="9100610"/>
                  </a:lnTo>
                  <a:lnTo>
                    <a:pt x="0" y="0"/>
                  </a:lnTo>
                  <a:close/>
                </a:path>
              </a:pathLst>
            </a:custGeom>
            <a:blipFill rotWithShape="1">
              <a:blip r:embed="rId3">
                <a:alphaModFix/>
              </a:blip>
              <a:stretch>
                <a:fillRect b="0" l="0" r="0" t="0"/>
              </a:stretch>
            </a:blipFill>
            <a:ln>
              <a:noFill/>
            </a:ln>
          </p:spPr>
        </p:sp>
        <p:sp>
          <p:nvSpPr>
            <p:cNvPr id="352" name="Google Shape;352;p20"/>
            <p:cNvSpPr/>
            <p:nvPr/>
          </p:nvSpPr>
          <p:spPr>
            <a:xfrm>
              <a:off x="2328888" y="6167194"/>
              <a:ext cx="2491356" cy="2287518"/>
            </a:xfrm>
            <a:custGeom>
              <a:rect b="b" l="l" r="r" t="t"/>
              <a:pathLst>
                <a:path extrusionOk="0" h="2287518" w="2491356">
                  <a:moveTo>
                    <a:pt x="0" y="0"/>
                  </a:moveTo>
                  <a:lnTo>
                    <a:pt x="2491355" y="0"/>
                  </a:lnTo>
                  <a:lnTo>
                    <a:pt x="2491355" y="2287518"/>
                  </a:lnTo>
                  <a:lnTo>
                    <a:pt x="0" y="2287518"/>
                  </a:lnTo>
                  <a:lnTo>
                    <a:pt x="0" y="0"/>
                  </a:lnTo>
                  <a:close/>
                </a:path>
              </a:pathLst>
            </a:custGeom>
            <a:blipFill rotWithShape="1">
              <a:blip r:embed="rId4">
                <a:alphaModFix/>
              </a:blip>
              <a:stretch>
                <a:fillRect b="0" l="0" r="0" t="0"/>
              </a:stretch>
            </a:blipFill>
            <a:ln>
              <a:noFill/>
            </a:ln>
          </p:spPr>
        </p:sp>
        <p:sp>
          <p:nvSpPr>
            <p:cNvPr id="353" name="Google Shape;353;p20"/>
            <p:cNvSpPr/>
            <p:nvPr/>
          </p:nvSpPr>
          <p:spPr>
            <a:xfrm rot="3544265">
              <a:off x="4643559" y="5330971"/>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354" name="Google Shape;354;p20"/>
            <p:cNvSpPr/>
            <p:nvPr/>
          </p:nvSpPr>
          <p:spPr>
            <a:xfrm rot="5936175">
              <a:off x="6539810" y="4298551"/>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sp>
          <p:nvSpPr>
            <p:cNvPr id="355" name="Google Shape;355;p20"/>
            <p:cNvSpPr/>
            <p:nvPr/>
          </p:nvSpPr>
          <p:spPr>
            <a:xfrm>
              <a:off x="8729456" y="3674559"/>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356" name="Google Shape;356;p20"/>
            <p:cNvSpPr/>
            <p:nvPr/>
          </p:nvSpPr>
          <p:spPr>
            <a:xfrm>
              <a:off x="9708349" y="4921258"/>
              <a:ext cx="1294243" cy="1207175"/>
            </a:xfrm>
            <a:custGeom>
              <a:rect b="b" l="l" r="r" t="t"/>
              <a:pathLst>
                <a:path extrusionOk="0" h="1207175" w="1294243">
                  <a:moveTo>
                    <a:pt x="0" y="0"/>
                  </a:moveTo>
                  <a:lnTo>
                    <a:pt x="1294243" y="0"/>
                  </a:lnTo>
                  <a:lnTo>
                    <a:pt x="1294243" y="1207176"/>
                  </a:lnTo>
                  <a:lnTo>
                    <a:pt x="0" y="1207176"/>
                  </a:lnTo>
                  <a:lnTo>
                    <a:pt x="0" y="0"/>
                  </a:lnTo>
                  <a:close/>
                </a:path>
              </a:pathLst>
            </a:custGeom>
            <a:blipFill rotWithShape="1">
              <a:blip r:embed="rId5">
                <a:alphaModFix/>
              </a:blip>
              <a:stretch>
                <a:fillRect b="0" l="0" r="0" t="0"/>
              </a:stretch>
            </a:blipFill>
            <a:ln>
              <a:noFill/>
            </a:ln>
          </p:spPr>
        </p:sp>
        <p:sp>
          <p:nvSpPr>
            <p:cNvPr id="357" name="Google Shape;357;p20"/>
            <p:cNvSpPr/>
            <p:nvPr/>
          </p:nvSpPr>
          <p:spPr>
            <a:xfrm>
              <a:off x="9766693" y="4975678"/>
              <a:ext cx="1177554" cy="1098337"/>
            </a:xfrm>
            <a:custGeom>
              <a:rect b="b" l="l" r="r" t="t"/>
              <a:pathLst>
                <a:path extrusionOk="0" h="1098337" w="1177554">
                  <a:moveTo>
                    <a:pt x="0" y="0"/>
                  </a:moveTo>
                  <a:lnTo>
                    <a:pt x="1177554" y="0"/>
                  </a:lnTo>
                  <a:lnTo>
                    <a:pt x="1177554" y="1098336"/>
                  </a:lnTo>
                  <a:lnTo>
                    <a:pt x="0" y="1098336"/>
                  </a:lnTo>
                  <a:lnTo>
                    <a:pt x="0" y="0"/>
                  </a:lnTo>
                  <a:close/>
                </a:path>
              </a:pathLst>
            </a:custGeom>
            <a:blipFill rotWithShape="1">
              <a:blip r:embed="rId6">
                <a:alphaModFix/>
              </a:blip>
              <a:stretch>
                <a:fillRect b="0" l="0" r="0" t="0"/>
              </a:stretch>
            </a:blipFill>
            <a:ln>
              <a:noFill/>
            </a:ln>
          </p:spPr>
        </p:sp>
        <p:sp>
          <p:nvSpPr>
            <p:cNvPr id="358" name="Google Shape;358;p20"/>
            <p:cNvSpPr/>
            <p:nvPr/>
          </p:nvSpPr>
          <p:spPr>
            <a:xfrm>
              <a:off x="9939423" y="5136787"/>
              <a:ext cx="832094" cy="776117"/>
            </a:xfrm>
            <a:custGeom>
              <a:rect b="b" l="l" r="r" t="t"/>
              <a:pathLst>
                <a:path extrusionOk="0" h="776117" w="832094">
                  <a:moveTo>
                    <a:pt x="0" y="0"/>
                  </a:moveTo>
                  <a:lnTo>
                    <a:pt x="832095" y="0"/>
                  </a:lnTo>
                  <a:lnTo>
                    <a:pt x="832095" y="776118"/>
                  </a:lnTo>
                  <a:lnTo>
                    <a:pt x="0" y="776118"/>
                  </a:lnTo>
                  <a:lnTo>
                    <a:pt x="0" y="0"/>
                  </a:lnTo>
                  <a:close/>
                </a:path>
              </a:pathLst>
            </a:custGeom>
            <a:blipFill rotWithShape="1">
              <a:blip r:embed="rId7">
                <a:alphaModFix/>
              </a:blip>
              <a:stretch>
                <a:fillRect b="0" l="0" r="0" t="0"/>
              </a:stretch>
            </a:blipFill>
            <a:ln>
              <a:noFill/>
            </a:ln>
          </p:spPr>
        </p:sp>
        <p:sp>
          <p:nvSpPr>
            <p:cNvPr id="359" name="Google Shape;359;p20"/>
            <p:cNvSpPr/>
            <p:nvPr/>
          </p:nvSpPr>
          <p:spPr>
            <a:xfrm>
              <a:off x="10174353" y="5305879"/>
              <a:ext cx="362234" cy="362234"/>
            </a:xfrm>
            <a:custGeom>
              <a:rect b="b" l="l" r="r" t="t"/>
              <a:pathLst>
                <a:path extrusionOk="0" h="362234" w="362234">
                  <a:moveTo>
                    <a:pt x="0" y="0"/>
                  </a:moveTo>
                  <a:lnTo>
                    <a:pt x="362235" y="0"/>
                  </a:lnTo>
                  <a:lnTo>
                    <a:pt x="362235" y="362235"/>
                  </a:lnTo>
                  <a:lnTo>
                    <a:pt x="0" y="362235"/>
                  </a:lnTo>
                  <a:lnTo>
                    <a:pt x="0" y="0"/>
                  </a:lnTo>
                  <a:close/>
                </a:path>
              </a:pathLst>
            </a:custGeom>
            <a:blipFill rotWithShape="1">
              <a:blip r:embed="rId8">
                <a:alphaModFix/>
              </a:blip>
              <a:stretch>
                <a:fillRect b="0" l="0" r="0" t="0"/>
              </a:stretch>
            </a:blipFill>
            <a:ln>
              <a:noFill/>
            </a:ln>
          </p:spPr>
        </p:sp>
        <p:sp>
          <p:nvSpPr>
            <p:cNvPr id="360" name="Google Shape;360;p20"/>
            <p:cNvSpPr/>
            <p:nvPr/>
          </p:nvSpPr>
          <p:spPr>
            <a:xfrm>
              <a:off x="5261466" y="5442310"/>
              <a:ext cx="997896" cy="930764"/>
            </a:xfrm>
            <a:custGeom>
              <a:rect b="b" l="l" r="r" t="t"/>
              <a:pathLst>
                <a:path extrusionOk="0" h="930764" w="997896">
                  <a:moveTo>
                    <a:pt x="0" y="0"/>
                  </a:moveTo>
                  <a:lnTo>
                    <a:pt x="997895" y="0"/>
                  </a:lnTo>
                  <a:lnTo>
                    <a:pt x="997895" y="930764"/>
                  </a:lnTo>
                  <a:lnTo>
                    <a:pt x="0" y="930764"/>
                  </a:lnTo>
                  <a:lnTo>
                    <a:pt x="0" y="0"/>
                  </a:lnTo>
                  <a:close/>
                </a:path>
              </a:pathLst>
            </a:custGeom>
            <a:blipFill rotWithShape="1">
              <a:blip r:embed="rId5">
                <a:alphaModFix/>
              </a:blip>
              <a:stretch>
                <a:fillRect b="0" l="0" r="0" t="0"/>
              </a:stretch>
            </a:blipFill>
            <a:ln>
              <a:noFill/>
            </a:ln>
          </p:spPr>
        </p:sp>
        <p:sp>
          <p:nvSpPr>
            <p:cNvPr id="361" name="Google Shape;361;p20"/>
            <p:cNvSpPr/>
            <p:nvPr/>
          </p:nvSpPr>
          <p:spPr>
            <a:xfrm>
              <a:off x="5306451" y="5484268"/>
              <a:ext cx="907925" cy="846847"/>
            </a:xfrm>
            <a:custGeom>
              <a:rect b="b" l="l" r="r" t="t"/>
              <a:pathLst>
                <a:path extrusionOk="0" h="846847" w="907925">
                  <a:moveTo>
                    <a:pt x="0" y="0"/>
                  </a:moveTo>
                  <a:lnTo>
                    <a:pt x="907925" y="0"/>
                  </a:lnTo>
                  <a:lnTo>
                    <a:pt x="907925" y="846847"/>
                  </a:lnTo>
                  <a:lnTo>
                    <a:pt x="0" y="846847"/>
                  </a:lnTo>
                  <a:lnTo>
                    <a:pt x="0" y="0"/>
                  </a:lnTo>
                  <a:close/>
                </a:path>
              </a:pathLst>
            </a:custGeom>
            <a:blipFill rotWithShape="1">
              <a:blip r:embed="rId6">
                <a:alphaModFix/>
              </a:blip>
              <a:stretch>
                <a:fillRect b="0" l="0" r="0" t="0"/>
              </a:stretch>
            </a:blipFill>
            <a:ln>
              <a:noFill/>
            </a:ln>
          </p:spPr>
        </p:sp>
        <p:sp>
          <p:nvSpPr>
            <p:cNvPr id="362" name="Google Shape;362;p20"/>
            <p:cNvSpPr/>
            <p:nvPr/>
          </p:nvSpPr>
          <p:spPr>
            <a:xfrm>
              <a:off x="5439630" y="5608488"/>
              <a:ext cx="641567" cy="598407"/>
            </a:xfrm>
            <a:custGeom>
              <a:rect b="b" l="l" r="r" t="t"/>
              <a:pathLst>
                <a:path extrusionOk="0" h="598407" w="641567">
                  <a:moveTo>
                    <a:pt x="0" y="0"/>
                  </a:moveTo>
                  <a:lnTo>
                    <a:pt x="641567" y="0"/>
                  </a:lnTo>
                  <a:lnTo>
                    <a:pt x="641567" y="598407"/>
                  </a:lnTo>
                  <a:lnTo>
                    <a:pt x="0" y="598407"/>
                  </a:lnTo>
                  <a:lnTo>
                    <a:pt x="0" y="0"/>
                  </a:lnTo>
                  <a:close/>
                </a:path>
              </a:pathLst>
            </a:custGeom>
            <a:blipFill rotWithShape="1">
              <a:blip r:embed="rId7">
                <a:alphaModFix/>
              </a:blip>
              <a:stretch>
                <a:fillRect b="0" l="0" r="0" t="0"/>
              </a:stretch>
            </a:blipFill>
            <a:ln>
              <a:noFill/>
            </a:ln>
          </p:spPr>
        </p:sp>
        <p:sp>
          <p:nvSpPr>
            <p:cNvPr id="363" name="Google Shape;363;p20"/>
            <p:cNvSpPr/>
            <p:nvPr/>
          </p:nvSpPr>
          <p:spPr>
            <a:xfrm>
              <a:off x="5620767" y="5738862"/>
              <a:ext cx="279292" cy="279292"/>
            </a:xfrm>
            <a:custGeom>
              <a:rect b="b" l="l" r="r" t="t"/>
              <a:pathLst>
                <a:path extrusionOk="0" h="279292" w="279292">
                  <a:moveTo>
                    <a:pt x="0" y="0"/>
                  </a:moveTo>
                  <a:lnTo>
                    <a:pt x="279293" y="0"/>
                  </a:lnTo>
                  <a:lnTo>
                    <a:pt x="279293" y="279293"/>
                  </a:lnTo>
                  <a:lnTo>
                    <a:pt x="0" y="279293"/>
                  </a:lnTo>
                  <a:lnTo>
                    <a:pt x="0" y="0"/>
                  </a:lnTo>
                  <a:close/>
                </a:path>
              </a:pathLst>
            </a:custGeom>
            <a:blipFill rotWithShape="1">
              <a:blip r:embed="rId8">
                <a:alphaModFix/>
              </a:blip>
              <a:stretch>
                <a:fillRect b="0" l="0" r="0" t="0"/>
              </a:stretch>
            </a:blipFill>
            <a:ln>
              <a:noFill/>
            </a:ln>
          </p:spPr>
        </p:sp>
        <p:sp>
          <p:nvSpPr>
            <p:cNvPr id="364" name="Google Shape;364;p20"/>
            <p:cNvSpPr/>
            <p:nvPr/>
          </p:nvSpPr>
          <p:spPr>
            <a:xfrm>
              <a:off x="5192912" y="6850534"/>
              <a:ext cx="896535" cy="836222"/>
            </a:xfrm>
            <a:custGeom>
              <a:rect b="b" l="l" r="r" t="t"/>
              <a:pathLst>
                <a:path extrusionOk="0" h="836222" w="896535">
                  <a:moveTo>
                    <a:pt x="0" y="0"/>
                  </a:moveTo>
                  <a:lnTo>
                    <a:pt x="896534" y="0"/>
                  </a:lnTo>
                  <a:lnTo>
                    <a:pt x="896534" y="836222"/>
                  </a:lnTo>
                  <a:lnTo>
                    <a:pt x="0" y="836222"/>
                  </a:lnTo>
                  <a:lnTo>
                    <a:pt x="0" y="0"/>
                  </a:lnTo>
                  <a:close/>
                </a:path>
              </a:pathLst>
            </a:custGeom>
            <a:blipFill rotWithShape="1">
              <a:blip r:embed="rId5">
                <a:alphaModFix/>
              </a:blip>
              <a:stretch>
                <a:fillRect b="0" l="0" r="0" t="0"/>
              </a:stretch>
            </a:blipFill>
            <a:ln>
              <a:noFill/>
            </a:ln>
          </p:spPr>
        </p:sp>
        <p:sp>
          <p:nvSpPr>
            <p:cNvPr id="365" name="Google Shape;365;p20"/>
            <p:cNvSpPr/>
            <p:nvPr/>
          </p:nvSpPr>
          <p:spPr>
            <a:xfrm>
              <a:off x="5233327" y="6888230"/>
              <a:ext cx="815703" cy="760829"/>
            </a:xfrm>
            <a:custGeom>
              <a:rect b="b" l="l" r="r" t="t"/>
              <a:pathLst>
                <a:path extrusionOk="0" h="760829" w="815703">
                  <a:moveTo>
                    <a:pt x="0" y="0"/>
                  </a:moveTo>
                  <a:lnTo>
                    <a:pt x="815704" y="0"/>
                  </a:lnTo>
                  <a:lnTo>
                    <a:pt x="815704" y="760829"/>
                  </a:lnTo>
                  <a:lnTo>
                    <a:pt x="0" y="760829"/>
                  </a:lnTo>
                  <a:lnTo>
                    <a:pt x="0" y="0"/>
                  </a:lnTo>
                  <a:close/>
                </a:path>
              </a:pathLst>
            </a:custGeom>
            <a:blipFill rotWithShape="1">
              <a:blip r:embed="rId6">
                <a:alphaModFix/>
              </a:blip>
              <a:stretch>
                <a:fillRect b="0" l="0" r="0" t="0"/>
              </a:stretch>
            </a:blipFill>
            <a:ln>
              <a:noFill/>
            </a:ln>
          </p:spPr>
        </p:sp>
        <p:sp>
          <p:nvSpPr>
            <p:cNvPr id="366" name="Google Shape;366;p20"/>
            <p:cNvSpPr/>
            <p:nvPr/>
          </p:nvSpPr>
          <p:spPr>
            <a:xfrm>
              <a:off x="5352979" y="699983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367" name="Google Shape;367;p20"/>
            <p:cNvSpPr/>
            <p:nvPr/>
          </p:nvSpPr>
          <p:spPr>
            <a:xfrm>
              <a:off x="5515717" y="7116964"/>
              <a:ext cx="250923" cy="250923"/>
            </a:xfrm>
            <a:custGeom>
              <a:rect b="b" l="l" r="r" t="t"/>
              <a:pathLst>
                <a:path extrusionOk="0" h="250923" w="250923">
                  <a:moveTo>
                    <a:pt x="0" y="0"/>
                  </a:moveTo>
                  <a:lnTo>
                    <a:pt x="250924" y="0"/>
                  </a:lnTo>
                  <a:lnTo>
                    <a:pt x="250924" y="250924"/>
                  </a:lnTo>
                  <a:lnTo>
                    <a:pt x="0" y="250924"/>
                  </a:lnTo>
                  <a:lnTo>
                    <a:pt x="0" y="0"/>
                  </a:lnTo>
                  <a:close/>
                </a:path>
              </a:pathLst>
            </a:custGeom>
            <a:blipFill rotWithShape="1">
              <a:blip r:embed="rId8">
                <a:alphaModFix/>
              </a:blip>
              <a:stretch>
                <a:fillRect b="0" l="0" r="0" t="0"/>
              </a:stretch>
            </a:blipFill>
            <a:ln>
              <a:noFill/>
            </a:ln>
          </p:spPr>
        </p:sp>
        <p:sp>
          <p:nvSpPr>
            <p:cNvPr id="368" name="Google Shape;368;p20"/>
            <p:cNvSpPr/>
            <p:nvPr/>
          </p:nvSpPr>
          <p:spPr>
            <a:xfrm>
              <a:off x="3652290" y="6167194"/>
              <a:ext cx="896535" cy="836222"/>
            </a:xfrm>
            <a:custGeom>
              <a:rect b="b" l="l" r="r" t="t"/>
              <a:pathLst>
                <a:path extrusionOk="0" h="836222" w="896535">
                  <a:moveTo>
                    <a:pt x="0" y="0"/>
                  </a:moveTo>
                  <a:lnTo>
                    <a:pt x="896535" y="0"/>
                  </a:lnTo>
                  <a:lnTo>
                    <a:pt x="896535" y="836222"/>
                  </a:lnTo>
                  <a:lnTo>
                    <a:pt x="0" y="836222"/>
                  </a:lnTo>
                  <a:lnTo>
                    <a:pt x="0" y="0"/>
                  </a:lnTo>
                  <a:close/>
                </a:path>
              </a:pathLst>
            </a:custGeom>
            <a:blipFill rotWithShape="1">
              <a:blip r:embed="rId5">
                <a:alphaModFix/>
              </a:blip>
              <a:stretch>
                <a:fillRect b="0" l="0" r="0" t="0"/>
              </a:stretch>
            </a:blipFill>
            <a:ln>
              <a:noFill/>
            </a:ln>
          </p:spPr>
        </p:sp>
        <p:sp>
          <p:nvSpPr>
            <p:cNvPr id="369" name="Google Shape;369;p20"/>
            <p:cNvSpPr/>
            <p:nvPr/>
          </p:nvSpPr>
          <p:spPr>
            <a:xfrm>
              <a:off x="3692706" y="6204891"/>
              <a:ext cx="815703" cy="760829"/>
            </a:xfrm>
            <a:custGeom>
              <a:rect b="b" l="l" r="r" t="t"/>
              <a:pathLst>
                <a:path extrusionOk="0" h="760829" w="815703">
                  <a:moveTo>
                    <a:pt x="0" y="0"/>
                  </a:moveTo>
                  <a:lnTo>
                    <a:pt x="815703" y="0"/>
                  </a:lnTo>
                  <a:lnTo>
                    <a:pt x="815703" y="760828"/>
                  </a:lnTo>
                  <a:lnTo>
                    <a:pt x="0" y="760828"/>
                  </a:lnTo>
                  <a:lnTo>
                    <a:pt x="0" y="0"/>
                  </a:lnTo>
                  <a:close/>
                </a:path>
              </a:pathLst>
            </a:custGeom>
            <a:blipFill rotWithShape="1">
              <a:blip r:embed="rId6">
                <a:alphaModFix/>
              </a:blip>
              <a:stretch>
                <a:fillRect b="0" l="0" r="0" t="0"/>
              </a:stretch>
            </a:blipFill>
            <a:ln>
              <a:noFill/>
            </a:ln>
          </p:spPr>
        </p:sp>
        <p:sp>
          <p:nvSpPr>
            <p:cNvPr id="370" name="Google Shape;370;p20"/>
            <p:cNvSpPr/>
            <p:nvPr/>
          </p:nvSpPr>
          <p:spPr>
            <a:xfrm>
              <a:off x="3812358" y="631649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371" name="Google Shape;371;p20"/>
            <p:cNvSpPr/>
            <p:nvPr/>
          </p:nvSpPr>
          <p:spPr>
            <a:xfrm>
              <a:off x="3975096" y="6433624"/>
              <a:ext cx="250923" cy="250923"/>
            </a:xfrm>
            <a:custGeom>
              <a:rect b="b" l="l" r="r" t="t"/>
              <a:pathLst>
                <a:path extrusionOk="0" h="250923" w="250923">
                  <a:moveTo>
                    <a:pt x="0" y="0"/>
                  </a:moveTo>
                  <a:lnTo>
                    <a:pt x="250923" y="0"/>
                  </a:lnTo>
                  <a:lnTo>
                    <a:pt x="250923" y="250924"/>
                  </a:lnTo>
                  <a:lnTo>
                    <a:pt x="0" y="250924"/>
                  </a:lnTo>
                  <a:lnTo>
                    <a:pt x="0" y="0"/>
                  </a:lnTo>
                  <a:close/>
                </a:path>
              </a:pathLst>
            </a:custGeom>
            <a:blipFill rotWithShape="1">
              <a:blip r:embed="rId8">
                <a:alphaModFix/>
              </a:blip>
              <a:stretch>
                <a:fillRect b="0" l="0" r="0" t="0"/>
              </a:stretch>
            </a:blipFill>
            <a:ln>
              <a:noFill/>
            </a:ln>
          </p:spPr>
        </p:sp>
        <p:sp>
          <p:nvSpPr>
            <p:cNvPr id="372" name="Google Shape;372;p20"/>
            <p:cNvSpPr/>
            <p:nvPr/>
          </p:nvSpPr>
          <p:spPr>
            <a:xfrm>
              <a:off x="8759704" y="3458859"/>
              <a:ext cx="1275941" cy="1190105"/>
            </a:xfrm>
            <a:custGeom>
              <a:rect b="b" l="l" r="r" t="t"/>
              <a:pathLst>
                <a:path extrusionOk="0" h="1190105" w="1275941">
                  <a:moveTo>
                    <a:pt x="0" y="0"/>
                  </a:moveTo>
                  <a:lnTo>
                    <a:pt x="1275941" y="0"/>
                  </a:lnTo>
                  <a:lnTo>
                    <a:pt x="1275941" y="1190104"/>
                  </a:lnTo>
                  <a:lnTo>
                    <a:pt x="0" y="1190104"/>
                  </a:lnTo>
                  <a:lnTo>
                    <a:pt x="0" y="0"/>
                  </a:lnTo>
                  <a:close/>
                </a:path>
              </a:pathLst>
            </a:custGeom>
            <a:blipFill rotWithShape="1">
              <a:blip r:embed="rId5">
                <a:alphaModFix/>
              </a:blip>
              <a:stretch>
                <a:fillRect b="0" l="0" r="0" t="0"/>
              </a:stretch>
            </a:blipFill>
            <a:ln>
              <a:noFill/>
            </a:ln>
          </p:spPr>
        </p:sp>
        <p:sp>
          <p:nvSpPr>
            <p:cNvPr id="373" name="Google Shape;373;p20"/>
            <p:cNvSpPr/>
            <p:nvPr/>
          </p:nvSpPr>
          <p:spPr>
            <a:xfrm>
              <a:off x="8817223" y="3512509"/>
              <a:ext cx="1160902" cy="1082805"/>
            </a:xfrm>
            <a:custGeom>
              <a:rect b="b" l="l" r="r" t="t"/>
              <a:pathLst>
                <a:path extrusionOk="0" h="1082805" w="1160902">
                  <a:moveTo>
                    <a:pt x="0" y="0"/>
                  </a:moveTo>
                  <a:lnTo>
                    <a:pt x="1160902" y="0"/>
                  </a:lnTo>
                  <a:lnTo>
                    <a:pt x="1160902" y="1082805"/>
                  </a:lnTo>
                  <a:lnTo>
                    <a:pt x="0" y="1082805"/>
                  </a:lnTo>
                  <a:lnTo>
                    <a:pt x="0" y="0"/>
                  </a:lnTo>
                  <a:close/>
                </a:path>
              </a:pathLst>
            </a:custGeom>
            <a:blipFill rotWithShape="1">
              <a:blip r:embed="rId6">
                <a:alphaModFix/>
              </a:blip>
              <a:stretch>
                <a:fillRect b="0" l="0" r="0" t="0"/>
              </a:stretch>
            </a:blipFill>
            <a:ln>
              <a:noFill/>
            </a:ln>
          </p:spPr>
        </p:sp>
        <p:sp>
          <p:nvSpPr>
            <p:cNvPr id="374" name="Google Shape;374;p20"/>
            <p:cNvSpPr/>
            <p:nvPr/>
          </p:nvSpPr>
          <p:spPr>
            <a:xfrm>
              <a:off x="8987510" y="3671340"/>
              <a:ext cx="820328" cy="765142"/>
            </a:xfrm>
            <a:custGeom>
              <a:rect b="b" l="l" r="r" t="t"/>
              <a:pathLst>
                <a:path extrusionOk="0" h="765142" w="820328">
                  <a:moveTo>
                    <a:pt x="0" y="0"/>
                  </a:moveTo>
                  <a:lnTo>
                    <a:pt x="820328" y="0"/>
                  </a:lnTo>
                  <a:lnTo>
                    <a:pt x="820328" y="765142"/>
                  </a:lnTo>
                  <a:lnTo>
                    <a:pt x="0" y="765142"/>
                  </a:lnTo>
                  <a:lnTo>
                    <a:pt x="0" y="0"/>
                  </a:lnTo>
                  <a:close/>
                </a:path>
              </a:pathLst>
            </a:custGeom>
            <a:blipFill rotWithShape="1">
              <a:blip r:embed="rId7">
                <a:alphaModFix/>
              </a:blip>
              <a:stretch>
                <a:fillRect b="0" l="0" r="0" t="0"/>
              </a:stretch>
            </a:blipFill>
            <a:ln>
              <a:noFill/>
            </a:ln>
          </p:spPr>
        </p:sp>
        <p:sp>
          <p:nvSpPr>
            <p:cNvPr id="375" name="Google Shape;375;p20"/>
            <p:cNvSpPr/>
            <p:nvPr/>
          </p:nvSpPr>
          <p:spPr>
            <a:xfrm>
              <a:off x="9219118" y="3838041"/>
              <a:ext cx="357112" cy="357112"/>
            </a:xfrm>
            <a:custGeom>
              <a:rect b="b" l="l" r="r" t="t"/>
              <a:pathLst>
                <a:path extrusionOk="0" h="357112" w="357112">
                  <a:moveTo>
                    <a:pt x="0" y="0"/>
                  </a:moveTo>
                  <a:lnTo>
                    <a:pt x="357112" y="0"/>
                  </a:lnTo>
                  <a:lnTo>
                    <a:pt x="357112" y="357112"/>
                  </a:lnTo>
                  <a:lnTo>
                    <a:pt x="0" y="357112"/>
                  </a:lnTo>
                  <a:lnTo>
                    <a:pt x="0" y="0"/>
                  </a:lnTo>
                  <a:close/>
                </a:path>
              </a:pathLst>
            </a:custGeom>
            <a:blipFill rotWithShape="1">
              <a:blip r:embed="rId8">
                <a:alphaModFix/>
              </a:blip>
              <a:stretch>
                <a:fillRect b="0" l="0" r="0" t="0"/>
              </a:stretch>
            </a:blipFill>
            <a:ln>
              <a:noFill/>
            </a:ln>
          </p:spPr>
        </p:sp>
        <p:sp>
          <p:nvSpPr>
            <p:cNvPr id="376" name="Google Shape;376;p20"/>
            <p:cNvSpPr/>
            <p:nvPr/>
          </p:nvSpPr>
          <p:spPr>
            <a:xfrm>
              <a:off x="9975134" y="3458859"/>
              <a:ext cx="1567875" cy="1462400"/>
            </a:xfrm>
            <a:custGeom>
              <a:rect b="b" l="l" r="r" t="t"/>
              <a:pathLst>
                <a:path extrusionOk="0" h="1462400" w="1567875">
                  <a:moveTo>
                    <a:pt x="0" y="0"/>
                  </a:moveTo>
                  <a:lnTo>
                    <a:pt x="1567875" y="0"/>
                  </a:lnTo>
                  <a:lnTo>
                    <a:pt x="1567875" y="1462399"/>
                  </a:lnTo>
                  <a:lnTo>
                    <a:pt x="0" y="1462399"/>
                  </a:lnTo>
                  <a:lnTo>
                    <a:pt x="0" y="0"/>
                  </a:lnTo>
                  <a:close/>
                </a:path>
              </a:pathLst>
            </a:custGeom>
            <a:blipFill rotWithShape="1">
              <a:blip r:embed="rId5">
                <a:alphaModFix/>
              </a:blip>
              <a:stretch>
                <a:fillRect b="0" l="0" r="0" t="0"/>
              </a:stretch>
            </a:blipFill>
            <a:ln>
              <a:noFill/>
            </a:ln>
          </p:spPr>
        </p:sp>
        <p:sp>
          <p:nvSpPr>
            <p:cNvPr id="377" name="Google Shape;377;p20"/>
            <p:cNvSpPr/>
            <p:nvPr/>
          </p:nvSpPr>
          <p:spPr>
            <a:xfrm>
              <a:off x="10045814" y="3524784"/>
              <a:ext cx="1426515" cy="1330550"/>
            </a:xfrm>
            <a:custGeom>
              <a:rect b="b" l="l" r="r" t="t"/>
              <a:pathLst>
                <a:path extrusionOk="0" h="1330550" w="1426515">
                  <a:moveTo>
                    <a:pt x="0" y="0"/>
                  </a:moveTo>
                  <a:lnTo>
                    <a:pt x="1426515" y="0"/>
                  </a:lnTo>
                  <a:lnTo>
                    <a:pt x="1426515" y="1330549"/>
                  </a:lnTo>
                  <a:lnTo>
                    <a:pt x="0" y="1330549"/>
                  </a:lnTo>
                  <a:lnTo>
                    <a:pt x="0" y="0"/>
                  </a:lnTo>
                  <a:close/>
                </a:path>
              </a:pathLst>
            </a:custGeom>
            <a:blipFill rotWithShape="1">
              <a:blip r:embed="rId6">
                <a:alphaModFix/>
              </a:blip>
              <a:stretch>
                <a:fillRect b="0" l="0" r="0" t="0"/>
              </a:stretch>
            </a:blipFill>
            <a:ln>
              <a:noFill/>
            </a:ln>
          </p:spPr>
        </p:sp>
        <p:sp>
          <p:nvSpPr>
            <p:cNvPr id="378" name="Google Shape;378;p20"/>
            <p:cNvSpPr/>
            <p:nvPr/>
          </p:nvSpPr>
          <p:spPr>
            <a:xfrm>
              <a:off x="10255062" y="3719956"/>
              <a:ext cx="1008018" cy="940206"/>
            </a:xfrm>
            <a:custGeom>
              <a:rect b="b" l="l" r="r" t="t"/>
              <a:pathLst>
                <a:path extrusionOk="0" h="940206" w="1008018">
                  <a:moveTo>
                    <a:pt x="0" y="0"/>
                  </a:moveTo>
                  <a:lnTo>
                    <a:pt x="1008018" y="0"/>
                  </a:lnTo>
                  <a:lnTo>
                    <a:pt x="1008018" y="940205"/>
                  </a:lnTo>
                  <a:lnTo>
                    <a:pt x="0" y="940205"/>
                  </a:lnTo>
                  <a:lnTo>
                    <a:pt x="0" y="0"/>
                  </a:lnTo>
                  <a:close/>
                </a:path>
              </a:pathLst>
            </a:custGeom>
            <a:blipFill rotWithShape="1">
              <a:blip r:embed="rId7">
                <a:alphaModFix/>
              </a:blip>
              <a:stretch>
                <a:fillRect b="0" l="0" r="0" t="0"/>
              </a:stretch>
            </a:blipFill>
            <a:ln>
              <a:noFill/>
            </a:ln>
          </p:spPr>
        </p:sp>
        <p:sp>
          <p:nvSpPr>
            <p:cNvPr id="379" name="Google Shape;379;p20"/>
            <p:cNvSpPr/>
            <p:nvPr/>
          </p:nvSpPr>
          <p:spPr>
            <a:xfrm>
              <a:off x="10539662" y="3924797"/>
              <a:ext cx="438819" cy="438819"/>
            </a:xfrm>
            <a:custGeom>
              <a:rect b="b" l="l" r="r" t="t"/>
              <a:pathLst>
                <a:path extrusionOk="0" h="438819" w="438819">
                  <a:moveTo>
                    <a:pt x="0" y="0"/>
                  </a:moveTo>
                  <a:lnTo>
                    <a:pt x="438819" y="0"/>
                  </a:lnTo>
                  <a:lnTo>
                    <a:pt x="438819" y="438819"/>
                  </a:lnTo>
                  <a:lnTo>
                    <a:pt x="0" y="438819"/>
                  </a:lnTo>
                  <a:lnTo>
                    <a:pt x="0" y="0"/>
                  </a:lnTo>
                  <a:close/>
                </a:path>
              </a:pathLst>
            </a:custGeom>
            <a:blipFill rotWithShape="1">
              <a:blip r:embed="rId8">
                <a:alphaModFix/>
              </a:blip>
              <a:stretch>
                <a:fillRect b="0" l="0" r="0" t="0"/>
              </a:stretch>
            </a:blipFill>
            <a:ln>
              <a:noFill/>
            </a:ln>
          </p:spPr>
        </p:sp>
        <p:sp>
          <p:nvSpPr>
            <p:cNvPr id="380" name="Google Shape;380;p20"/>
            <p:cNvSpPr/>
            <p:nvPr/>
          </p:nvSpPr>
          <p:spPr>
            <a:xfrm>
              <a:off x="6951974" y="4604803"/>
              <a:ext cx="1117264" cy="1042103"/>
            </a:xfrm>
            <a:custGeom>
              <a:rect b="b" l="l" r="r" t="t"/>
              <a:pathLst>
                <a:path extrusionOk="0" h="1042103" w="1117264">
                  <a:moveTo>
                    <a:pt x="0" y="0"/>
                  </a:moveTo>
                  <a:lnTo>
                    <a:pt x="1117264" y="0"/>
                  </a:lnTo>
                  <a:lnTo>
                    <a:pt x="1117264" y="1042103"/>
                  </a:lnTo>
                  <a:lnTo>
                    <a:pt x="0" y="1042103"/>
                  </a:lnTo>
                  <a:lnTo>
                    <a:pt x="0" y="0"/>
                  </a:lnTo>
                  <a:close/>
                </a:path>
              </a:pathLst>
            </a:custGeom>
            <a:blipFill rotWithShape="1">
              <a:blip r:embed="rId5">
                <a:alphaModFix/>
              </a:blip>
              <a:stretch>
                <a:fillRect b="0" l="0" r="0" t="0"/>
              </a:stretch>
            </a:blipFill>
            <a:ln>
              <a:noFill/>
            </a:ln>
          </p:spPr>
        </p:sp>
        <p:sp>
          <p:nvSpPr>
            <p:cNvPr id="381" name="Google Shape;381;p20"/>
            <p:cNvSpPr/>
            <p:nvPr/>
          </p:nvSpPr>
          <p:spPr>
            <a:xfrm>
              <a:off x="7002340" y="4651781"/>
              <a:ext cx="1016531" cy="948147"/>
            </a:xfrm>
            <a:custGeom>
              <a:rect b="b" l="l" r="r" t="t"/>
              <a:pathLst>
                <a:path extrusionOk="0" h="948147" w="1016531">
                  <a:moveTo>
                    <a:pt x="0" y="0"/>
                  </a:moveTo>
                  <a:lnTo>
                    <a:pt x="1016532" y="0"/>
                  </a:lnTo>
                  <a:lnTo>
                    <a:pt x="1016532" y="948147"/>
                  </a:lnTo>
                  <a:lnTo>
                    <a:pt x="0" y="948147"/>
                  </a:lnTo>
                  <a:lnTo>
                    <a:pt x="0" y="0"/>
                  </a:lnTo>
                  <a:close/>
                </a:path>
              </a:pathLst>
            </a:custGeom>
            <a:blipFill rotWithShape="1">
              <a:blip r:embed="rId6">
                <a:alphaModFix/>
              </a:blip>
              <a:stretch>
                <a:fillRect b="0" l="0" r="0" t="0"/>
              </a:stretch>
            </a:blipFill>
            <a:ln>
              <a:noFill/>
            </a:ln>
          </p:spPr>
        </p:sp>
        <p:sp>
          <p:nvSpPr>
            <p:cNvPr id="382" name="Google Shape;382;p20"/>
            <p:cNvSpPr/>
            <p:nvPr/>
          </p:nvSpPr>
          <p:spPr>
            <a:xfrm>
              <a:off x="7151450" y="4790860"/>
              <a:ext cx="718311" cy="669989"/>
            </a:xfrm>
            <a:custGeom>
              <a:rect b="b" l="l" r="r" t="t"/>
              <a:pathLst>
                <a:path extrusionOk="0" h="669989" w="718311">
                  <a:moveTo>
                    <a:pt x="0" y="0"/>
                  </a:moveTo>
                  <a:lnTo>
                    <a:pt x="718311" y="0"/>
                  </a:lnTo>
                  <a:lnTo>
                    <a:pt x="718311" y="669989"/>
                  </a:lnTo>
                  <a:lnTo>
                    <a:pt x="0" y="669989"/>
                  </a:lnTo>
                  <a:lnTo>
                    <a:pt x="0" y="0"/>
                  </a:lnTo>
                  <a:close/>
                </a:path>
              </a:pathLst>
            </a:custGeom>
            <a:blipFill rotWithShape="1">
              <a:blip r:embed="rId7">
                <a:alphaModFix/>
              </a:blip>
              <a:stretch>
                <a:fillRect b="0" l="0" r="0" t="0"/>
              </a:stretch>
            </a:blipFill>
            <a:ln>
              <a:noFill/>
            </a:ln>
          </p:spPr>
        </p:sp>
        <p:sp>
          <p:nvSpPr>
            <p:cNvPr id="383" name="Google Shape;383;p20"/>
            <p:cNvSpPr/>
            <p:nvPr/>
          </p:nvSpPr>
          <p:spPr>
            <a:xfrm>
              <a:off x="7354255" y="4936830"/>
              <a:ext cx="312701" cy="312701"/>
            </a:xfrm>
            <a:custGeom>
              <a:rect b="b" l="l" r="r" t="t"/>
              <a:pathLst>
                <a:path extrusionOk="0" h="312701" w="312701">
                  <a:moveTo>
                    <a:pt x="0" y="0"/>
                  </a:moveTo>
                  <a:lnTo>
                    <a:pt x="312701" y="0"/>
                  </a:lnTo>
                  <a:lnTo>
                    <a:pt x="312701" y="312701"/>
                  </a:lnTo>
                  <a:lnTo>
                    <a:pt x="0" y="312701"/>
                  </a:lnTo>
                  <a:lnTo>
                    <a:pt x="0" y="0"/>
                  </a:lnTo>
                  <a:close/>
                </a:path>
              </a:pathLst>
            </a:custGeom>
            <a:blipFill rotWithShape="1">
              <a:blip r:embed="rId8">
                <a:alphaModFix/>
              </a:blip>
              <a:stretch>
                <a:fillRect b="0" l="0" r="0" t="0"/>
              </a:stretch>
            </a:blipFill>
            <a:ln>
              <a:noFill/>
            </a:ln>
          </p:spPr>
        </p:sp>
        <p:sp>
          <p:nvSpPr>
            <p:cNvPr id="384" name="Google Shape;384;p20"/>
            <p:cNvSpPr/>
            <p:nvPr/>
          </p:nvSpPr>
          <p:spPr>
            <a:xfrm>
              <a:off x="6618071" y="5766236"/>
              <a:ext cx="1167417" cy="1088882"/>
            </a:xfrm>
            <a:custGeom>
              <a:rect b="b" l="l" r="r" t="t"/>
              <a:pathLst>
                <a:path extrusionOk="0" h="1088882" w="1167417">
                  <a:moveTo>
                    <a:pt x="0" y="0"/>
                  </a:moveTo>
                  <a:lnTo>
                    <a:pt x="1167417" y="0"/>
                  </a:lnTo>
                  <a:lnTo>
                    <a:pt x="1167417" y="1088882"/>
                  </a:lnTo>
                  <a:lnTo>
                    <a:pt x="0" y="1088882"/>
                  </a:lnTo>
                  <a:lnTo>
                    <a:pt x="0" y="0"/>
                  </a:lnTo>
                  <a:close/>
                </a:path>
              </a:pathLst>
            </a:custGeom>
            <a:blipFill rotWithShape="1">
              <a:blip r:embed="rId5">
                <a:alphaModFix/>
              </a:blip>
              <a:stretch>
                <a:fillRect b="0" l="0" r="0" t="0"/>
              </a:stretch>
            </a:blipFill>
            <a:ln>
              <a:noFill/>
            </a:ln>
          </p:spPr>
        </p:sp>
        <p:sp>
          <p:nvSpPr>
            <p:cNvPr id="385" name="Google Shape;385;p20"/>
            <p:cNvSpPr/>
            <p:nvPr/>
          </p:nvSpPr>
          <p:spPr>
            <a:xfrm>
              <a:off x="6670698" y="5815323"/>
              <a:ext cx="1062163" cy="990708"/>
            </a:xfrm>
            <a:custGeom>
              <a:rect b="b" l="l" r="r" t="t"/>
              <a:pathLst>
                <a:path extrusionOk="0" h="990708" w="1062163">
                  <a:moveTo>
                    <a:pt x="0" y="0"/>
                  </a:moveTo>
                  <a:lnTo>
                    <a:pt x="1062163" y="0"/>
                  </a:lnTo>
                  <a:lnTo>
                    <a:pt x="1062163" y="990708"/>
                  </a:lnTo>
                  <a:lnTo>
                    <a:pt x="0" y="990708"/>
                  </a:lnTo>
                  <a:lnTo>
                    <a:pt x="0" y="0"/>
                  </a:lnTo>
                  <a:close/>
                </a:path>
              </a:pathLst>
            </a:custGeom>
            <a:blipFill rotWithShape="1">
              <a:blip r:embed="rId6">
                <a:alphaModFix/>
              </a:blip>
              <a:stretch>
                <a:fillRect b="0" l="0" r="0" t="0"/>
              </a:stretch>
            </a:blipFill>
            <a:ln>
              <a:noFill/>
            </a:ln>
          </p:spPr>
        </p:sp>
        <p:sp>
          <p:nvSpPr>
            <p:cNvPr id="386" name="Google Shape;386;p20"/>
            <p:cNvSpPr/>
            <p:nvPr/>
          </p:nvSpPr>
          <p:spPr>
            <a:xfrm>
              <a:off x="6826502" y="5960645"/>
              <a:ext cx="750556" cy="700064"/>
            </a:xfrm>
            <a:custGeom>
              <a:rect b="b" l="l" r="r" t="t"/>
              <a:pathLst>
                <a:path extrusionOk="0" h="700064" w="750556">
                  <a:moveTo>
                    <a:pt x="0" y="0"/>
                  </a:moveTo>
                  <a:lnTo>
                    <a:pt x="750556" y="0"/>
                  </a:lnTo>
                  <a:lnTo>
                    <a:pt x="750556" y="700064"/>
                  </a:lnTo>
                  <a:lnTo>
                    <a:pt x="0" y="700064"/>
                  </a:lnTo>
                  <a:lnTo>
                    <a:pt x="0" y="0"/>
                  </a:lnTo>
                  <a:close/>
                </a:path>
              </a:pathLst>
            </a:custGeom>
            <a:blipFill rotWithShape="1">
              <a:blip r:embed="rId7">
                <a:alphaModFix/>
              </a:blip>
              <a:stretch>
                <a:fillRect b="0" l="0" r="0" t="0"/>
              </a:stretch>
            </a:blipFill>
            <a:ln>
              <a:noFill/>
            </a:ln>
          </p:spPr>
        </p:sp>
        <p:sp>
          <p:nvSpPr>
            <p:cNvPr id="387" name="Google Shape;387;p20"/>
            <p:cNvSpPr/>
            <p:nvPr/>
          </p:nvSpPr>
          <p:spPr>
            <a:xfrm>
              <a:off x="7038410" y="6113167"/>
              <a:ext cx="326738" cy="326738"/>
            </a:xfrm>
            <a:custGeom>
              <a:rect b="b" l="l" r="r" t="t"/>
              <a:pathLst>
                <a:path extrusionOk="0" h="326738" w="326738">
                  <a:moveTo>
                    <a:pt x="0" y="0"/>
                  </a:moveTo>
                  <a:lnTo>
                    <a:pt x="326739" y="0"/>
                  </a:lnTo>
                  <a:lnTo>
                    <a:pt x="326739" y="326739"/>
                  </a:lnTo>
                  <a:lnTo>
                    <a:pt x="0" y="326739"/>
                  </a:lnTo>
                  <a:lnTo>
                    <a:pt x="0" y="0"/>
                  </a:lnTo>
                  <a:close/>
                </a:path>
              </a:pathLst>
            </a:custGeom>
            <a:blipFill rotWithShape="1">
              <a:blip r:embed="rId8">
                <a:alphaModFix/>
              </a:blip>
              <a:stretch>
                <a:fillRect b="0" l="0" r="0" t="0"/>
              </a:stretch>
            </a:blipFill>
            <a:ln>
              <a:noFill/>
            </a:ln>
          </p:spPr>
        </p:sp>
        <p:sp>
          <p:nvSpPr>
            <p:cNvPr id="388" name="Google Shape;388;p20"/>
            <p:cNvSpPr/>
            <p:nvPr/>
          </p:nvSpPr>
          <p:spPr>
            <a:xfrm>
              <a:off x="8426095" y="4711699"/>
              <a:ext cx="1282254" cy="1195993"/>
            </a:xfrm>
            <a:custGeom>
              <a:rect b="b" l="l" r="r" t="t"/>
              <a:pathLst>
                <a:path extrusionOk="0" h="1195993" w="1282254">
                  <a:moveTo>
                    <a:pt x="0" y="0"/>
                  </a:moveTo>
                  <a:lnTo>
                    <a:pt x="1282254" y="0"/>
                  </a:lnTo>
                  <a:lnTo>
                    <a:pt x="1282254" y="1195993"/>
                  </a:lnTo>
                  <a:lnTo>
                    <a:pt x="0" y="1195993"/>
                  </a:lnTo>
                  <a:lnTo>
                    <a:pt x="0" y="0"/>
                  </a:lnTo>
                  <a:close/>
                </a:path>
              </a:pathLst>
            </a:custGeom>
            <a:blipFill rotWithShape="1">
              <a:blip r:embed="rId5">
                <a:alphaModFix/>
              </a:blip>
              <a:stretch>
                <a:fillRect b="0" l="0" r="0" t="0"/>
              </a:stretch>
            </a:blipFill>
            <a:ln>
              <a:noFill/>
            </a:ln>
          </p:spPr>
        </p:sp>
        <p:sp>
          <p:nvSpPr>
            <p:cNvPr id="389" name="Google Shape;389;p20"/>
            <p:cNvSpPr/>
            <p:nvPr/>
          </p:nvSpPr>
          <p:spPr>
            <a:xfrm>
              <a:off x="8483899" y="4765614"/>
              <a:ext cx="1166646" cy="1088162"/>
            </a:xfrm>
            <a:custGeom>
              <a:rect b="b" l="l" r="r" t="t"/>
              <a:pathLst>
                <a:path extrusionOk="0" h="1088162" w="1166646">
                  <a:moveTo>
                    <a:pt x="0" y="0"/>
                  </a:moveTo>
                  <a:lnTo>
                    <a:pt x="1166646" y="0"/>
                  </a:lnTo>
                  <a:lnTo>
                    <a:pt x="1166646" y="1088162"/>
                  </a:lnTo>
                  <a:lnTo>
                    <a:pt x="0" y="1088162"/>
                  </a:lnTo>
                  <a:lnTo>
                    <a:pt x="0" y="0"/>
                  </a:lnTo>
                  <a:close/>
                </a:path>
              </a:pathLst>
            </a:custGeom>
            <a:blipFill rotWithShape="1">
              <a:blip r:embed="rId6">
                <a:alphaModFix/>
              </a:blip>
              <a:stretch>
                <a:fillRect b="0" l="0" r="0" t="0"/>
              </a:stretch>
            </a:blipFill>
            <a:ln>
              <a:noFill/>
            </a:ln>
          </p:spPr>
        </p:sp>
        <p:sp>
          <p:nvSpPr>
            <p:cNvPr id="390" name="Google Shape;390;p20"/>
            <p:cNvSpPr/>
            <p:nvPr/>
          </p:nvSpPr>
          <p:spPr>
            <a:xfrm>
              <a:off x="8655029" y="4925232"/>
              <a:ext cx="824386" cy="768928"/>
            </a:xfrm>
            <a:custGeom>
              <a:rect b="b" l="l" r="r" t="t"/>
              <a:pathLst>
                <a:path extrusionOk="0" h="768928" w="824386">
                  <a:moveTo>
                    <a:pt x="0" y="0"/>
                  </a:moveTo>
                  <a:lnTo>
                    <a:pt x="824386" y="0"/>
                  </a:lnTo>
                  <a:lnTo>
                    <a:pt x="824386" y="768927"/>
                  </a:lnTo>
                  <a:lnTo>
                    <a:pt x="0" y="768927"/>
                  </a:lnTo>
                  <a:lnTo>
                    <a:pt x="0" y="0"/>
                  </a:lnTo>
                  <a:close/>
                </a:path>
              </a:pathLst>
            </a:custGeom>
            <a:blipFill rotWithShape="1">
              <a:blip r:embed="rId7">
                <a:alphaModFix/>
              </a:blip>
              <a:stretch>
                <a:fillRect b="0" l="0" r="0" t="0"/>
              </a:stretch>
            </a:blipFill>
            <a:ln>
              <a:noFill/>
            </a:ln>
          </p:spPr>
        </p:sp>
        <p:sp>
          <p:nvSpPr>
            <p:cNvPr id="391" name="Google Shape;391;p20"/>
            <p:cNvSpPr/>
            <p:nvPr/>
          </p:nvSpPr>
          <p:spPr>
            <a:xfrm>
              <a:off x="8887783" y="5092757"/>
              <a:ext cx="358879" cy="358879"/>
            </a:xfrm>
            <a:custGeom>
              <a:rect b="b" l="l" r="r" t="t"/>
              <a:pathLst>
                <a:path extrusionOk="0" h="358879" w="358879">
                  <a:moveTo>
                    <a:pt x="0" y="0"/>
                  </a:moveTo>
                  <a:lnTo>
                    <a:pt x="358879" y="0"/>
                  </a:lnTo>
                  <a:lnTo>
                    <a:pt x="358879" y="358879"/>
                  </a:lnTo>
                  <a:lnTo>
                    <a:pt x="0" y="358879"/>
                  </a:lnTo>
                  <a:lnTo>
                    <a:pt x="0" y="0"/>
                  </a:lnTo>
                  <a:close/>
                </a:path>
              </a:pathLst>
            </a:custGeom>
            <a:blipFill rotWithShape="1">
              <a:blip r:embed="rId8">
                <a:alphaModFix/>
              </a:blip>
              <a:stretch>
                <a:fillRect b="0" l="0" r="0" t="0"/>
              </a:stretch>
            </a:blipFill>
            <a:ln>
              <a:noFill/>
            </a:ln>
          </p:spPr>
        </p:sp>
        <p:sp>
          <p:nvSpPr>
            <p:cNvPr id="392" name="Google Shape;392;p20"/>
            <p:cNvSpPr/>
            <p:nvPr/>
          </p:nvSpPr>
          <p:spPr>
            <a:xfrm rot="10800000">
              <a:off x="0" y="6850534"/>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grpSp>
      <p:sp>
        <p:nvSpPr>
          <p:cNvPr id="393" name="Google Shape;393;p20"/>
          <p:cNvSpPr txBox="1"/>
          <p:nvPr/>
        </p:nvSpPr>
        <p:spPr>
          <a:xfrm>
            <a:off x="811741" y="842242"/>
            <a:ext cx="16447559" cy="13611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A93291"/>
                </a:solidFill>
                <a:latin typeface="Roboto Condensed"/>
                <a:ea typeface="Roboto Condensed"/>
                <a:cs typeface="Roboto Condensed"/>
                <a:sym typeface="Roboto Condensed"/>
              </a:rPr>
              <a:t>As the cabotegravir concentration in the body increases after injection...</a:t>
            </a:r>
            <a:endParaRPr/>
          </a:p>
        </p:txBody>
      </p:sp>
      <p:sp>
        <p:nvSpPr>
          <p:cNvPr id="394" name="Google Shape;394;p20"/>
          <p:cNvSpPr txBox="1"/>
          <p:nvPr/>
        </p:nvSpPr>
        <p:spPr>
          <a:xfrm>
            <a:off x="1028700" y="8644382"/>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A93291"/>
                </a:solidFill>
                <a:latin typeface="Roboto Condensed"/>
                <a:ea typeface="Roboto Condensed"/>
                <a:cs typeface="Roboto Condensed"/>
                <a:sym typeface="Roboto Condensed"/>
              </a:rPr>
              <a:t>cells </a:t>
            </a:r>
            <a:r>
              <a:rPr b="1" i="1" lang="en-US" sz="5600" u="none" cap="none" strike="noStrike">
                <a:solidFill>
                  <a:srgbClr val="A93291"/>
                </a:solidFill>
                <a:latin typeface="Roboto Condensed"/>
                <a:ea typeface="Roboto Condensed"/>
                <a:cs typeface="Roboto Condensed"/>
                <a:sym typeface="Roboto Condensed"/>
              </a:rPr>
              <a:t>throughout the body</a:t>
            </a:r>
            <a:r>
              <a:rPr b="0" i="0" lang="en-US" sz="5600" u="none" cap="none" strike="noStrike">
                <a:solidFill>
                  <a:srgbClr val="A93291"/>
                </a:solidFill>
                <a:latin typeface="Roboto Condensed"/>
                <a:ea typeface="Roboto Condensed"/>
                <a:cs typeface="Roboto Condensed"/>
                <a:sym typeface="Roboto Condensed"/>
              </a:rPr>
              <a:t> become better protected against HIV</a:t>
            </a:r>
            <a:endParaRPr/>
          </a:p>
          <a:p>
            <a:pPr indent="0" lvl="0" marL="0" marR="0" rtl="0" algn="l">
              <a:lnSpc>
                <a:spcPct val="92000"/>
              </a:lnSpc>
              <a:spcBef>
                <a:spcPts val="0"/>
              </a:spcBef>
              <a:spcAft>
                <a:spcPts val="0"/>
              </a:spcAft>
              <a:buNone/>
            </a:pPr>
            <a:r>
              <a:t/>
            </a:r>
            <a:endParaRPr b="0" i="0" sz="5600" u="none" cap="none" strike="noStrike">
              <a:solidFill>
                <a:srgbClr val="A93291"/>
              </a:solidFill>
              <a:latin typeface="Roboto Condensed"/>
              <a:ea typeface="Roboto Condensed"/>
              <a:cs typeface="Roboto Condensed"/>
              <a:sym typeface="Roboto Condense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21"/>
          <p:cNvSpPr/>
          <p:nvPr/>
        </p:nvSpPr>
        <p:spPr>
          <a:xfrm>
            <a:off x="547422" y="3083833"/>
            <a:ext cx="6067581" cy="6067581"/>
          </a:xfrm>
          <a:custGeom>
            <a:rect b="b" l="l" r="r" t="t"/>
            <a:pathLst>
              <a:path extrusionOk="0" h="6067581" w="6067581">
                <a:moveTo>
                  <a:pt x="0" y="0"/>
                </a:moveTo>
                <a:lnTo>
                  <a:pt x="6067582" y="0"/>
                </a:lnTo>
                <a:lnTo>
                  <a:pt x="6067582" y="6067581"/>
                </a:lnTo>
                <a:lnTo>
                  <a:pt x="0" y="6067581"/>
                </a:lnTo>
                <a:lnTo>
                  <a:pt x="0" y="0"/>
                </a:lnTo>
                <a:close/>
              </a:path>
            </a:pathLst>
          </a:custGeom>
          <a:blipFill rotWithShape="1">
            <a:blip r:embed="rId3">
              <a:alphaModFix/>
            </a:blip>
            <a:stretch>
              <a:fillRect b="0" l="0" r="0" t="0"/>
            </a:stretch>
          </a:blipFill>
          <a:ln>
            <a:noFill/>
          </a:ln>
        </p:spPr>
      </p:sp>
      <p:sp>
        <p:nvSpPr>
          <p:cNvPr id="400" name="Google Shape;400;p21"/>
          <p:cNvSpPr txBox="1"/>
          <p:nvPr/>
        </p:nvSpPr>
        <p:spPr>
          <a:xfrm>
            <a:off x="811741" y="1074947"/>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000000"/>
                </a:solidFill>
                <a:latin typeface="Roboto Condensed"/>
                <a:ea typeface="Roboto Condensed"/>
                <a:cs typeface="Roboto Condensed"/>
                <a:sym typeface="Roboto Condensed"/>
              </a:rPr>
              <a:t>Cabotegravir is a type of medication known as </a:t>
            </a:r>
            <a:r>
              <a:rPr b="1" i="0" lang="en-US" sz="5600" u="none" cap="none" strike="noStrike">
                <a:solidFill>
                  <a:srgbClr val="000000"/>
                </a:solidFill>
                <a:latin typeface="Roboto Condensed"/>
                <a:ea typeface="Roboto Condensed"/>
                <a:cs typeface="Roboto Condensed"/>
                <a:sym typeface="Roboto Condensed"/>
              </a:rPr>
              <a:t>integrase inhibitors </a:t>
            </a:r>
            <a:endParaRPr/>
          </a:p>
          <a:p>
            <a:pPr indent="0" lvl="0" marL="0" marR="0" rtl="0" algn="l">
              <a:lnSpc>
                <a:spcPct val="92000"/>
              </a:lnSpc>
              <a:spcBef>
                <a:spcPts val="0"/>
              </a:spcBef>
              <a:spcAft>
                <a:spcPts val="0"/>
              </a:spcAft>
              <a:buNone/>
            </a:pPr>
            <a:r>
              <a:t/>
            </a:r>
            <a:endParaRPr b="1" i="0" sz="5600" u="none" cap="none" strike="noStrike">
              <a:solidFill>
                <a:srgbClr val="000000"/>
              </a:solidFill>
              <a:latin typeface="Roboto Condensed"/>
              <a:ea typeface="Roboto Condensed"/>
              <a:cs typeface="Roboto Condensed"/>
              <a:sym typeface="Roboto Condensed"/>
            </a:endParaRPr>
          </a:p>
        </p:txBody>
      </p:sp>
      <p:sp>
        <p:nvSpPr>
          <p:cNvPr id="401" name="Google Shape;401;p21"/>
          <p:cNvSpPr txBox="1"/>
          <p:nvPr/>
        </p:nvSpPr>
        <p:spPr>
          <a:xfrm>
            <a:off x="6871352" y="3340486"/>
            <a:ext cx="11131997" cy="4362137"/>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Integrase is a protein that is needed by HIV to replicate. </a:t>
            </a:r>
            <a:endParaRPr/>
          </a:p>
          <a:p>
            <a:pPr indent="0" lvl="0" marL="0" marR="0" rtl="0" algn="l">
              <a:lnSpc>
                <a:spcPct val="140004"/>
              </a:lnSpc>
              <a:spcBef>
                <a:spcPts val="0"/>
              </a:spcBef>
              <a:spcAft>
                <a:spcPts val="0"/>
              </a:spcAft>
              <a:buNone/>
            </a:pPr>
            <a:r>
              <a:t/>
            </a:r>
            <a:endParaRPr b="0" i="0" sz="4137" u="none" cap="none" strike="noStrike">
              <a:solidFill>
                <a:srgbClr val="000000"/>
              </a:solidFill>
              <a:latin typeface="Open Sans"/>
              <a:ea typeface="Open Sans"/>
              <a:cs typeface="Open Sans"/>
              <a:sym typeface="Open Sans"/>
            </a:endParaRPr>
          </a:p>
          <a:p>
            <a:pPr indent="0" lvl="0" marL="0" marR="0" rtl="0" algn="l">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 Cabotegravir interferes with the functioning of the integrase proteins– thus protecting against HIV infection throughout the body. </a:t>
            </a:r>
            <a:endParaRPr/>
          </a:p>
        </p:txBody>
      </p:sp>
      <p:sp>
        <p:nvSpPr>
          <p:cNvPr id="402" name="Google Shape;402;p21"/>
          <p:cNvSpPr txBox="1"/>
          <p:nvPr/>
        </p:nvSpPr>
        <p:spPr>
          <a:xfrm>
            <a:off x="547422" y="9315450"/>
            <a:ext cx="17191608" cy="587502"/>
          </a:xfrm>
          <a:prstGeom prst="rect">
            <a:avLst/>
          </a:prstGeom>
          <a:noFill/>
          <a:ln>
            <a:noFill/>
          </a:ln>
        </p:spPr>
        <p:txBody>
          <a:bodyPr anchorCtr="0" anchor="t" bIns="0" lIns="0" spcFirstLastPara="1" rIns="0" wrap="square" tIns="0">
            <a:spAutoFit/>
          </a:bodyPr>
          <a:lstStyle/>
          <a:p>
            <a:pPr indent="0" lvl="0" marL="0" marR="0" rtl="0" algn="l">
              <a:lnSpc>
                <a:spcPct val="96000"/>
              </a:lnSpc>
              <a:spcBef>
                <a:spcPts val="0"/>
              </a:spcBef>
              <a:spcAft>
                <a:spcPts val="0"/>
              </a:spcAft>
              <a:buNone/>
            </a:pPr>
            <a:r>
              <a:rPr b="1" i="0" lang="en-US" sz="2400" u="none" cap="none" strike="noStrike">
                <a:solidFill>
                  <a:srgbClr val="000000"/>
                </a:solidFill>
                <a:latin typeface="Open Sans"/>
                <a:ea typeface="Open Sans"/>
                <a:cs typeface="Open Sans"/>
                <a:sym typeface="Open Sans"/>
              </a:rPr>
              <a:t>Note: People who inject drugs were not included in the research trials on CAB-LA but animal models suggest that CAB-LA may be effective to protect against HIV from injecting practices.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22"/>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FE6C39"/>
                </a:solidFill>
                <a:latin typeface="Roboto Condensed"/>
                <a:ea typeface="Roboto Condensed"/>
                <a:cs typeface="Roboto Condensed"/>
                <a:sym typeface="Roboto Condensed"/>
              </a:rPr>
              <a:t>Long-acting Injectable Lenacapavir (LEN)</a:t>
            </a:r>
            <a:endParaRPr/>
          </a:p>
        </p:txBody>
      </p:sp>
      <p:sp>
        <p:nvSpPr>
          <p:cNvPr id="408" name="Google Shape;408;p22"/>
          <p:cNvSpPr txBox="1"/>
          <p:nvPr/>
        </p:nvSpPr>
        <p:spPr>
          <a:xfrm>
            <a:off x="7759866" y="3036421"/>
            <a:ext cx="10039573" cy="5773546"/>
          </a:xfrm>
          <a:prstGeom prst="rect">
            <a:avLst/>
          </a:prstGeom>
          <a:noFill/>
          <a:ln>
            <a:noFill/>
          </a:ln>
        </p:spPr>
        <p:txBody>
          <a:bodyPr anchorCtr="0" anchor="t" bIns="0" lIns="0" spcFirstLastPara="1" rIns="0" wrap="square" tIns="0">
            <a:spAutoFit/>
          </a:bodyPr>
          <a:lstStyle/>
          <a:p>
            <a:pPr indent="0" lvl="0" marL="0" marR="0" rtl="0" algn="l">
              <a:lnSpc>
                <a:spcPct val="107992"/>
              </a:lnSpc>
              <a:spcBef>
                <a:spcPts val="0"/>
              </a:spcBef>
              <a:spcAft>
                <a:spcPts val="0"/>
              </a:spcAft>
              <a:buNone/>
            </a:pPr>
            <a:r>
              <a:rPr b="0" i="0" lang="en-US" sz="3841" u="none" cap="none" strike="noStrike">
                <a:solidFill>
                  <a:srgbClr val="000000"/>
                </a:solidFill>
                <a:latin typeface="Open Sans"/>
                <a:ea typeface="Open Sans"/>
                <a:cs typeface="Open Sans"/>
                <a:sym typeface="Open Sans"/>
              </a:rPr>
              <a:t>LEN is manufactured and packaged in two different formulations.</a:t>
            </a:r>
            <a:endParaRPr/>
          </a:p>
          <a:p>
            <a:pPr indent="0" lvl="0" marL="0" marR="0" rtl="0" algn="l">
              <a:lnSpc>
                <a:spcPct val="107992"/>
              </a:lnSpc>
              <a:spcBef>
                <a:spcPts val="0"/>
              </a:spcBef>
              <a:spcAft>
                <a:spcPts val="0"/>
              </a:spcAft>
              <a:buNone/>
            </a:pPr>
            <a:r>
              <a:t/>
            </a:r>
            <a:endParaRPr b="0" i="0" sz="3841" u="none" cap="none" strike="noStrike">
              <a:solidFill>
                <a:srgbClr val="000000"/>
              </a:solidFill>
              <a:latin typeface="Open Sans"/>
              <a:ea typeface="Open Sans"/>
              <a:cs typeface="Open Sans"/>
              <a:sym typeface="Open Sans"/>
            </a:endParaRPr>
          </a:p>
          <a:p>
            <a:pPr indent="-414700" lvl="1" marL="829402" marR="0" rtl="0" algn="l">
              <a:lnSpc>
                <a:spcPct val="107992"/>
              </a:lnSpc>
              <a:spcBef>
                <a:spcPts val="0"/>
              </a:spcBef>
              <a:spcAft>
                <a:spcPts val="0"/>
              </a:spcAft>
              <a:buClr>
                <a:srgbClr val="000000"/>
              </a:buClr>
              <a:buSzPts val="3841"/>
              <a:buFont typeface="Arial"/>
              <a:buChar char="•"/>
            </a:pPr>
            <a:r>
              <a:rPr b="0" i="0" lang="en-US" sz="3841" u="none" cap="none" strike="noStrike">
                <a:solidFill>
                  <a:srgbClr val="000000"/>
                </a:solidFill>
                <a:latin typeface="Open Sans"/>
                <a:ea typeface="Open Sans"/>
                <a:cs typeface="Open Sans"/>
                <a:sym typeface="Open Sans"/>
              </a:rPr>
              <a:t>Lenacapavir (LEN) is a liquid solution in a vial that is injected subcutaneously. Each vial contains 1.5 ml of a liquid suspension equating to 463.5 mg of lenacapavir.</a:t>
            </a:r>
            <a:endParaRPr/>
          </a:p>
          <a:p>
            <a:pPr indent="-414700" lvl="1" marL="829402" marR="0" rtl="0" algn="l">
              <a:lnSpc>
                <a:spcPct val="107992"/>
              </a:lnSpc>
              <a:spcBef>
                <a:spcPts val="0"/>
              </a:spcBef>
              <a:spcAft>
                <a:spcPts val="0"/>
              </a:spcAft>
              <a:buClr>
                <a:srgbClr val="000000"/>
              </a:buClr>
              <a:buSzPts val="3841"/>
              <a:buFont typeface="Arial"/>
              <a:buChar char="•"/>
            </a:pPr>
            <a:r>
              <a:rPr b="0" i="0" lang="en-US" sz="3841" u="none" cap="none" strike="noStrike">
                <a:solidFill>
                  <a:srgbClr val="000000"/>
                </a:solidFill>
                <a:latin typeface="Open Sans"/>
                <a:ea typeface="Open Sans"/>
                <a:cs typeface="Open Sans"/>
                <a:sym typeface="Open Sans"/>
              </a:rPr>
              <a:t>Oral LEN is a pill that is taken by mouth. Each pill contains 300 mg of lenacapavir. </a:t>
            </a:r>
            <a:endParaRPr/>
          </a:p>
          <a:p>
            <a:pPr indent="0" lvl="0" marL="0" marR="0" rtl="0" algn="l">
              <a:lnSpc>
                <a:spcPct val="107992"/>
              </a:lnSpc>
              <a:spcBef>
                <a:spcPts val="0"/>
              </a:spcBef>
              <a:spcAft>
                <a:spcPts val="0"/>
              </a:spcAft>
              <a:buNone/>
            </a:pPr>
            <a:r>
              <a:t/>
            </a:r>
            <a:endParaRPr b="0" i="0" sz="3841" u="none" cap="none" strike="noStrike">
              <a:solidFill>
                <a:srgbClr val="000000"/>
              </a:solidFill>
              <a:latin typeface="Open Sans"/>
              <a:ea typeface="Open Sans"/>
              <a:cs typeface="Open Sans"/>
              <a:sym typeface="Open Sans"/>
            </a:endParaRPr>
          </a:p>
        </p:txBody>
      </p:sp>
      <p:sp>
        <p:nvSpPr>
          <p:cNvPr id="409" name="Google Shape;409;p22"/>
          <p:cNvSpPr/>
          <p:nvPr/>
        </p:nvSpPr>
        <p:spPr>
          <a:xfrm rot="-8984890">
            <a:off x="1196208" y="2863351"/>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410" name="Google Shape;410;p22"/>
          <p:cNvGrpSpPr/>
          <p:nvPr/>
        </p:nvGrpSpPr>
        <p:grpSpPr>
          <a:xfrm>
            <a:off x="1964175" y="3152863"/>
            <a:ext cx="4659667" cy="5214762"/>
            <a:chOff x="0" y="0"/>
            <a:chExt cx="6212889" cy="6953015"/>
          </a:xfrm>
        </p:grpSpPr>
        <p:sp>
          <p:nvSpPr>
            <p:cNvPr id="411" name="Google Shape;411;p22"/>
            <p:cNvSpPr/>
            <p:nvPr/>
          </p:nvSpPr>
          <p:spPr>
            <a:xfrm flipH="1" rot="10800000">
              <a:off x="0" y="1875872"/>
              <a:ext cx="5039064" cy="5077143"/>
            </a:xfrm>
            <a:custGeom>
              <a:rect b="b" l="l" r="r" t="t"/>
              <a:pathLst>
                <a:path extrusionOk="0" h="5077143" w="5039064">
                  <a:moveTo>
                    <a:pt x="5039064" y="0"/>
                  </a:moveTo>
                  <a:lnTo>
                    <a:pt x="0" y="0"/>
                  </a:lnTo>
                  <a:lnTo>
                    <a:pt x="0" y="5077142"/>
                  </a:lnTo>
                  <a:lnTo>
                    <a:pt x="5039064" y="5077142"/>
                  </a:lnTo>
                  <a:lnTo>
                    <a:pt x="5039064" y="0"/>
                  </a:lnTo>
                  <a:close/>
                </a:path>
              </a:pathLst>
            </a:custGeom>
            <a:blipFill rotWithShape="1">
              <a:blip r:embed="rId4">
                <a:alphaModFix/>
              </a:blip>
              <a:stretch>
                <a:fillRect b="0" l="0" r="0" t="0"/>
              </a:stretch>
            </a:blipFill>
            <a:ln>
              <a:noFill/>
            </a:ln>
          </p:spPr>
        </p:sp>
        <p:sp>
          <p:nvSpPr>
            <p:cNvPr id="412" name="Google Shape;412;p22"/>
            <p:cNvSpPr txBox="1"/>
            <p:nvPr/>
          </p:nvSpPr>
          <p:spPr>
            <a:xfrm>
              <a:off x="1399351" y="3509160"/>
              <a:ext cx="1598647" cy="905283"/>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None/>
              </a:pPr>
              <a:r>
                <a:rPr b="0" i="0" lang="en-US" sz="4059" u="none" cap="none" strike="noStrike">
                  <a:solidFill>
                    <a:srgbClr val="F36B2B"/>
                  </a:solidFill>
                  <a:latin typeface="Arial"/>
                  <a:ea typeface="Arial"/>
                  <a:cs typeface="Arial"/>
                  <a:sym typeface="Arial"/>
                </a:rPr>
                <a:t>L</a:t>
              </a:r>
              <a:endParaRPr/>
            </a:p>
          </p:txBody>
        </p:sp>
        <p:sp>
          <p:nvSpPr>
            <p:cNvPr id="413" name="Google Shape;413;p22"/>
            <p:cNvSpPr/>
            <p:nvPr/>
          </p:nvSpPr>
          <p:spPr>
            <a:xfrm rot="9001455">
              <a:off x="2668818" y="620952"/>
              <a:ext cx="2885293" cy="3409504"/>
            </a:xfrm>
            <a:custGeom>
              <a:rect b="b" l="l" r="r" t="t"/>
              <a:pathLst>
                <a:path extrusionOk="0" h="3409504" w="2885293">
                  <a:moveTo>
                    <a:pt x="0" y="0"/>
                  </a:moveTo>
                  <a:lnTo>
                    <a:pt x="2885293" y="0"/>
                  </a:lnTo>
                  <a:lnTo>
                    <a:pt x="2885293" y="3409504"/>
                  </a:lnTo>
                  <a:lnTo>
                    <a:pt x="0" y="3409504"/>
                  </a:lnTo>
                  <a:lnTo>
                    <a:pt x="0" y="0"/>
                  </a:lnTo>
                  <a:close/>
                </a:path>
              </a:pathLst>
            </a:custGeom>
            <a:blipFill rotWithShape="1">
              <a:blip r:embed="rId5">
                <a:alphaModFix/>
              </a:blip>
              <a:stretch>
                <a:fillRect b="0" l="0" r="0" t="0"/>
              </a:stretch>
            </a:blipFill>
            <a:ln>
              <a:noFill/>
            </a:ln>
          </p:spPr>
        </p:sp>
        <p:sp>
          <p:nvSpPr>
            <p:cNvPr id="414" name="Google Shape;414;p22"/>
            <p:cNvSpPr/>
            <p:nvPr/>
          </p:nvSpPr>
          <p:spPr>
            <a:xfrm rot="-8500143">
              <a:off x="3254405" y="209331"/>
              <a:ext cx="1275927" cy="1728863"/>
            </a:xfrm>
            <a:custGeom>
              <a:rect b="b" l="l" r="r" t="t"/>
              <a:pathLst>
                <a:path extrusionOk="0" h="1728863" w="1275927">
                  <a:moveTo>
                    <a:pt x="0" y="0"/>
                  </a:moveTo>
                  <a:lnTo>
                    <a:pt x="1275927" y="0"/>
                  </a:lnTo>
                  <a:lnTo>
                    <a:pt x="1275927" y="1728864"/>
                  </a:lnTo>
                  <a:lnTo>
                    <a:pt x="0" y="1728864"/>
                  </a:lnTo>
                  <a:lnTo>
                    <a:pt x="0" y="0"/>
                  </a:lnTo>
                  <a:close/>
                </a:path>
              </a:pathLst>
            </a:custGeom>
            <a:blipFill rotWithShape="1">
              <a:blip r:embed="rId5">
                <a:alphaModFix/>
              </a:blip>
              <a:stretch>
                <a:fillRect b="0" l="-117703" r="0" t="-89861"/>
              </a:stretch>
            </a:blipFill>
            <a:ln>
              <a:noFill/>
            </a:ln>
          </p:spPr>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grpSp>
        <p:nvGrpSpPr>
          <p:cNvPr id="419" name="Google Shape;419;p23"/>
          <p:cNvGrpSpPr/>
          <p:nvPr/>
        </p:nvGrpSpPr>
        <p:grpSpPr>
          <a:xfrm>
            <a:off x="4815372" y="1028700"/>
            <a:ext cx="8657256" cy="6853539"/>
            <a:chOff x="0" y="0"/>
            <a:chExt cx="11543009" cy="9138052"/>
          </a:xfrm>
        </p:grpSpPr>
        <p:sp>
          <p:nvSpPr>
            <p:cNvPr id="420" name="Google Shape;420;p23"/>
            <p:cNvSpPr/>
            <p:nvPr/>
          </p:nvSpPr>
          <p:spPr>
            <a:xfrm>
              <a:off x="1545693" y="0"/>
              <a:ext cx="8429440" cy="9100610"/>
            </a:xfrm>
            <a:custGeom>
              <a:rect b="b" l="l" r="r" t="t"/>
              <a:pathLst>
                <a:path extrusionOk="0" h="9100610" w="8429440">
                  <a:moveTo>
                    <a:pt x="0" y="0"/>
                  </a:moveTo>
                  <a:lnTo>
                    <a:pt x="8429441" y="0"/>
                  </a:lnTo>
                  <a:lnTo>
                    <a:pt x="8429441" y="9100610"/>
                  </a:lnTo>
                  <a:lnTo>
                    <a:pt x="0" y="9100610"/>
                  </a:lnTo>
                  <a:lnTo>
                    <a:pt x="0" y="0"/>
                  </a:lnTo>
                  <a:close/>
                </a:path>
              </a:pathLst>
            </a:custGeom>
            <a:blipFill rotWithShape="1">
              <a:blip r:embed="rId3">
                <a:alphaModFix/>
              </a:blip>
              <a:stretch>
                <a:fillRect b="0" l="0" r="0" t="0"/>
              </a:stretch>
            </a:blipFill>
            <a:ln>
              <a:noFill/>
            </a:ln>
          </p:spPr>
        </p:sp>
        <p:sp>
          <p:nvSpPr>
            <p:cNvPr id="421" name="Google Shape;421;p23"/>
            <p:cNvSpPr/>
            <p:nvPr/>
          </p:nvSpPr>
          <p:spPr>
            <a:xfrm>
              <a:off x="2328888" y="6167194"/>
              <a:ext cx="2491356" cy="2287518"/>
            </a:xfrm>
            <a:custGeom>
              <a:rect b="b" l="l" r="r" t="t"/>
              <a:pathLst>
                <a:path extrusionOk="0" h="2287518" w="2491356">
                  <a:moveTo>
                    <a:pt x="0" y="0"/>
                  </a:moveTo>
                  <a:lnTo>
                    <a:pt x="2491355" y="0"/>
                  </a:lnTo>
                  <a:lnTo>
                    <a:pt x="2491355" y="2287518"/>
                  </a:lnTo>
                  <a:lnTo>
                    <a:pt x="0" y="2287518"/>
                  </a:lnTo>
                  <a:lnTo>
                    <a:pt x="0" y="0"/>
                  </a:lnTo>
                  <a:close/>
                </a:path>
              </a:pathLst>
            </a:custGeom>
            <a:blipFill rotWithShape="1">
              <a:blip r:embed="rId4">
                <a:alphaModFix/>
              </a:blip>
              <a:stretch>
                <a:fillRect b="0" l="0" r="0" t="0"/>
              </a:stretch>
            </a:blipFill>
            <a:ln>
              <a:noFill/>
            </a:ln>
          </p:spPr>
        </p:sp>
        <p:sp>
          <p:nvSpPr>
            <p:cNvPr id="422" name="Google Shape;422;p23"/>
            <p:cNvSpPr/>
            <p:nvPr/>
          </p:nvSpPr>
          <p:spPr>
            <a:xfrm rot="3544265">
              <a:off x="4643559" y="5330971"/>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423" name="Google Shape;423;p23"/>
            <p:cNvSpPr/>
            <p:nvPr/>
          </p:nvSpPr>
          <p:spPr>
            <a:xfrm rot="5936175">
              <a:off x="6539810" y="4298551"/>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sp>
          <p:nvSpPr>
            <p:cNvPr id="424" name="Google Shape;424;p23"/>
            <p:cNvSpPr/>
            <p:nvPr/>
          </p:nvSpPr>
          <p:spPr>
            <a:xfrm>
              <a:off x="8729456" y="3674559"/>
              <a:ext cx="2491356" cy="2287518"/>
            </a:xfrm>
            <a:custGeom>
              <a:rect b="b" l="l" r="r" t="t"/>
              <a:pathLst>
                <a:path extrusionOk="0" h="2287518" w="2491356">
                  <a:moveTo>
                    <a:pt x="0" y="0"/>
                  </a:moveTo>
                  <a:lnTo>
                    <a:pt x="2491356" y="0"/>
                  </a:lnTo>
                  <a:lnTo>
                    <a:pt x="2491356" y="2287518"/>
                  </a:lnTo>
                  <a:lnTo>
                    <a:pt x="0" y="2287518"/>
                  </a:lnTo>
                  <a:lnTo>
                    <a:pt x="0" y="0"/>
                  </a:lnTo>
                  <a:close/>
                </a:path>
              </a:pathLst>
            </a:custGeom>
            <a:blipFill rotWithShape="1">
              <a:blip r:embed="rId4">
                <a:alphaModFix/>
              </a:blip>
              <a:stretch>
                <a:fillRect b="0" l="0" r="0" t="0"/>
              </a:stretch>
            </a:blipFill>
            <a:ln>
              <a:noFill/>
            </a:ln>
          </p:spPr>
        </p:sp>
        <p:sp>
          <p:nvSpPr>
            <p:cNvPr id="425" name="Google Shape;425;p23"/>
            <p:cNvSpPr/>
            <p:nvPr/>
          </p:nvSpPr>
          <p:spPr>
            <a:xfrm>
              <a:off x="9708349" y="4921258"/>
              <a:ext cx="1294243" cy="1207175"/>
            </a:xfrm>
            <a:custGeom>
              <a:rect b="b" l="l" r="r" t="t"/>
              <a:pathLst>
                <a:path extrusionOk="0" h="1207175" w="1294243">
                  <a:moveTo>
                    <a:pt x="0" y="0"/>
                  </a:moveTo>
                  <a:lnTo>
                    <a:pt x="1294243" y="0"/>
                  </a:lnTo>
                  <a:lnTo>
                    <a:pt x="1294243" y="1207176"/>
                  </a:lnTo>
                  <a:lnTo>
                    <a:pt x="0" y="1207176"/>
                  </a:lnTo>
                  <a:lnTo>
                    <a:pt x="0" y="0"/>
                  </a:lnTo>
                  <a:close/>
                </a:path>
              </a:pathLst>
            </a:custGeom>
            <a:blipFill rotWithShape="1">
              <a:blip r:embed="rId5">
                <a:alphaModFix/>
              </a:blip>
              <a:stretch>
                <a:fillRect b="0" l="0" r="0" t="0"/>
              </a:stretch>
            </a:blipFill>
            <a:ln>
              <a:noFill/>
            </a:ln>
          </p:spPr>
        </p:sp>
        <p:sp>
          <p:nvSpPr>
            <p:cNvPr id="426" name="Google Shape;426;p23"/>
            <p:cNvSpPr/>
            <p:nvPr/>
          </p:nvSpPr>
          <p:spPr>
            <a:xfrm>
              <a:off x="9766693" y="4975678"/>
              <a:ext cx="1177554" cy="1098337"/>
            </a:xfrm>
            <a:custGeom>
              <a:rect b="b" l="l" r="r" t="t"/>
              <a:pathLst>
                <a:path extrusionOk="0" h="1098337" w="1177554">
                  <a:moveTo>
                    <a:pt x="0" y="0"/>
                  </a:moveTo>
                  <a:lnTo>
                    <a:pt x="1177554" y="0"/>
                  </a:lnTo>
                  <a:lnTo>
                    <a:pt x="1177554" y="1098336"/>
                  </a:lnTo>
                  <a:lnTo>
                    <a:pt x="0" y="1098336"/>
                  </a:lnTo>
                  <a:lnTo>
                    <a:pt x="0" y="0"/>
                  </a:lnTo>
                  <a:close/>
                </a:path>
              </a:pathLst>
            </a:custGeom>
            <a:blipFill rotWithShape="1">
              <a:blip r:embed="rId6">
                <a:alphaModFix/>
              </a:blip>
              <a:stretch>
                <a:fillRect b="0" l="0" r="0" t="0"/>
              </a:stretch>
            </a:blipFill>
            <a:ln>
              <a:noFill/>
            </a:ln>
          </p:spPr>
        </p:sp>
        <p:sp>
          <p:nvSpPr>
            <p:cNvPr id="427" name="Google Shape;427;p23"/>
            <p:cNvSpPr/>
            <p:nvPr/>
          </p:nvSpPr>
          <p:spPr>
            <a:xfrm>
              <a:off x="9939423" y="5136787"/>
              <a:ext cx="832094" cy="776117"/>
            </a:xfrm>
            <a:custGeom>
              <a:rect b="b" l="l" r="r" t="t"/>
              <a:pathLst>
                <a:path extrusionOk="0" h="776117" w="832094">
                  <a:moveTo>
                    <a:pt x="0" y="0"/>
                  </a:moveTo>
                  <a:lnTo>
                    <a:pt x="832095" y="0"/>
                  </a:lnTo>
                  <a:lnTo>
                    <a:pt x="832095" y="776118"/>
                  </a:lnTo>
                  <a:lnTo>
                    <a:pt x="0" y="776118"/>
                  </a:lnTo>
                  <a:lnTo>
                    <a:pt x="0" y="0"/>
                  </a:lnTo>
                  <a:close/>
                </a:path>
              </a:pathLst>
            </a:custGeom>
            <a:blipFill rotWithShape="1">
              <a:blip r:embed="rId7">
                <a:alphaModFix/>
              </a:blip>
              <a:stretch>
                <a:fillRect b="0" l="0" r="0" t="0"/>
              </a:stretch>
            </a:blipFill>
            <a:ln>
              <a:noFill/>
            </a:ln>
          </p:spPr>
        </p:sp>
        <p:sp>
          <p:nvSpPr>
            <p:cNvPr id="428" name="Google Shape;428;p23"/>
            <p:cNvSpPr/>
            <p:nvPr/>
          </p:nvSpPr>
          <p:spPr>
            <a:xfrm>
              <a:off x="10174353" y="5305879"/>
              <a:ext cx="362234" cy="362234"/>
            </a:xfrm>
            <a:custGeom>
              <a:rect b="b" l="l" r="r" t="t"/>
              <a:pathLst>
                <a:path extrusionOk="0" h="362234" w="362234">
                  <a:moveTo>
                    <a:pt x="0" y="0"/>
                  </a:moveTo>
                  <a:lnTo>
                    <a:pt x="362235" y="0"/>
                  </a:lnTo>
                  <a:lnTo>
                    <a:pt x="362235" y="362235"/>
                  </a:lnTo>
                  <a:lnTo>
                    <a:pt x="0" y="362235"/>
                  </a:lnTo>
                  <a:lnTo>
                    <a:pt x="0" y="0"/>
                  </a:lnTo>
                  <a:close/>
                </a:path>
              </a:pathLst>
            </a:custGeom>
            <a:blipFill rotWithShape="1">
              <a:blip r:embed="rId8">
                <a:alphaModFix/>
              </a:blip>
              <a:stretch>
                <a:fillRect b="0" l="0" r="0" t="0"/>
              </a:stretch>
            </a:blipFill>
            <a:ln>
              <a:noFill/>
            </a:ln>
          </p:spPr>
        </p:sp>
        <p:sp>
          <p:nvSpPr>
            <p:cNvPr id="429" name="Google Shape;429;p23"/>
            <p:cNvSpPr/>
            <p:nvPr/>
          </p:nvSpPr>
          <p:spPr>
            <a:xfrm>
              <a:off x="5261466" y="5442310"/>
              <a:ext cx="997896" cy="930764"/>
            </a:xfrm>
            <a:custGeom>
              <a:rect b="b" l="l" r="r" t="t"/>
              <a:pathLst>
                <a:path extrusionOk="0" h="930764" w="997896">
                  <a:moveTo>
                    <a:pt x="0" y="0"/>
                  </a:moveTo>
                  <a:lnTo>
                    <a:pt x="997895" y="0"/>
                  </a:lnTo>
                  <a:lnTo>
                    <a:pt x="997895" y="930764"/>
                  </a:lnTo>
                  <a:lnTo>
                    <a:pt x="0" y="930764"/>
                  </a:lnTo>
                  <a:lnTo>
                    <a:pt x="0" y="0"/>
                  </a:lnTo>
                  <a:close/>
                </a:path>
              </a:pathLst>
            </a:custGeom>
            <a:blipFill rotWithShape="1">
              <a:blip r:embed="rId5">
                <a:alphaModFix/>
              </a:blip>
              <a:stretch>
                <a:fillRect b="0" l="0" r="0" t="0"/>
              </a:stretch>
            </a:blipFill>
            <a:ln>
              <a:noFill/>
            </a:ln>
          </p:spPr>
        </p:sp>
        <p:sp>
          <p:nvSpPr>
            <p:cNvPr id="430" name="Google Shape;430;p23"/>
            <p:cNvSpPr/>
            <p:nvPr/>
          </p:nvSpPr>
          <p:spPr>
            <a:xfrm>
              <a:off x="5306451" y="5484268"/>
              <a:ext cx="907925" cy="846847"/>
            </a:xfrm>
            <a:custGeom>
              <a:rect b="b" l="l" r="r" t="t"/>
              <a:pathLst>
                <a:path extrusionOk="0" h="846847" w="907925">
                  <a:moveTo>
                    <a:pt x="0" y="0"/>
                  </a:moveTo>
                  <a:lnTo>
                    <a:pt x="907925" y="0"/>
                  </a:lnTo>
                  <a:lnTo>
                    <a:pt x="907925" y="846847"/>
                  </a:lnTo>
                  <a:lnTo>
                    <a:pt x="0" y="846847"/>
                  </a:lnTo>
                  <a:lnTo>
                    <a:pt x="0" y="0"/>
                  </a:lnTo>
                  <a:close/>
                </a:path>
              </a:pathLst>
            </a:custGeom>
            <a:blipFill rotWithShape="1">
              <a:blip r:embed="rId6">
                <a:alphaModFix/>
              </a:blip>
              <a:stretch>
                <a:fillRect b="0" l="0" r="0" t="0"/>
              </a:stretch>
            </a:blipFill>
            <a:ln>
              <a:noFill/>
            </a:ln>
          </p:spPr>
        </p:sp>
        <p:sp>
          <p:nvSpPr>
            <p:cNvPr id="431" name="Google Shape;431;p23"/>
            <p:cNvSpPr/>
            <p:nvPr/>
          </p:nvSpPr>
          <p:spPr>
            <a:xfrm>
              <a:off x="5439630" y="5608488"/>
              <a:ext cx="641567" cy="598407"/>
            </a:xfrm>
            <a:custGeom>
              <a:rect b="b" l="l" r="r" t="t"/>
              <a:pathLst>
                <a:path extrusionOk="0" h="598407" w="641567">
                  <a:moveTo>
                    <a:pt x="0" y="0"/>
                  </a:moveTo>
                  <a:lnTo>
                    <a:pt x="641567" y="0"/>
                  </a:lnTo>
                  <a:lnTo>
                    <a:pt x="641567" y="598407"/>
                  </a:lnTo>
                  <a:lnTo>
                    <a:pt x="0" y="598407"/>
                  </a:lnTo>
                  <a:lnTo>
                    <a:pt x="0" y="0"/>
                  </a:lnTo>
                  <a:close/>
                </a:path>
              </a:pathLst>
            </a:custGeom>
            <a:blipFill rotWithShape="1">
              <a:blip r:embed="rId7">
                <a:alphaModFix/>
              </a:blip>
              <a:stretch>
                <a:fillRect b="0" l="0" r="0" t="0"/>
              </a:stretch>
            </a:blipFill>
            <a:ln>
              <a:noFill/>
            </a:ln>
          </p:spPr>
        </p:sp>
        <p:sp>
          <p:nvSpPr>
            <p:cNvPr id="432" name="Google Shape;432;p23"/>
            <p:cNvSpPr/>
            <p:nvPr/>
          </p:nvSpPr>
          <p:spPr>
            <a:xfrm>
              <a:off x="5620767" y="5738862"/>
              <a:ext cx="279292" cy="279292"/>
            </a:xfrm>
            <a:custGeom>
              <a:rect b="b" l="l" r="r" t="t"/>
              <a:pathLst>
                <a:path extrusionOk="0" h="279292" w="279292">
                  <a:moveTo>
                    <a:pt x="0" y="0"/>
                  </a:moveTo>
                  <a:lnTo>
                    <a:pt x="279293" y="0"/>
                  </a:lnTo>
                  <a:lnTo>
                    <a:pt x="279293" y="279293"/>
                  </a:lnTo>
                  <a:lnTo>
                    <a:pt x="0" y="279293"/>
                  </a:lnTo>
                  <a:lnTo>
                    <a:pt x="0" y="0"/>
                  </a:lnTo>
                  <a:close/>
                </a:path>
              </a:pathLst>
            </a:custGeom>
            <a:blipFill rotWithShape="1">
              <a:blip r:embed="rId8">
                <a:alphaModFix/>
              </a:blip>
              <a:stretch>
                <a:fillRect b="0" l="0" r="0" t="0"/>
              </a:stretch>
            </a:blipFill>
            <a:ln>
              <a:noFill/>
            </a:ln>
          </p:spPr>
        </p:sp>
        <p:sp>
          <p:nvSpPr>
            <p:cNvPr id="433" name="Google Shape;433;p23"/>
            <p:cNvSpPr/>
            <p:nvPr/>
          </p:nvSpPr>
          <p:spPr>
            <a:xfrm>
              <a:off x="5192912" y="6850534"/>
              <a:ext cx="896535" cy="836222"/>
            </a:xfrm>
            <a:custGeom>
              <a:rect b="b" l="l" r="r" t="t"/>
              <a:pathLst>
                <a:path extrusionOk="0" h="836222" w="896535">
                  <a:moveTo>
                    <a:pt x="0" y="0"/>
                  </a:moveTo>
                  <a:lnTo>
                    <a:pt x="896534" y="0"/>
                  </a:lnTo>
                  <a:lnTo>
                    <a:pt x="896534" y="836222"/>
                  </a:lnTo>
                  <a:lnTo>
                    <a:pt x="0" y="836222"/>
                  </a:lnTo>
                  <a:lnTo>
                    <a:pt x="0" y="0"/>
                  </a:lnTo>
                  <a:close/>
                </a:path>
              </a:pathLst>
            </a:custGeom>
            <a:blipFill rotWithShape="1">
              <a:blip r:embed="rId5">
                <a:alphaModFix/>
              </a:blip>
              <a:stretch>
                <a:fillRect b="0" l="0" r="0" t="0"/>
              </a:stretch>
            </a:blipFill>
            <a:ln>
              <a:noFill/>
            </a:ln>
          </p:spPr>
        </p:sp>
        <p:sp>
          <p:nvSpPr>
            <p:cNvPr id="434" name="Google Shape;434;p23"/>
            <p:cNvSpPr/>
            <p:nvPr/>
          </p:nvSpPr>
          <p:spPr>
            <a:xfrm>
              <a:off x="5233327" y="6888230"/>
              <a:ext cx="815703" cy="760829"/>
            </a:xfrm>
            <a:custGeom>
              <a:rect b="b" l="l" r="r" t="t"/>
              <a:pathLst>
                <a:path extrusionOk="0" h="760829" w="815703">
                  <a:moveTo>
                    <a:pt x="0" y="0"/>
                  </a:moveTo>
                  <a:lnTo>
                    <a:pt x="815704" y="0"/>
                  </a:lnTo>
                  <a:lnTo>
                    <a:pt x="815704" y="760829"/>
                  </a:lnTo>
                  <a:lnTo>
                    <a:pt x="0" y="760829"/>
                  </a:lnTo>
                  <a:lnTo>
                    <a:pt x="0" y="0"/>
                  </a:lnTo>
                  <a:close/>
                </a:path>
              </a:pathLst>
            </a:custGeom>
            <a:blipFill rotWithShape="1">
              <a:blip r:embed="rId6">
                <a:alphaModFix/>
              </a:blip>
              <a:stretch>
                <a:fillRect b="0" l="0" r="0" t="0"/>
              </a:stretch>
            </a:blipFill>
            <a:ln>
              <a:noFill/>
            </a:ln>
          </p:spPr>
        </p:sp>
        <p:sp>
          <p:nvSpPr>
            <p:cNvPr id="435" name="Google Shape;435;p23"/>
            <p:cNvSpPr/>
            <p:nvPr/>
          </p:nvSpPr>
          <p:spPr>
            <a:xfrm>
              <a:off x="5352979" y="699983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436" name="Google Shape;436;p23"/>
            <p:cNvSpPr/>
            <p:nvPr/>
          </p:nvSpPr>
          <p:spPr>
            <a:xfrm>
              <a:off x="5515717" y="7116964"/>
              <a:ext cx="250923" cy="250923"/>
            </a:xfrm>
            <a:custGeom>
              <a:rect b="b" l="l" r="r" t="t"/>
              <a:pathLst>
                <a:path extrusionOk="0" h="250923" w="250923">
                  <a:moveTo>
                    <a:pt x="0" y="0"/>
                  </a:moveTo>
                  <a:lnTo>
                    <a:pt x="250924" y="0"/>
                  </a:lnTo>
                  <a:lnTo>
                    <a:pt x="250924" y="250924"/>
                  </a:lnTo>
                  <a:lnTo>
                    <a:pt x="0" y="250924"/>
                  </a:lnTo>
                  <a:lnTo>
                    <a:pt x="0" y="0"/>
                  </a:lnTo>
                  <a:close/>
                </a:path>
              </a:pathLst>
            </a:custGeom>
            <a:blipFill rotWithShape="1">
              <a:blip r:embed="rId8">
                <a:alphaModFix/>
              </a:blip>
              <a:stretch>
                <a:fillRect b="0" l="0" r="0" t="0"/>
              </a:stretch>
            </a:blipFill>
            <a:ln>
              <a:noFill/>
            </a:ln>
          </p:spPr>
        </p:sp>
        <p:sp>
          <p:nvSpPr>
            <p:cNvPr id="437" name="Google Shape;437;p23"/>
            <p:cNvSpPr/>
            <p:nvPr/>
          </p:nvSpPr>
          <p:spPr>
            <a:xfrm>
              <a:off x="3652290" y="6167194"/>
              <a:ext cx="896535" cy="836222"/>
            </a:xfrm>
            <a:custGeom>
              <a:rect b="b" l="l" r="r" t="t"/>
              <a:pathLst>
                <a:path extrusionOk="0" h="836222" w="896535">
                  <a:moveTo>
                    <a:pt x="0" y="0"/>
                  </a:moveTo>
                  <a:lnTo>
                    <a:pt x="896535" y="0"/>
                  </a:lnTo>
                  <a:lnTo>
                    <a:pt x="896535" y="836222"/>
                  </a:lnTo>
                  <a:lnTo>
                    <a:pt x="0" y="836222"/>
                  </a:lnTo>
                  <a:lnTo>
                    <a:pt x="0" y="0"/>
                  </a:lnTo>
                  <a:close/>
                </a:path>
              </a:pathLst>
            </a:custGeom>
            <a:blipFill rotWithShape="1">
              <a:blip r:embed="rId5">
                <a:alphaModFix/>
              </a:blip>
              <a:stretch>
                <a:fillRect b="0" l="0" r="0" t="0"/>
              </a:stretch>
            </a:blipFill>
            <a:ln>
              <a:noFill/>
            </a:ln>
          </p:spPr>
        </p:sp>
        <p:sp>
          <p:nvSpPr>
            <p:cNvPr id="438" name="Google Shape;438;p23"/>
            <p:cNvSpPr/>
            <p:nvPr/>
          </p:nvSpPr>
          <p:spPr>
            <a:xfrm>
              <a:off x="3692706" y="6204891"/>
              <a:ext cx="815703" cy="760829"/>
            </a:xfrm>
            <a:custGeom>
              <a:rect b="b" l="l" r="r" t="t"/>
              <a:pathLst>
                <a:path extrusionOk="0" h="760829" w="815703">
                  <a:moveTo>
                    <a:pt x="0" y="0"/>
                  </a:moveTo>
                  <a:lnTo>
                    <a:pt x="815703" y="0"/>
                  </a:lnTo>
                  <a:lnTo>
                    <a:pt x="815703" y="760828"/>
                  </a:lnTo>
                  <a:lnTo>
                    <a:pt x="0" y="760828"/>
                  </a:lnTo>
                  <a:lnTo>
                    <a:pt x="0" y="0"/>
                  </a:lnTo>
                  <a:close/>
                </a:path>
              </a:pathLst>
            </a:custGeom>
            <a:blipFill rotWithShape="1">
              <a:blip r:embed="rId6">
                <a:alphaModFix/>
              </a:blip>
              <a:stretch>
                <a:fillRect b="0" l="0" r="0" t="0"/>
              </a:stretch>
            </a:blipFill>
            <a:ln>
              <a:noFill/>
            </a:ln>
          </p:spPr>
        </p:sp>
        <p:sp>
          <p:nvSpPr>
            <p:cNvPr id="439" name="Google Shape;439;p23"/>
            <p:cNvSpPr/>
            <p:nvPr/>
          </p:nvSpPr>
          <p:spPr>
            <a:xfrm>
              <a:off x="3812358" y="6316493"/>
              <a:ext cx="576400" cy="537624"/>
            </a:xfrm>
            <a:custGeom>
              <a:rect b="b" l="l" r="r" t="t"/>
              <a:pathLst>
                <a:path extrusionOk="0" h="537624" w="576400">
                  <a:moveTo>
                    <a:pt x="0" y="0"/>
                  </a:moveTo>
                  <a:lnTo>
                    <a:pt x="576400" y="0"/>
                  </a:lnTo>
                  <a:lnTo>
                    <a:pt x="576400" y="537624"/>
                  </a:lnTo>
                  <a:lnTo>
                    <a:pt x="0" y="537624"/>
                  </a:lnTo>
                  <a:lnTo>
                    <a:pt x="0" y="0"/>
                  </a:lnTo>
                  <a:close/>
                </a:path>
              </a:pathLst>
            </a:custGeom>
            <a:blipFill rotWithShape="1">
              <a:blip r:embed="rId7">
                <a:alphaModFix/>
              </a:blip>
              <a:stretch>
                <a:fillRect b="0" l="0" r="0" t="0"/>
              </a:stretch>
            </a:blipFill>
            <a:ln>
              <a:noFill/>
            </a:ln>
          </p:spPr>
        </p:sp>
        <p:sp>
          <p:nvSpPr>
            <p:cNvPr id="440" name="Google Shape;440;p23"/>
            <p:cNvSpPr/>
            <p:nvPr/>
          </p:nvSpPr>
          <p:spPr>
            <a:xfrm>
              <a:off x="3975096" y="6433624"/>
              <a:ext cx="250923" cy="250923"/>
            </a:xfrm>
            <a:custGeom>
              <a:rect b="b" l="l" r="r" t="t"/>
              <a:pathLst>
                <a:path extrusionOk="0" h="250923" w="250923">
                  <a:moveTo>
                    <a:pt x="0" y="0"/>
                  </a:moveTo>
                  <a:lnTo>
                    <a:pt x="250923" y="0"/>
                  </a:lnTo>
                  <a:lnTo>
                    <a:pt x="250923" y="250924"/>
                  </a:lnTo>
                  <a:lnTo>
                    <a:pt x="0" y="250924"/>
                  </a:lnTo>
                  <a:lnTo>
                    <a:pt x="0" y="0"/>
                  </a:lnTo>
                  <a:close/>
                </a:path>
              </a:pathLst>
            </a:custGeom>
            <a:blipFill rotWithShape="1">
              <a:blip r:embed="rId8">
                <a:alphaModFix/>
              </a:blip>
              <a:stretch>
                <a:fillRect b="0" l="0" r="0" t="0"/>
              </a:stretch>
            </a:blipFill>
            <a:ln>
              <a:noFill/>
            </a:ln>
          </p:spPr>
        </p:sp>
        <p:sp>
          <p:nvSpPr>
            <p:cNvPr id="441" name="Google Shape;441;p23"/>
            <p:cNvSpPr/>
            <p:nvPr/>
          </p:nvSpPr>
          <p:spPr>
            <a:xfrm>
              <a:off x="8759704" y="3458859"/>
              <a:ext cx="1275941" cy="1190105"/>
            </a:xfrm>
            <a:custGeom>
              <a:rect b="b" l="l" r="r" t="t"/>
              <a:pathLst>
                <a:path extrusionOk="0" h="1190105" w="1275941">
                  <a:moveTo>
                    <a:pt x="0" y="0"/>
                  </a:moveTo>
                  <a:lnTo>
                    <a:pt x="1275941" y="0"/>
                  </a:lnTo>
                  <a:lnTo>
                    <a:pt x="1275941" y="1190104"/>
                  </a:lnTo>
                  <a:lnTo>
                    <a:pt x="0" y="1190104"/>
                  </a:lnTo>
                  <a:lnTo>
                    <a:pt x="0" y="0"/>
                  </a:lnTo>
                  <a:close/>
                </a:path>
              </a:pathLst>
            </a:custGeom>
            <a:blipFill rotWithShape="1">
              <a:blip r:embed="rId5">
                <a:alphaModFix/>
              </a:blip>
              <a:stretch>
                <a:fillRect b="0" l="0" r="0" t="0"/>
              </a:stretch>
            </a:blipFill>
            <a:ln>
              <a:noFill/>
            </a:ln>
          </p:spPr>
        </p:sp>
        <p:sp>
          <p:nvSpPr>
            <p:cNvPr id="442" name="Google Shape;442;p23"/>
            <p:cNvSpPr/>
            <p:nvPr/>
          </p:nvSpPr>
          <p:spPr>
            <a:xfrm>
              <a:off x="8817223" y="3512509"/>
              <a:ext cx="1160902" cy="1082805"/>
            </a:xfrm>
            <a:custGeom>
              <a:rect b="b" l="l" r="r" t="t"/>
              <a:pathLst>
                <a:path extrusionOk="0" h="1082805" w="1160902">
                  <a:moveTo>
                    <a:pt x="0" y="0"/>
                  </a:moveTo>
                  <a:lnTo>
                    <a:pt x="1160902" y="0"/>
                  </a:lnTo>
                  <a:lnTo>
                    <a:pt x="1160902" y="1082805"/>
                  </a:lnTo>
                  <a:lnTo>
                    <a:pt x="0" y="1082805"/>
                  </a:lnTo>
                  <a:lnTo>
                    <a:pt x="0" y="0"/>
                  </a:lnTo>
                  <a:close/>
                </a:path>
              </a:pathLst>
            </a:custGeom>
            <a:blipFill rotWithShape="1">
              <a:blip r:embed="rId6">
                <a:alphaModFix/>
              </a:blip>
              <a:stretch>
                <a:fillRect b="0" l="0" r="0" t="0"/>
              </a:stretch>
            </a:blipFill>
            <a:ln>
              <a:noFill/>
            </a:ln>
          </p:spPr>
        </p:sp>
        <p:sp>
          <p:nvSpPr>
            <p:cNvPr id="443" name="Google Shape;443;p23"/>
            <p:cNvSpPr/>
            <p:nvPr/>
          </p:nvSpPr>
          <p:spPr>
            <a:xfrm>
              <a:off x="8987510" y="3671340"/>
              <a:ext cx="820328" cy="765142"/>
            </a:xfrm>
            <a:custGeom>
              <a:rect b="b" l="l" r="r" t="t"/>
              <a:pathLst>
                <a:path extrusionOk="0" h="765142" w="820328">
                  <a:moveTo>
                    <a:pt x="0" y="0"/>
                  </a:moveTo>
                  <a:lnTo>
                    <a:pt x="820328" y="0"/>
                  </a:lnTo>
                  <a:lnTo>
                    <a:pt x="820328" y="765142"/>
                  </a:lnTo>
                  <a:lnTo>
                    <a:pt x="0" y="765142"/>
                  </a:lnTo>
                  <a:lnTo>
                    <a:pt x="0" y="0"/>
                  </a:lnTo>
                  <a:close/>
                </a:path>
              </a:pathLst>
            </a:custGeom>
            <a:blipFill rotWithShape="1">
              <a:blip r:embed="rId7">
                <a:alphaModFix/>
              </a:blip>
              <a:stretch>
                <a:fillRect b="0" l="0" r="0" t="0"/>
              </a:stretch>
            </a:blipFill>
            <a:ln>
              <a:noFill/>
            </a:ln>
          </p:spPr>
        </p:sp>
        <p:sp>
          <p:nvSpPr>
            <p:cNvPr id="444" name="Google Shape;444;p23"/>
            <p:cNvSpPr/>
            <p:nvPr/>
          </p:nvSpPr>
          <p:spPr>
            <a:xfrm>
              <a:off x="9219118" y="3838041"/>
              <a:ext cx="357112" cy="357112"/>
            </a:xfrm>
            <a:custGeom>
              <a:rect b="b" l="l" r="r" t="t"/>
              <a:pathLst>
                <a:path extrusionOk="0" h="357112" w="357112">
                  <a:moveTo>
                    <a:pt x="0" y="0"/>
                  </a:moveTo>
                  <a:lnTo>
                    <a:pt x="357112" y="0"/>
                  </a:lnTo>
                  <a:lnTo>
                    <a:pt x="357112" y="357112"/>
                  </a:lnTo>
                  <a:lnTo>
                    <a:pt x="0" y="357112"/>
                  </a:lnTo>
                  <a:lnTo>
                    <a:pt x="0" y="0"/>
                  </a:lnTo>
                  <a:close/>
                </a:path>
              </a:pathLst>
            </a:custGeom>
            <a:blipFill rotWithShape="1">
              <a:blip r:embed="rId8">
                <a:alphaModFix/>
              </a:blip>
              <a:stretch>
                <a:fillRect b="0" l="0" r="0" t="0"/>
              </a:stretch>
            </a:blipFill>
            <a:ln>
              <a:noFill/>
            </a:ln>
          </p:spPr>
        </p:sp>
        <p:sp>
          <p:nvSpPr>
            <p:cNvPr id="445" name="Google Shape;445;p23"/>
            <p:cNvSpPr/>
            <p:nvPr/>
          </p:nvSpPr>
          <p:spPr>
            <a:xfrm>
              <a:off x="9975134" y="3458859"/>
              <a:ext cx="1567875" cy="1462400"/>
            </a:xfrm>
            <a:custGeom>
              <a:rect b="b" l="l" r="r" t="t"/>
              <a:pathLst>
                <a:path extrusionOk="0" h="1462400" w="1567875">
                  <a:moveTo>
                    <a:pt x="0" y="0"/>
                  </a:moveTo>
                  <a:lnTo>
                    <a:pt x="1567875" y="0"/>
                  </a:lnTo>
                  <a:lnTo>
                    <a:pt x="1567875" y="1462399"/>
                  </a:lnTo>
                  <a:lnTo>
                    <a:pt x="0" y="1462399"/>
                  </a:lnTo>
                  <a:lnTo>
                    <a:pt x="0" y="0"/>
                  </a:lnTo>
                  <a:close/>
                </a:path>
              </a:pathLst>
            </a:custGeom>
            <a:blipFill rotWithShape="1">
              <a:blip r:embed="rId5">
                <a:alphaModFix/>
              </a:blip>
              <a:stretch>
                <a:fillRect b="0" l="0" r="0" t="0"/>
              </a:stretch>
            </a:blipFill>
            <a:ln>
              <a:noFill/>
            </a:ln>
          </p:spPr>
        </p:sp>
        <p:sp>
          <p:nvSpPr>
            <p:cNvPr id="446" name="Google Shape;446;p23"/>
            <p:cNvSpPr/>
            <p:nvPr/>
          </p:nvSpPr>
          <p:spPr>
            <a:xfrm>
              <a:off x="10045814" y="3524784"/>
              <a:ext cx="1426515" cy="1330550"/>
            </a:xfrm>
            <a:custGeom>
              <a:rect b="b" l="l" r="r" t="t"/>
              <a:pathLst>
                <a:path extrusionOk="0" h="1330550" w="1426515">
                  <a:moveTo>
                    <a:pt x="0" y="0"/>
                  </a:moveTo>
                  <a:lnTo>
                    <a:pt x="1426515" y="0"/>
                  </a:lnTo>
                  <a:lnTo>
                    <a:pt x="1426515" y="1330549"/>
                  </a:lnTo>
                  <a:lnTo>
                    <a:pt x="0" y="1330549"/>
                  </a:lnTo>
                  <a:lnTo>
                    <a:pt x="0" y="0"/>
                  </a:lnTo>
                  <a:close/>
                </a:path>
              </a:pathLst>
            </a:custGeom>
            <a:blipFill rotWithShape="1">
              <a:blip r:embed="rId6">
                <a:alphaModFix/>
              </a:blip>
              <a:stretch>
                <a:fillRect b="0" l="0" r="0" t="0"/>
              </a:stretch>
            </a:blipFill>
            <a:ln>
              <a:noFill/>
            </a:ln>
          </p:spPr>
        </p:sp>
        <p:sp>
          <p:nvSpPr>
            <p:cNvPr id="447" name="Google Shape;447;p23"/>
            <p:cNvSpPr/>
            <p:nvPr/>
          </p:nvSpPr>
          <p:spPr>
            <a:xfrm>
              <a:off x="10255062" y="3719956"/>
              <a:ext cx="1008018" cy="940206"/>
            </a:xfrm>
            <a:custGeom>
              <a:rect b="b" l="l" r="r" t="t"/>
              <a:pathLst>
                <a:path extrusionOk="0" h="940206" w="1008018">
                  <a:moveTo>
                    <a:pt x="0" y="0"/>
                  </a:moveTo>
                  <a:lnTo>
                    <a:pt x="1008018" y="0"/>
                  </a:lnTo>
                  <a:lnTo>
                    <a:pt x="1008018" y="940205"/>
                  </a:lnTo>
                  <a:lnTo>
                    <a:pt x="0" y="940205"/>
                  </a:lnTo>
                  <a:lnTo>
                    <a:pt x="0" y="0"/>
                  </a:lnTo>
                  <a:close/>
                </a:path>
              </a:pathLst>
            </a:custGeom>
            <a:blipFill rotWithShape="1">
              <a:blip r:embed="rId7">
                <a:alphaModFix/>
              </a:blip>
              <a:stretch>
                <a:fillRect b="0" l="0" r="0" t="0"/>
              </a:stretch>
            </a:blipFill>
            <a:ln>
              <a:noFill/>
            </a:ln>
          </p:spPr>
        </p:sp>
        <p:sp>
          <p:nvSpPr>
            <p:cNvPr id="448" name="Google Shape;448;p23"/>
            <p:cNvSpPr/>
            <p:nvPr/>
          </p:nvSpPr>
          <p:spPr>
            <a:xfrm>
              <a:off x="10539662" y="3924797"/>
              <a:ext cx="438819" cy="438819"/>
            </a:xfrm>
            <a:custGeom>
              <a:rect b="b" l="l" r="r" t="t"/>
              <a:pathLst>
                <a:path extrusionOk="0" h="438819" w="438819">
                  <a:moveTo>
                    <a:pt x="0" y="0"/>
                  </a:moveTo>
                  <a:lnTo>
                    <a:pt x="438819" y="0"/>
                  </a:lnTo>
                  <a:lnTo>
                    <a:pt x="438819" y="438819"/>
                  </a:lnTo>
                  <a:lnTo>
                    <a:pt x="0" y="438819"/>
                  </a:lnTo>
                  <a:lnTo>
                    <a:pt x="0" y="0"/>
                  </a:lnTo>
                  <a:close/>
                </a:path>
              </a:pathLst>
            </a:custGeom>
            <a:blipFill rotWithShape="1">
              <a:blip r:embed="rId8">
                <a:alphaModFix/>
              </a:blip>
              <a:stretch>
                <a:fillRect b="0" l="0" r="0" t="0"/>
              </a:stretch>
            </a:blipFill>
            <a:ln>
              <a:noFill/>
            </a:ln>
          </p:spPr>
        </p:sp>
        <p:sp>
          <p:nvSpPr>
            <p:cNvPr id="449" name="Google Shape;449;p23"/>
            <p:cNvSpPr/>
            <p:nvPr/>
          </p:nvSpPr>
          <p:spPr>
            <a:xfrm>
              <a:off x="6951974" y="4604803"/>
              <a:ext cx="1117264" cy="1042103"/>
            </a:xfrm>
            <a:custGeom>
              <a:rect b="b" l="l" r="r" t="t"/>
              <a:pathLst>
                <a:path extrusionOk="0" h="1042103" w="1117264">
                  <a:moveTo>
                    <a:pt x="0" y="0"/>
                  </a:moveTo>
                  <a:lnTo>
                    <a:pt x="1117264" y="0"/>
                  </a:lnTo>
                  <a:lnTo>
                    <a:pt x="1117264" y="1042103"/>
                  </a:lnTo>
                  <a:lnTo>
                    <a:pt x="0" y="1042103"/>
                  </a:lnTo>
                  <a:lnTo>
                    <a:pt x="0" y="0"/>
                  </a:lnTo>
                  <a:close/>
                </a:path>
              </a:pathLst>
            </a:custGeom>
            <a:blipFill rotWithShape="1">
              <a:blip r:embed="rId5">
                <a:alphaModFix/>
              </a:blip>
              <a:stretch>
                <a:fillRect b="0" l="0" r="0" t="0"/>
              </a:stretch>
            </a:blipFill>
            <a:ln>
              <a:noFill/>
            </a:ln>
          </p:spPr>
        </p:sp>
        <p:sp>
          <p:nvSpPr>
            <p:cNvPr id="450" name="Google Shape;450;p23"/>
            <p:cNvSpPr/>
            <p:nvPr/>
          </p:nvSpPr>
          <p:spPr>
            <a:xfrm>
              <a:off x="7002340" y="4651781"/>
              <a:ext cx="1016531" cy="948147"/>
            </a:xfrm>
            <a:custGeom>
              <a:rect b="b" l="l" r="r" t="t"/>
              <a:pathLst>
                <a:path extrusionOk="0" h="948147" w="1016531">
                  <a:moveTo>
                    <a:pt x="0" y="0"/>
                  </a:moveTo>
                  <a:lnTo>
                    <a:pt x="1016532" y="0"/>
                  </a:lnTo>
                  <a:lnTo>
                    <a:pt x="1016532" y="948147"/>
                  </a:lnTo>
                  <a:lnTo>
                    <a:pt x="0" y="948147"/>
                  </a:lnTo>
                  <a:lnTo>
                    <a:pt x="0" y="0"/>
                  </a:lnTo>
                  <a:close/>
                </a:path>
              </a:pathLst>
            </a:custGeom>
            <a:blipFill rotWithShape="1">
              <a:blip r:embed="rId6">
                <a:alphaModFix/>
              </a:blip>
              <a:stretch>
                <a:fillRect b="0" l="0" r="0" t="0"/>
              </a:stretch>
            </a:blipFill>
            <a:ln>
              <a:noFill/>
            </a:ln>
          </p:spPr>
        </p:sp>
        <p:sp>
          <p:nvSpPr>
            <p:cNvPr id="451" name="Google Shape;451;p23"/>
            <p:cNvSpPr/>
            <p:nvPr/>
          </p:nvSpPr>
          <p:spPr>
            <a:xfrm>
              <a:off x="7151450" y="4790860"/>
              <a:ext cx="718311" cy="669989"/>
            </a:xfrm>
            <a:custGeom>
              <a:rect b="b" l="l" r="r" t="t"/>
              <a:pathLst>
                <a:path extrusionOk="0" h="669989" w="718311">
                  <a:moveTo>
                    <a:pt x="0" y="0"/>
                  </a:moveTo>
                  <a:lnTo>
                    <a:pt x="718311" y="0"/>
                  </a:lnTo>
                  <a:lnTo>
                    <a:pt x="718311" y="669989"/>
                  </a:lnTo>
                  <a:lnTo>
                    <a:pt x="0" y="669989"/>
                  </a:lnTo>
                  <a:lnTo>
                    <a:pt x="0" y="0"/>
                  </a:lnTo>
                  <a:close/>
                </a:path>
              </a:pathLst>
            </a:custGeom>
            <a:blipFill rotWithShape="1">
              <a:blip r:embed="rId7">
                <a:alphaModFix/>
              </a:blip>
              <a:stretch>
                <a:fillRect b="0" l="0" r="0" t="0"/>
              </a:stretch>
            </a:blipFill>
            <a:ln>
              <a:noFill/>
            </a:ln>
          </p:spPr>
        </p:sp>
        <p:sp>
          <p:nvSpPr>
            <p:cNvPr id="452" name="Google Shape;452;p23"/>
            <p:cNvSpPr/>
            <p:nvPr/>
          </p:nvSpPr>
          <p:spPr>
            <a:xfrm>
              <a:off x="7354255" y="4936830"/>
              <a:ext cx="312701" cy="312701"/>
            </a:xfrm>
            <a:custGeom>
              <a:rect b="b" l="l" r="r" t="t"/>
              <a:pathLst>
                <a:path extrusionOk="0" h="312701" w="312701">
                  <a:moveTo>
                    <a:pt x="0" y="0"/>
                  </a:moveTo>
                  <a:lnTo>
                    <a:pt x="312701" y="0"/>
                  </a:lnTo>
                  <a:lnTo>
                    <a:pt x="312701" y="312701"/>
                  </a:lnTo>
                  <a:lnTo>
                    <a:pt x="0" y="312701"/>
                  </a:lnTo>
                  <a:lnTo>
                    <a:pt x="0" y="0"/>
                  </a:lnTo>
                  <a:close/>
                </a:path>
              </a:pathLst>
            </a:custGeom>
            <a:blipFill rotWithShape="1">
              <a:blip r:embed="rId8">
                <a:alphaModFix/>
              </a:blip>
              <a:stretch>
                <a:fillRect b="0" l="0" r="0" t="0"/>
              </a:stretch>
            </a:blipFill>
            <a:ln>
              <a:noFill/>
            </a:ln>
          </p:spPr>
        </p:sp>
        <p:sp>
          <p:nvSpPr>
            <p:cNvPr id="453" name="Google Shape;453;p23"/>
            <p:cNvSpPr/>
            <p:nvPr/>
          </p:nvSpPr>
          <p:spPr>
            <a:xfrm>
              <a:off x="6618071" y="5766236"/>
              <a:ext cx="1167417" cy="1088882"/>
            </a:xfrm>
            <a:custGeom>
              <a:rect b="b" l="l" r="r" t="t"/>
              <a:pathLst>
                <a:path extrusionOk="0" h="1088882" w="1167417">
                  <a:moveTo>
                    <a:pt x="0" y="0"/>
                  </a:moveTo>
                  <a:lnTo>
                    <a:pt x="1167417" y="0"/>
                  </a:lnTo>
                  <a:lnTo>
                    <a:pt x="1167417" y="1088882"/>
                  </a:lnTo>
                  <a:lnTo>
                    <a:pt x="0" y="1088882"/>
                  </a:lnTo>
                  <a:lnTo>
                    <a:pt x="0" y="0"/>
                  </a:lnTo>
                  <a:close/>
                </a:path>
              </a:pathLst>
            </a:custGeom>
            <a:blipFill rotWithShape="1">
              <a:blip r:embed="rId5">
                <a:alphaModFix/>
              </a:blip>
              <a:stretch>
                <a:fillRect b="0" l="0" r="0" t="0"/>
              </a:stretch>
            </a:blipFill>
            <a:ln>
              <a:noFill/>
            </a:ln>
          </p:spPr>
        </p:sp>
        <p:sp>
          <p:nvSpPr>
            <p:cNvPr id="454" name="Google Shape;454;p23"/>
            <p:cNvSpPr/>
            <p:nvPr/>
          </p:nvSpPr>
          <p:spPr>
            <a:xfrm>
              <a:off x="6670698" y="5815323"/>
              <a:ext cx="1062163" cy="990708"/>
            </a:xfrm>
            <a:custGeom>
              <a:rect b="b" l="l" r="r" t="t"/>
              <a:pathLst>
                <a:path extrusionOk="0" h="990708" w="1062163">
                  <a:moveTo>
                    <a:pt x="0" y="0"/>
                  </a:moveTo>
                  <a:lnTo>
                    <a:pt x="1062163" y="0"/>
                  </a:lnTo>
                  <a:lnTo>
                    <a:pt x="1062163" y="990708"/>
                  </a:lnTo>
                  <a:lnTo>
                    <a:pt x="0" y="990708"/>
                  </a:lnTo>
                  <a:lnTo>
                    <a:pt x="0" y="0"/>
                  </a:lnTo>
                  <a:close/>
                </a:path>
              </a:pathLst>
            </a:custGeom>
            <a:blipFill rotWithShape="1">
              <a:blip r:embed="rId6">
                <a:alphaModFix/>
              </a:blip>
              <a:stretch>
                <a:fillRect b="0" l="0" r="0" t="0"/>
              </a:stretch>
            </a:blipFill>
            <a:ln>
              <a:noFill/>
            </a:ln>
          </p:spPr>
        </p:sp>
        <p:sp>
          <p:nvSpPr>
            <p:cNvPr id="455" name="Google Shape;455;p23"/>
            <p:cNvSpPr/>
            <p:nvPr/>
          </p:nvSpPr>
          <p:spPr>
            <a:xfrm>
              <a:off x="6826502" y="5960645"/>
              <a:ext cx="750556" cy="700064"/>
            </a:xfrm>
            <a:custGeom>
              <a:rect b="b" l="l" r="r" t="t"/>
              <a:pathLst>
                <a:path extrusionOk="0" h="700064" w="750556">
                  <a:moveTo>
                    <a:pt x="0" y="0"/>
                  </a:moveTo>
                  <a:lnTo>
                    <a:pt x="750556" y="0"/>
                  </a:lnTo>
                  <a:lnTo>
                    <a:pt x="750556" y="700064"/>
                  </a:lnTo>
                  <a:lnTo>
                    <a:pt x="0" y="700064"/>
                  </a:lnTo>
                  <a:lnTo>
                    <a:pt x="0" y="0"/>
                  </a:lnTo>
                  <a:close/>
                </a:path>
              </a:pathLst>
            </a:custGeom>
            <a:blipFill rotWithShape="1">
              <a:blip r:embed="rId7">
                <a:alphaModFix/>
              </a:blip>
              <a:stretch>
                <a:fillRect b="0" l="0" r="0" t="0"/>
              </a:stretch>
            </a:blipFill>
            <a:ln>
              <a:noFill/>
            </a:ln>
          </p:spPr>
        </p:sp>
        <p:sp>
          <p:nvSpPr>
            <p:cNvPr id="456" name="Google Shape;456;p23"/>
            <p:cNvSpPr/>
            <p:nvPr/>
          </p:nvSpPr>
          <p:spPr>
            <a:xfrm>
              <a:off x="7038410" y="6113167"/>
              <a:ext cx="326738" cy="326738"/>
            </a:xfrm>
            <a:custGeom>
              <a:rect b="b" l="l" r="r" t="t"/>
              <a:pathLst>
                <a:path extrusionOk="0" h="326738" w="326738">
                  <a:moveTo>
                    <a:pt x="0" y="0"/>
                  </a:moveTo>
                  <a:lnTo>
                    <a:pt x="326739" y="0"/>
                  </a:lnTo>
                  <a:lnTo>
                    <a:pt x="326739" y="326739"/>
                  </a:lnTo>
                  <a:lnTo>
                    <a:pt x="0" y="326739"/>
                  </a:lnTo>
                  <a:lnTo>
                    <a:pt x="0" y="0"/>
                  </a:lnTo>
                  <a:close/>
                </a:path>
              </a:pathLst>
            </a:custGeom>
            <a:blipFill rotWithShape="1">
              <a:blip r:embed="rId8">
                <a:alphaModFix/>
              </a:blip>
              <a:stretch>
                <a:fillRect b="0" l="0" r="0" t="0"/>
              </a:stretch>
            </a:blipFill>
            <a:ln>
              <a:noFill/>
            </a:ln>
          </p:spPr>
        </p:sp>
        <p:sp>
          <p:nvSpPr>
            <p:cNvPr id="457" name="Google Shape;457;p23"/>
            <p:cNvSpPr/>
            <p:nvPr/>
          </p:nvSpPr>
          <p:spPr>
            <a:xfrm>
              <a:off x="8426095" y="4711699"/>
              <a:ext cx="1282254" cy="1195993"/>
            </a:xfrm>
            <a:custGeom>
              <a:rect b="b" l="l" r="r" t="t"/>
              <a:pathLst>
                <a:path extrusionOk="0" h="1195993" w="1282254">
                  <a:moveTo>
                    <a:pt x="0" y="0"/>
                  </a:moveTo>
                  <a:lnTo>
                    <a:pt x="1282254" y="0"/>
                  </a:lnTo>
                  <a:lnTo>
                    <a:pt x="1282254" y="1195993"/>
                  </a:lnTo>
                  <a:lnTo>
                    <a:pt x="0" y="1195993"/>
                  </a:lnTo>
                  <a:lnTo>
                    <a:pt x="0" y="0"/>
                  </a:lnTo>
                  <a:close/>
                </a:path>
              </a:pathLst>
            </a:custGeom>
            <a:blipFill rotWithShape="1">
              <a:blip r:embed="rId5">
                <a:alphaModFix/>
              </a:blip>
              <a:stretch>
                <a:fillRect b="0" l="0" r="0" t="0"/>
              </a:stretch>
            </a:blipFill>
            <a:ln>
              <a:noFill/>
            </a:ln>
          </p:spPr>
        </p:sp>
        <p:sp>
          <p:nvSpPr>
            <p:cNvPr id="458" name="Google Shape;458;p23"/>
            <p:cNvSpPr/>
            <p:nvPr/>
          </p:nvSpPr>
          <p:spPr>
            <a:xfrm>
              <a:off x="8483899" y="4765614"/>
              <a:ext cx="1166646" cy="1088162"/>
            </a:xfrm>
            <a:custGeom>
              <a:rect b="b" l="l" r="r" t="t"/>
              <a:pathLst>
                <a:path extrusionOk="0" h="1088162" w="1166646">
                  <a:moveTo>
                    <a:pt x="0" y="0"/>
                  </a:moveTo>
                  <a:lnTo>
                    <a:pt x="1166646" y="0"/>
                  </a:lnTo>
                  <a:lnTo>
                    <a:pt x="1166646" y="1088162"/>
                  </a:lnTo>
                  <a:lnTo>
                    <a:pt x="0" y="1088162"/>
                  </a:lnTo>
                  <a:lnTo>
                    <a:pt x="0" y="0"/>
                  </a:lnTo>
                  <a:close/>
                </a:path>
              </a:pathLst>
            </a:custGeom>
            <a:blipFill rotWithShape="1">
              <a:blip r:embed="rId6">
                <a:alphaModFix/>
              </a:blip>
              <a:stretch>
                <a:fillRect b="0" l="0" r="0" t="0"/>
              </a:stretch>
            </a:blipFill>
            <a:ln>
              <a:noFill/>
            </a:ln>
          </p:spPr>
        </p:sp>
        <p:sp>
          <p:nvSpPr>
            <p:cNvPr id="459" name="Google Shape;459;p23"/>
            <p:cNvSpPr/>
            <p:nvPr/>
          </p:nvSpPr>
          <p:spPr>
            <a:xfrm>
              <a:off x="8655029" y="4925232"/>
              <a:ext cx="824386" cy="768928"/>
            </a:xfrm>
            <a:custGeom>
              <a:rect b="b" l="l" r="r" t="t"/>
              <a:pathLst>
                <a:path extrusionOk="0" h="768928" w="824386">
                  <a:moveTo>
                    <a:pt x="0" y="0"/>
                  </a:moveTo>
                  <a:lnTo>
                    <a:pt x="824386" y="0"/>
                  </a:lnTo>
                  <a:lnTo>
                    <a:pt x="824386" y="768927"/>
                  </a:lnTo>
                  <a:lnTo>
                    <a:pt x="0" y="768927"/>
                  </a:lnTo>
                  <a:lnTo>
                    <a:pt x="0" y="0"/>
                  </a:lnTo>
                  <a:close/>
                </a:path>
              </a:pathLst>
            </a:custGeom>
            <a:blipFill rotWithShape="1">
              <a:blip r:embed="rId7">
                <a:alphaModFix/>
              </a:blip>
              <a:stretch>
                <a:fillRect b="0" l="0" r="0" t="0"/>
              </a:stretch>
            </a:blipFill>
            <a:ln>
              <a:noFill/>
            </a:ln>
          </p:spPr>
        </p:sp>
        <p:sp>
          <p:nvSpPr>
            <p:cNvPr id="460" name="Google Shape;460;p23"/>
            <p:cNvSpPr/>
            <p:nvPr/>
          </p:nvSpPr>
          <p:spPr>
            <a:xfrm>
              <a:off x="8887783" y="5092757"/>
              <a:ext cx="358879" cy="358879"/>
            </a:xfrm>
            <a:custGeom>
              <a:rect b="b" l="l" r="r" t="t"/>
              <a:pathLst>
                <a:path extrusionOk="0" h="358879" w="358879">
                  <a:moveTo>
                    <a:pt x="0" y="0"/>
                  </a:moveTo>
                  <a:lnTo>
                    <a:pt x="358879" y="0"/>
                  </a:lnTo>
                  <a:lnTo>
                    <a:pt x="358879" y="358879"/>
                  </a:lnTo>
                  <a:lnTo>
                    <a:pt x="0" y="358879"/>
                  </a:lnTo>
                  <a:lnTo>
                    <a:pt x="0" y="0"/>
                  </a:lnTo>
                  <a:close/>
                </a:path>
              </a:pathLst>
            </a:custGeom>
            <a:blipFill rotWithShape="1">
              <a:blip r:embed="rId8">
                <a:alphaModFix/>
              </a:blip>
              <a:stretch>
                <a:fillRect b="0" l="0" r="0" t="0"/>
              </a:stretch>
            </a:blipFill>
            <a:ln>
              <a:noFill/>
            </a:ln>
          </p:spPr>
        </p:sp>
        <p:sp>
          <p:nvSpPr>
            <p:cNvPr id="461" name="Google Shape;461;p23"/>
            <p:cNvSpPr/>
            <p:nvPr/>
          </p:nvSpPr>
          <p:spPr>
            <a:xfrm rot="10800000">
              <a:off x="0" y="6850534"/>
              <a:ext cx="2491356" cy="2287518"/>
            </a:xfrm>
            <a:custGeom>
              <a:rect b="b" l="l" r="r" t="t"/>
              <a:pathLst>
                <a:path extrusionOk="0" h="2287518" w="2491356">
                  <a:moveTo>
                    <a:pt x="0" y="0"/>
                  </a:moveTo>
                  <a:lnTo>
                    <a:pt x="2491356" y="0"/>
                  </a:lnTo>
                  <a:lnTo>
                    <a:pt x="2491356" y="2287517"/>
                  </a:lnTo>
                  <a:lnTo>
                    <a:pt x="0" y="2287517"/>
                  </a:lnTo>
                  <a:lnTo>
                    <a:pt x="0" y="0"/>
                  </a:lnTo>
                  <a:close/>
                </a:path>
              </a:pathLst>
            </a:custGeom>
            <a:blipFill rotWithShape="1">
              <a:blip r:embed="rId4">
                <a:alphaModFix/>
              </a:blip>
              <a:stretch>
                <a:fillRect b="0" l="0" r="0" t="0"/>
              </a:stretch>
            </a:blipFill>
            <a:ln>
              <a:noFill/>
            </a:ln>
          </p:spPr>
        </p:sp>
      </p:grpSp>
      <p:sp>
        <p:nvSpPr>
          <p:cNvPr id="462" name="Google Shape;462;p23"/>
          <p:cNvSpPr txBox="1"/>
          <p:nvPr/>
        </p:nvSpPr>
        <p:spPr>
          <a:xfrm>
            <a:off x="811741" y="842242"/>
            <a:ext cx="16447559" cy="13611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FE6C39"/>
                </a:solidFill>
                <a:latin typeface="Roboto Condensed"/>
                <a:ea typeface="Roboto Condensed"/>
                <a:cs typeface="Roboto Condensed"/>
                <a:sym typeface="Roboto Condensed"/>
              </a:rPr>
              <a:t>As the lenacapavir concentration in the body increases after injection...</a:t>
            </a:r>
            <a:endParaRPr/>
          </a:p>
        </p:txBody>
      </p:sp>
      <p:sp>
        <p:nvSpPr>
          <p:cNvPr id="463" name="Google Shape;463;p23"/>
          <p:cNvSpPr txBox="1"/>
          <p:nvPr/>
        </p:nvSpPr>
        <p:spPr>
          <a:xfrm>
            <a:off x="1028700" y="8644382"/>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FE6C39"/>
                </a:solidFill>
                <a:latin typeface="Roboto Condensed"/>
                <a:ea typeface="Roboto Condensed"/>
                <a:cs typeface="Roboto Condensed"/>
                <a:sym typeface="Roboto Condensed"/>
              </a:rPr>
              <a:t>cells </a:t>
            </a:r>
            <a:r>
              <a:rPr b="1" i="1" lang="en-US" sz="5600" u="none" cap="none" strike="noStrike">
                <a:solidFill>
                  <a:srgbClr val="FE6C39"/>
                </a:solidFill>
                <a:latin typeface="Roboto Condensed"/>
                <a:ea typeface="Roboto Condensed"/>
                <a:cs typeface="Roboto Condensed"/>
                <a:sym typeface="Roboto Condensed"/>
              </a:rPr>
              <a:t>throughout the body</a:t>
            </a:r>
            <a:r>
              <a:rPr b="0" i="0" lang="en-US" sz="5600" u="none" cap="none" strike="noStrike">
                <a:solidFill>
                  <a:srgbClr val="FE6C39"/>
                </a:solidFill>
                <a:latin typeface="Roboto Condensed"/>
                <a:ea typeface="Roboto Condensed"/>
                <a:cs typeface="Roboto Condensed"/>
                <a:sym typeface="Roboto Condensed"/>
              </a:rPr>
              <a:t> become better protected against HIV</a:t>
            </a:r>
            <a:endParaRPr/>
          </a:p>
          <a:p>
            <a:pPr indent="0" lvl="0" marL="0" marR="0" rtl="0" algn="l">
              <a:lnSpc>
                <a:spcPct val="92000"/>
              </a:lnSpc>
              <a:spcBef>
                <a:spcPts val="0"/>
              </a:spcBef>
              <a:spcAft>
                <a:spcPts val="0"/>
              </a:spcAft>
              <a:buNone/>
            </a:pPr>
            <a:r>
              <a:t/>
            </a:r>
            <a:endParaRPr b="0" i="0" sz="5600" u="none" cap="none" strike="noStrike">
              <a:solidFill>
                <a:srgbClr val="FE6C39"/>
              </a:solidFill>
              <a:latin typeface="Roboto Condensed"/>
              <a:ea typeface="Roboto Condensed"/>
              <a:cs typeface="Roboto Condensed"/>
              <a:sym typeface="Roboto Condense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24"/>
          <p:cNvSpPr/>
          <p:nvPr/>
        </p:nvSpPr>
        <p:spPr>
          <a:xfrm>
            <a:off x="548196" y="2715660"/>
            <a:ext cx="6067581" cy="6067581"/>
          </a:xfrm>
          <a:custGeom>
            <a:rect b="b" l="l" r="r" t="t"/>
            <a:pathLst>
              <a:path extrusionOk="0" h="6067581" w="6067581">
                <a:moveTo>
                  <a:pt x="0" y="0"/>
                </a:moveTo>
                <a:lnTo>
                  <a:pt x="6067581" y="0"/>
                </a:lnTo>
                <a:lnTo>
                  <a:pt x="6067581" y="6067582"/>
                </a:lnTo>
                <a:lnTo>
                  <a:pt x="0" y="6067582"/>
                </a:lnTo>
                <a:lnTo>
                  <a:pt x="0" y="0"/>
                </a:lnTo>
                <a:close/>
              </a:path>
            </a:pathLst>
          </a:custGeom>
          <a:blipFill rotWithShape="1">
            <a:blip r:embed="rId3">
              <a:alphaModFix/>
            </a:blip>
            <a:stretch>
              <a:fillRect b="0" l="0" r="0" t="0"/>
            </a:stretch>
          </a:blipFill>
          <a:ln>
            <a:noFill/>
          </a:ln>
        </p:spPr>
      </p:sp>
      <p:sp>
        <p:nvSpPr>
          <p:cNvPr id="469" name="Google Shape;469;p24"/>
          <p:cNvSpPr txBox="1"/>
          <p:nvPr/>
        </p:nvSpPr>
        <p:spPr>
          <a:xfrm>
            <a:off x="811741" y="1074947"/>
            <a:ext cx="16447559" cy="20088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0" i="0" lang="en-US" sz="5600" u="none" cap="none" strike="noStrike">
                <a:solidFill>
                  <a:srgbClr val="000000"/>
                </a:solidFill>
                <a:latin typeface="Roboto Condensed"/>
                <a:ea typeface="Roboto Condensed"/>
                <a:cs typeface="Roboto Condensed"/>
                <a:sym typeface="Roboto Condensed"/>
              </a:rPr>
              <a:t>Lenacapavir is a type of medication known as</a:t>
            </a:r>
            <a:r>
              <a:rPr b="1" i="0" lang="en-US" sz="5600" u="none" cap="none" strike="noStrike">
                <a:solidFill>
                  <a:srgbClr val="000000"/>
                </a:solidFill>
                <a:latin typeface="Roboto Condensed"/>
                <a:ea typeface="Roboto Condensed"/>
                <a:cs typeface="Roboto Condensed"/>
                <a:sym typeface="Roboto Condensed"/>
              </a:rPr>
              <a:t> capsid inhibitor</a:t>
            </a:r>
            <a:endParaRPr/>
          </a:p>
          <a:p>
            <a:pPr indent="0" lvl="0" marL="0" marR="0" rtl="0" algn="l">
              <a:lnSpc>
                <a:spcPct val="92000"/>
              </a:lnSpc>
              <a:spcBef>
                <a:spcPts val="0"/>
              </a:spcBef>
              <a:spcAft>
                <a:spcPts val="0"/>
              </a:spcAft>
              <a:buNone/>
            </a:pPr>
            <a:r>
              <a:t/>
            </a:r>
            <a:endParaRPr b="1" i="0" sz="5600" u="none" cap="none" strike="noStrike">
              <a:solidFill>
                <a:srgbClr val="000000"/>
              </a:solidFill>
              <a:latin typeface="Roboto Condensed"/>
              <a:ea typeface="Roboto Condensed"/>
              <a:cs typeface="Roboto Condensed"/>
              <a:sym typeface="Roboto Condensed"/>
            </a:endParaRPr>
          </a:p>
        </p:txBody>
      </p:sp>
      <p:sp>
        <p:nvSpPr>
          <p:cNvPr id="470" name="Google Shape;470;p24"/>
          <p:cNvSpPr txBox="1"/>
          <p:nvPr/>
        </p:nvSpPr>
        <p:spPr>
          <a:xfrm>
            <a:off x="6818285" y="3287420"/>
            <a:ext cx="11131997" cy="4362137"/>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Capsid is a protein that is needed by HIV to replicate. </a:t>
            </a:r>
            <a:endParaRPr/>
          </a:p>
          <a:p>
            <a:pPr indent="0" lvl="0" marL="0" marR="0" rtl="0" algn="l">
              <a:lnSpc>
                <a:spcPct val="140004"/>
              </a:lnSpc>
              <a:spcBef>
                <a:spcPts val="0"/>
              </a:spcBef>
              <a:spcAft>
                <a:spcPts val="0"/>
              </a:spcAft>
              <a:buNone/>
            </a:pPr>
            <a:r>
              <a:t/>
            </a:r>
            <a:endParaRPr b="0" i="0" sz="4137" u="none" cap="none" strike="noStrike">
              <a:solidFill>
                <a:srgbClr val="000000"/>
              </a:solidFill>
              <a:latin typeface="Open Sans"/>
              <a:ea typeface="Open Sans"/>
              <a:cs typeface="Open Sans"/>
              <a:sym typeface="Open Sans"/>
            </a:endParaRPr>
          </a:p>
          <a:p>
            <a:pPr indent="0" lvl="0" marL="0" marR="0" rtl="0" algn="l">
              <a:lnSpc>
                <a:spcPct val="140004"/>
              </a:lnSpc>
              <a:spcBef>
                <a:spcPts val="0"/>
              </a:spcBef>
              <a:spcAft>
                <a:spcPts val="0"/>
              </a:spcAft>
              <a:buNone/>
            </a:pPr>
            <a:r>
              <a:rPr b="0" i="0" lang="en-US" sz="4137" u="none" cap="none" strike="noStrike">
                <a:solidFill>
                  <a:srgbClr val="000000"/>
                </a:solidFill>
                <a:latin typeface="Open Sans"/>
                <a:ea typeface="Open Sans"/>
                <a:cs typeface="Open Sans"/>
                <a:sym typeface="Open Sans"/>
              </a:rPr>
              <a:t> Lenacapavir interferes with the functioning of the capsid proteins– thus protecting against HIV infection throughout the body. </a:t>
            </a:r>
            <a:endParaRPr/>
          </a:p>
        </p:txBody>
      </p:sp>
      <p:sp>
        <p:nvSpPr>
          <p:cNvPr id="471" name="Google Shape;471;p24"/>
          <p:cNvSpPr txBox="1"/>
          <p:nvPr/>
        </p:nvSpPr>
        <p:spPr>
          <a:xfrm>
            <a:off x="548196" y="8821342"/>
            <a:ext cx="17191608" cy="1293876"/>
          </a:xfrm>
          <a:prstGeom prst="rect">
            <a:avLst/>
          </a:prstGeom>
          <a:noFill/>
          <a:ln>
            <a:noFill/>
          </a:ln>
        </p:spPr>
        <p:txBody>
          <a:bodyPr anchorCtr="0" anchor="t" bIns="0" lIns="0" spcFirstLastPara="1" rIns="0" wrap="square" tIns="0">
            <a:spAutoFit/>
          </a:bodyPr>
          <a:lstStyle/>
          <a:p>
            <a:pPr indent="0" lvl="0" marL="0" marR="0" rtl="0" algn="l">
              <a:lnSpc>
                <a:spcPct val="108000"/>
              </a:lnSpc>
              <a:spcBef>
                <a:spcPts val="0"/>
              </a:spcBef>
              <a:spcAft>
                <a:spcPts val="0"/>
              </a:spcAft>
              <a:buNone/>
            </a:pPr>
            <a:r>
              <a:rPr b="1" i="0" lang="en-US" sz="2400" u="none" cap="none" strike="noStrike">
                <a:solidFill>
                  <a:srgbClr val="000000"/>
                </a:solidFill>
                <a:latin typeface="Open Sans"/>
                <a:ea typeface="Open Sans"/>
                <a:cs typeface="Open Sans"/>
                <a:sym typeface="Open Sans"/>
              </a:rPr>
              <a:t>Note: People who inject drugs (PWID) were not explicitly included in research trials on LEN, but existing drug level data suggest that commonly injected drugs likely do not affect LEN levels. A study is ongoing to compare LEN levels in PWID with other groups who could benefit from PrEP.</a:t>
            </a:r>
            <a:endParaRPr/>
          </a:p>
          <a:p>
            <a:pPr indent="0" lvl="0" marL="0" marR="0" rtl="0" algn="l">
              <a:lnSpc>
                <a:spcPct val="108000"/>
              </a:lnSpc>
              <a:spcBef>
                <a:spcPts val="0"/>
              </a:spcBef>
              <a:spcAft>
                <a:spcPts val="0"/>
              </a:spcAft>
              <a:buNone/>
            </a:pPr>
            <a:r>
              <a:t/>
            </a:r>
            <a:endParaRPr b="1"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8AEA8"/>
        </a:solidFill>
      </p:bgPr>
    </p:bg>
    <p:spTree>
      <p:nvGrpSpPr>
        <p:cNvPr id="475" name="Shape 475"/>
        <p:cNvGrpSpPr/>
        <p:nvPr/>
      </p:nvGrpSpPr>
      <p:grpSpPr>
        <a:xfrm>
          <a:off x="0" y="0"/>
          <a:ext cx="0" cy="0"/>
          <a:chOff x="0" y="0"/>
          <a:chExt cx="0" cy="0"/>
        </a:xfrm>
      </p:grpSpPr>
      <p:sp>
        <p:nvSpPr>
          <p:cNvPr id="476" name="Google Shape;476;p25"/>
          <p:cNvSpPr/>
          <p:nvPr/>
        </p:nvSpPr>
        <p:spPr>
          <a:xfrm>
            <a:off x="11522848" y="0"/>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477" name="Google Shape;477;p25"/>
          <p:cNvSpPr txBox="1"/>
          <p:nvPr/>
        </p:nvSpPr>
        <p:spPr>
          <a:xfrm>
            <a:off x="1028700" y="5372964"/>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FFFFFF"/>
                </a:solidFill>
                <a:latin typeface="Roboto Condensed"/>
                <a:ea typeface="Roboto Condensed"/>
                <a:cs typeface="Roboto Condensed"/>
                <a:sym typeface="Roboto Condensed"/>
              </a:rPr>
              <a:t>PrEP Product Storage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26"/>
          <p:cNvSpPr txBox="1"/>
          <p:nvPr/>
        </p:nvSpPr>
        <p:spPr>
          <a:xfrm>
            <a:off x="548196" y="2695888"/>
            <a:ext cx="12248182" cy="6562412"/>
          </a:xfrm>
          <a:prstGeom prst="rect">
            <a:avLst/>
          </a:prstGeom>
          <a:noFill/>
          <a:ln>
            <a:noFill/>
          </a:ln>
        </p:spPr>
        <p:txBody>
          <a:bodyPr anchorCtr="0" anchor="t" bIns="0" lIns="0" spcFirstLastPara="1" rIns="0" wrap="square" tIns="0">
            <a:spAutoFit/>
          </a:bodyPr>
          <a:lstStyle/>
          <a:p>
            <a:pPr indent="-446625" lvl="1" marL="893251" marR="0" rtl="0" algn="l">
              <a:lnSpc>
                <a:spcPct val="140004"/>
              </a:lnSpc>
              <a:spcBef>
                <a:spcPts val="0"/>
              </a:spcBef>
              <a:spcAft>
                <a:spcPts val="0"/>
              </a:spcAft>
              <a:buClr>
                <a:srgbClr val="000000"/>
              </a:buClr>
              <a:buSzPts val="4137"/>
              <a:buFont typeface="Arial"/>
              <a:buChar char="•"/>
            </a:pPr>
            <a:r>
              <a:rPr b="0" i="0" lang="en-US" sz="4137" u="none" cap="none" strike="noStrike">
                <a:solidFill>
                  <a:srgbClr val="000000"/>
                </a:solidFill>
                <a:latin typeface="Open Sans"/>
                <a:ea typeface="Open Sans"/>
                <a:cs typeface="Open Sans"/>
                <a:sym typeface="Open Sans"/>
              </a:rPr>
              <a:t>The manufacturers of each PrEP product provide storage information and conditions that must be followed, including acceptable storage temperatures.</a:t>
            </a:r>
            <a:endParaRPr/>
          </a:p>
          <a:p>
            <a:pPr indent="-446625" lvl="1" marL="893251" marR="0" rtl="0" algn="l">
              <a:lnSpc>
                <a:spcPct val="140004"/>
              </a:lnSpc>
              <a:spcBef>
                <a:spcPts val="0"/>
              </a:spcBef>
              <a:spcAft>
                <a:spcPts val="0"/>
              </a:spcAft>
              <a:buClr>
                <a:srgbClr val="000000"/>
              </a:buClr>
              <a:buSzPts val="4137"/>
              <a:buFont typeface="Arial"/>
              <a:buChar char="•"/>
            </a:pPr>
            <a:r>
              <a:rPr b="0" i="0" lang="en-US" sz="4137" u="none" cap="none" strike="noStrike">
                <a:solidFill>
                  <a:srgbClr val="000000"/>
                </a:solidFill>
                <a:latin typeface="Open Sans"/>
                <a:ea typeface="Open Sans"/>
                <a:cs typeface="Open Sans"/>
                <a:sym typeface="Open Sans"/>
              </a:rPr>
              <a:t> All medicines should be stored out of the reach of children, and in a secure and dry location.</a:t>
            </a:r>
            <a:endParaRPr/>
          </a:p>
          <a:p>
            <a:pPr indent="-446625" lvl="1" marL="893251" marR="0" rtl="0" algn="l">
              <a:lnSpc>
                <a:spcPct val="140004"/>
              </a:lnSpc>
              <a:spcBef>
                <a:spcPts val="0"/>
              </a:spcBef>
              <a:spcAft>
                <a:spcPts val="0"/>
              </a:spcAft>
              <a:buClr>
                <a:srgbClr val="000000"/>
              </a:buClr>
              <a:buSzPts val="4137"/>
              <a:buFont typeface="Arial"/>
              <a:buChar char="•"/>
            </a:pPr>
            <a:r>
              <a:rPr b="1" i="0" lang="en-US" sz="4137" u="none" cap="none" strike="noStrike">
                <a:solidFill>
                  <a:srgbClr val="000000"/>
                </a:solidFill>
                <a:latin typeface="Open Sans"/>
                <a:ea typeface="Open Sans"/>
                <a:cs typeface="Open Sans"/>
                <a:sym typeface="Open Sans"/>
              </a:rPr>
              <a:t>Refrigeration is not required to store any PrEP product. </a:t>
            </a:r>
            <a:endParaRPr/>
          </a:p>
        </p:txBody>
      </p:sp>
      <p:sp>
        <p:nvSpPr>
          <p:cNvPr id="483" name="Google Shape;483;p26"/>
          <p:cNvSpPr/>
          <p:nvPr/>
        </p:nvSpPr>
        <p:spPr>
          <a:xfrm>
            <a:off x="12629078" y="2762563"/>
            <a:ext cx="4630222" cy="5545352"/>
          </a:xfrm>
          <a:custGeom>
            <a:rect b="b" l="l" r="r" t="t"/>
            <a:pathLst>
              <a:path extrusionOk="0" h="5545352" w="4630222">
                <a:moveTo>
                  <a:pt x="0" y="0"/>
                </a:moveTo>
                <a:lnTo>
                  <a:pt x="4630222" y="0"/>
                </a:lnTo>
                <a:lnTo>
                  <a:pt x="4630222" y="5545352"/>
                </a:lnTo>
                <a:lnTo>
                  <a:pt x="0" y="5545352"/>
                </a:lnTo>
                <a:lnTo>
                  <a:pt x="0" y="0"/>
                </a:lnTo>
                <a:close/>
              </a:path>
            </a:pathLst>
          </a:custGeom>
          <a:blipFill rotWithShape="1">
            <a:blip r:embed="rId3">
              <a:alphaModFix/>
            </a:blip>
            <a:stretch>
              <a:fillRect b="0" l="-97953" r="0" t="0"/>
            </a:stretch>
          </a:blipFill>
          <a:ln>
            <a:noFill/>
          </a:ln>
        </p:spPr>
      </p:sp>
      <p:sp>
        <p:nvSpPr>
          <p:cNvPr id="484" name="Google Shape;484;p26"/>
          <p:cNvSpPr txBox="1"/>
          <p:nvPr/>
        </p:nvSpPr>
        <p:spPr>
          <a:xfrm>
            <a:off x="548196" y="1025038"/>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FE6C39"/>
                </a:solidFill>
                <a:latin typeface="Roboto Condensed"/>
                <a:ea typeface="Roboto Condensed"/>
                <a:cs typeface="Roboto Condensed"/>
                <a:sym typeface="Roboto Condensed"/>
              </a:rPr>
              <a:t>How do PrEP Products need to be stored?</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grpSp>
        <p:nvGrpSpPr>
          <p:cNvPr id="489" name="Google Shape;489;p27"/>
          <p:cNvGrpSpPr/>
          <p:nvPr/>
        </p:nvGrpSpPr>
        <p:grpSpPr>
          <a:xfrm>
            <a:off x="-435956" y="2184541"/>
            <a:ext cx="8213982" cy="8102459"/>
            <a:chOff x="0" y="0"/>
            <a:chExt cx="10951976" cy="10803279"/>
          </a:xfrm>
        </p:grpSpPr>
        <p:sp>
          <p:nvSpPr>
            <p:cNvPr id="490" name="Google Shape;490;p27"/>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491" name="Google Shape;491;p27"/>
            <p:cNvSpPr/>
            <p:nvPr/>
          </p:nvSpPr>
          <p:spPr>
            <a:xfrm>
              <a:off x="4035623" y="2812749"/>
              <a:ext cx="2880729" cy="5177780"/>
            </a:xfrm>
            <a:custGeom>
              <a:rect b="b" l="l" r="r" t="t"/>
              <a:pathLst>
                <a:path extrusionOk="0" h="5177780" w="2880729">
                  <a:moveTo>
                    <a:pt x="0" y="0"/>
                  </a:moveTo>
                  <a:lnTo>
                    <a:pt x="2880729" y="0"/>
                  </a:lnTo>
                  <a:lnTo>
                    <a:pt x="2880729" y="5177781"/>
                  </a:lnTo>
                  <a:lnTo>
                    <a:pt x="0" y="5177781"/>
                  </a:lnTo>
                  <a:lnTo>
                    <a:pt x="0" y="0"/>
                  </a:lnTo>
                  <a:close/>
                </a:path>
              </a:pathLst>
            </a:custGeom>
            <a:blipFill rotWithShape="1">
              <a:blip r:embed="rId4">
                <a:alphaModFix/>
              </a:blip>
              <a:stretch>
                <a:fillRect b="0" l="0" r="0" t="0"/>
              </a:stretch>
            </a:blipFill>
            <a:ln>
              <a:noFill/>
            </a:ln>
          </p:spPr>
        </p:sp>
      </p:grpSp>
      <p:sp>
        <p:nvSpPr>
          <p:cNvPr id="492" name="Google Shape;492;p27"/>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1D9EDE"/>
                </a:solidFill>
                <a:latin typeface="Roboto Condensed"/>
                <a:ea typeface="Roboto Condensed"/>
                <a:cs typeface="Roboto Condensed"/>
                <a:sym typeface="Roboto Condensed"/>
              </a:rPr>
              <a:t>Oral PrEP Storage</a:t>
            </a:r>
            <a:endParaRPr/>
          </a:p>
        </p:txBody>
      </p:sp>
      <p:sp>
        <p:nvSpPr>
          <p:cNvPr id="493" name="Google Shape;493;p27"/>
          <p:cNvSpPr txBox="1"/>
          <p:nvPr/>
        </p:nvSpPr>
        <p:spPr>
          <a:xfrm>
            <a:off x="7778026" y="2978658"/>
            <a:ext cx="10107724" cy="6279642"/>
          </a:xfrm>
          <a:prstGeom prst="rect">
            <a:avLst/>
          </a:prstGeom>
          <a:noFill/>
          <a:ln>
            <a:noFill/>
          </a:ln>
        </p:spPr>
        <p:txBody>
          <a:bodyPr anchorCtr="0" anchor="t" bIns="0" lIns="0" spcFirstLastPara="1" rIns="0" wrap="square" tIns="0">
            <a:spAutoFit/>
          </a:bodyPr>
          <a:lstStyle/>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TDF-based oral PrEP is packaged in plastic bottles, each containing 30 pills of TDF/FTC or TDF/3TC (in most countries), and should be dispensed in the original container</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Each bottle also includes a desiccant sash or device to regulate humidity within the bottle, which should be left in place after the bottle is opened</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Bottles should remain tightly closed, and should not be opened until ready for use. A bottle should not be used if the seal over the opening is broken or missing, or if the expiry date has passed.</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grpSp>
        <p:nvGrpSpPr>
          <p:cNvPr id="498" name="Google Shape;498;p28"/>
          <p:cNvGrpSpPr/>
          <p:nvPr/>
        </p:nvGrpSpPr>
        <p:grpSpPr>
          <a:xfrm>
            <a:off x="-435956" y="2184541"/>
            <a:ext cx="8213982" cy="8102459"/>
            <a:chOff x="0" y="0"/>
            <a:chExt cx="10951976" cy="10803279"/>
          </a:xfrm>
        </p:grpSpPr>
        <p:sp>
          <p:nvSpPr>
            <p:cNvPr id="499" name="Google Shape;499;p28"/>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500" name="Google Shape;500;p28"/>
            <p:cNvSpPr/>
            <p:nvPr/>
          </p:nvSpPr>
          <p:spPr>
            <a:xfrm>
              <a:off x="4035623" y="2812749"/>
              <a:ext cx="2880729" cy="5177780"/>
            </a:xfrm>
            <a:custGeom>
              <a:rect b="b" l="l" r="r" t="t"/>
              <a:pathLst>
                <a:path extrusionOk="0" h="5177780" w="2880729">
                  <a:moveTo>
                    <a:pt x="0" y="0"/>
                  </a:moveTo>
                  <a:lnTo>
                    <a:pt x="2880729" y="0"/>
                  </a:lnTo>
                  <a:lnTo>
                    <a:pt x="2880729" y="5177781"/>
                  </a:lnTo>
                  <a:lnTo>
                    <a:pt x="0" y="5177781"/>
                  </a:lnTo>
                  <a:lnTo>
                    <a:pt x="0" y="0"/>
                  </a:lnTo>
                  <a:close/>
                </a:path>
              </a:pathLst>
            </a:custGeom>
            <a:blipFill rotWithShape="1">
              <a:blip r:embed="rId4">
                <a:alphaModFix/>
              </a:blip>
              <a:stretch>
                <a:fillRect b="0" l="0" r="0" t="0"/>
              </a:stretch>
            </a:blipFill>
            <a:ln>
              <a:noFill/>
            </a:ln>
          </p:spPr>
        </p:sp>
      </p:grpSp>
      <p:sp>
        <p:nvSpPr>
          <p:cNvPr id="501" name="Google Shape;501;p28"/>
          <p:cNvSpPr txBox="1"/>
          <p:nvPr/>
        </p:nvSpPr>
        <p:spPr>
          <a:xfrm>
            <a:off x="7778026" y="3716766"/>
            <a:ext cx="9381856" cy="4429913"/>
          </a:xfrm>
          <a:prstGeom prst="rect">
            <a:avLst/>
          </a:prstGeom>
          <a:noFill/>
          <a:ln>
            <a:noFill/>
          </a:ln>
        </p:spPr>
        <p:txBody>
          <a:bodyPr anchorCtr="0" anchor="t" bIns="0" lIns="0" spcFirstLastPara="1" rIns="0" wrap="square" tIns="0">
            <a:spAutoFit/>
          </a:bodyPr>
          <a:lstStyle/>
          <a:p>
            <a:pPr indent="-439203" lvl="1" marL="878405"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Bottles of TDF-based oral PrEP should be stored at 25° Celsius (C)/77° Fahrenheit (F)</a:t>
            </a:r>
            <a:endParaRPr/>
          </a:p>
          <a:p>
            <a:pPr indent="-439203" lvl="1" marL="878405"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The acceptable temperature range is between:</a:t>
            </a:r>
            <a:endParaRPr/>
          </a:p>
          <a:p>
            <a:pPr indent="-585603" lvl="2" marL="1756810" marR="0" rtl="0" algn="l">
              <a:lnSpc>
                <a:spcPct val="108013"/>
              </a:lnSpc>
              <a:spcBef>
                <a:spcPts val="0"/>
              </a:spcBef>
              <a:spcAft>
                <a:spcPts val="0"/>
              </a:spcAft>
              <a:buClr>
                <a:srgbClr val="000000"/>
              </a:buClr>
              <a:buSzPts val="4068"/>
              <a:buFont typeface="Arial"/>
              <a:buChar char="⚬"/>
            </a:pPr>
            <a:r>
              <a:rPr b="1" i="0" lang="en-US" sz="4068" u="none" cap="none" strike="noStrike">
                <a:solidFill>
                  <a:srgbClr val="000000"/>
                </a:solidFill>
                <a:latin typeface="Open Sans"/>
                <a:ea typeface="Open Sans"/>
                <a:cs typeface="Open Sans"/>
                <a:sym typeface="Open Sans"/>
              </a:rPr>
              <a:t>15-30°C</a:t>
            </a:r>
            <a:endParaRPr/>
          </a:p>
          <a:p>
            <a:pPr indent="-585603" lvl="2" marL="1756810" marR="0" rtl="0" algn="l">
              <a:lnSpc>
                <a:spcPct val="108013"/>
              </a:lnSpc>
              <a:spcBef>
                <a:spcPts val="0"/>
              </a:spcBef>
              <a:spcAft>
                <a:spcPts val="0"/>
              </a:spcAft>
              <a:buClr>
                <a:srgbClr val="000000"/>
              </a:buClr>
              <a:buSzPts val="4068"/>
              <a:buFont typeface="Arial"/>
              <a:buChar char="⚬"/>
            </a:pPr>
            <a:r>
              <a:rPr b="1" i="0" lang="en-US" sz="4068" u="none" cap="none" strike="noStrike">
                <a:solidFill>
                  <a:srgbClr val="000000"/>
                </a:solidFill>
                <a:latin typeface="Open Sans"/>
                <a:ea typeface="Open Sans"/>
                <a:cs typeface="Open Sans"/>
                <a:sym typeface="Open Sans"/>
              </a:rPr>
              <a:t>59-86°F.</a:t>
            </a:r>
            <a:endParaRPr/>
          </a:p>
          <a:p>
            <a:pPr indent="-439203" lvl="1" marL="878405"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Refrigeration is not required.</a:t>
            </a:r>
            <a:endParaRPr/>
          </a:p>
        </p:txBody>
      </p:sp>
      <p:sp>
        <p:nvSpPr>
          <p:cNvPr id="502" name="Google Shape;502;p28"/>
          <p:cNvSpPr/>
          <p:nvPr/>
        </p:nvSpPr>
        <p:spPr>
          <a:xfrm>
            <a:off x="811741" y="3298569"/>
            <a:ext cx="1548661" cy="4114800"/>
          </a:xfrm>
          <a:custGeom>
            <a:rect b="b" l="l" r="r" t="t"/>
            <a:pathLst>
              <a:path extrusionOk="0" h="4114800" w="1548661">
                <a:moveTo>
                  <a:pt x="0" y="0"/>
                </a:moveTo>
                <a:lnTo>
                  <a:pt x="1548661" y="0"/>
                </a:lnTo>
                <a:lnTo>
                  <a:pt x="1548661" y="4114800"/>
                </a:lnTo>
                <a:lnTo>
                  <a:pt x="0" y="4114800"/>
                </a:lnTo>
                <a:lnTo>
                  <a:pt x="0" y="0"/>
                </a:lnTo>
                <a:close/>
              </a:path>
            </a:pathLst>
          </a:custGeom>
          <a:blipFill rotWithShape="1">
            <a:blip r:embed="rId5">
              <a:alphaModFix/>
            </a:blip>
            <a:stretch>
              <a:fillRect b="0" l="0" r="0" t="0"/>
            </a:stretch>
          </a:blipFill>
          <a:ln>
            <a:noFill/>
          </a:ln>
        </p:spPr>
      </p:sp>
      <p:sp>
        <p:nvSpPr>
          <p:cNvPr id="503" name="Google Shape;503;p28"/>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1D9EDE"/>
                </a:solidFill>
                <a:latin typeface="Roboto Condensed"/>
                <a:ea typeface="Roboto Condensed"/>
                <a:cs typeface="Roboto Condensed"/>
                <a:sym typeface="Roboto Condensed"/>
              </a:rPr>
              <a:t>Oral PrEP Storage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29"/>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48AEA8"/>
                </a:solidFill>
                <a:latin typeface="Roboto Condensed"/>
                <a:ea typeface="Roboto Condensed"/>
                <a:cs typeface="Roboto Condensed"/>
                <a:sym typeface="Roboto Condensed"/>
              </a:rPr>
              <a:t>DVR Storage</a:t>
            </a:r>
            <a:endParaRPr/>
          </a:p>
        </p:txBody>
      </p:sp>
      <p:grpSp>
        <p:nvGrpSpPr>
          <p:cNvPr id="509" name="Google Shape;509;p29"/>
          <p:cNvGrpSpPr/>
          <p:nvPr/>
        </p:nvGrpSpPr>
        <p:grpSpPr>
          <a:xfrm>
            <a:off x="0" y="1709014"/>
            <a:ext cx="8213982" cy="8102459"/>
            <a:chOff x="0" y="0"/>
            <a:chExt cx="10951976" cy="10803279"/>
          </a:xfrm>
        </p:grpSpPr>
        <p:sp>
          <p:nvSpPr>
            <p:cNvPr id="510" name="Google Shape;510;p29"/>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511" name="Google Shape;511;p29"/>
            <p:cNvSpPr/>
            <p:nvPr/>
          </p:nvSpPr>
          <p:spPr>
            <a:xfrm>
              <a:off x="3265514" y="3191166"/>
              <a:ext cx="4420948" cy="4420948"/>
            </a:xfrm>
            <a:custGeom>
              <a:rect b="b" l="l" r="r" t="t"/>
              <a:pathLst>
                <a:path extrusionOk="0" h="4420948" w="4420948">
                  <a:moveTo>
                    <a:pt x="0" y="0"/>
                  </a:moveTo>
                  <a:lnTo>
                    <a:pt x="4420948" y="0"/>
                  </a:lnTo>
                  <a:lnTo>
                    <a:pt x="4420948" y="4420947"/>
                  </a:lnTo>
                  <a:lnTo>
                    <a:pt x="0" y="4420947"/>
                  </a:lnTo>
                  <a:lnTo>
                    <a:pt x="0" y="0"/>
                  </a:lnTo>
                  <a:close/>
                </a:path>
              </a:pathLst>
            </a:custGeom>
            <a:blipFill rotWithShape="1">
              <a:blip r:embed="rId4">
                <a:alphaModFix/>
              </a:blip>
              <a:stretch>
                <a:fillRect b="0" l="0" r="0" t="0"/>
              </a:stretch>
            </a:blipFill>
            <a:ln>
              <a:noFill/>
            </a:ln>
          </p:spPr>
        </p:sp>
      </p:grpSp>
      <p:sp>
        <p:nvSpPr>
          <p:cNvPr id="512" name="Google Shape;512;p29"/>
          <p:cNvSpPr txBox="1"/>
          <p:nvPr/>
        </p:nvSpPr>
        <p:spPr>
          <a:xfrm>
            <a:off x="7569809" y="2522517"/>
            <a:ext cx="10107724" cy="4488942"/>
          </a:xfrm>
          <a:prstGeom prst="rect">
            <a:avLst/>
          </a:prstGeom>
          <a:noFill/>
          <a:ln>
            <a:noFill/>
          </a:ln>
        </p:spPr>
        <p:txBody>
          <a:bodyPr anchorCtr="0" anchor="t" bIns="0" lIns="0" spcFirstLastPara="1" rIns="0" wrap="square" tIns="0">
            <a:spAutoFit/>
          </a:bodyPr>
          <a:lstStyle/>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Each DVR comes individually packaged in a foil pouch, which is enclosed within a cardboard box</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Each DVR should be stored in the original package in order to protect it from light</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 The foil pouch should not be opened until the client is ready to use it</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The DVR should not be used if the seal on the pouch is broken, or if the expiry date has passed.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p:nvPr/>
        </p:nvSpPr>
        <p:spPr>
          <a:xfrm>
            <a:off x="11199066" y="3012083"/>
            <a:ext cx="6060234" cy="6069600"/>
          </a:xfrm>
          <a:custGeom>
            <a:rect b="b" l="l" r="r" t="t"/>
            <a:pathLst>
              <a:path extrusionOk="0" h="6069600" w="6060234">
                <a:moveTo>
                  <a:pt x="0" y="0"/>
                </a:moveTo>
                <a:lnTo>
                  <a:pt x="6060234" y="0"/>
                </a:lnTo>
                <a:lnTo>
                  <a:pt x="6060234" y="6069600"/>
                </a:lnTo>
                <a:lnTo>
                  <a:pt x="0" y="6069600"/>
                </a:lnTo>
                <a:lnTo>
                  <a:pt x="0" y="0"/>
                </a:lnTo>
                <a:close/>
              </a:path>
            </a:pathLst>
          </a:custGeom>
          <a:blipFill rotWithShape="1">
            <a:blip r:embed="rId3">
              <a:alphaModFix/>
            </a:blip>
            <a:stretch>
              <a:fillRect b="0" l="0" r="0" t="0"/>
            </a:stretch>
          </a:blipFill>
          <a:ln>
            <a:noFill/>
          </a:ln>
        </p:spPr>
      </p:sp>
      <p:sp>
        <p:nvSpPr>
          <p:cNvPr id="104" name="Google Shape;104;p3"/>
          <p:cNvSpPr txBox="1"/>
          <p:nvPr/>
        </p:nvSpPr>
        <p:spPr>
          <a:xfrm>
            <a:off x="843224" y="968911"/>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48AEA8"/>
                </a:solidFill>
                <a:latin typeface="Roboto Condensed"/>
                <a:ea typeface="Roboto Condensed"/>
                <a:cs typeface="Roboto Condensed"/>
                <a:sym typeface="Roboto Condensed"/>
              </a:rPr>
              <a:t>How do antiretroviral (ARV) medications work against HIV?</a:t>
            </a:r>
            <a:endParaRPr/>
          </a:p>
        </p:txBody>
      </p:sp>
      <p:sp>
        <p:nvSpPr>
          <p:cNvPr id="105" name="Google Shape;105;p3"/>
          <p:cNvSpPr txBox="1"/>
          <p:nvPr/>
        </p:nvSpPr>
        <p:spPr>
          <a:xfrm>
            <a:off x="1028700" y="3649663"/>
            <a:ext cx="9545564" cy="4442676"/>
          </a:xfrm>
          <a:prstGeom prst="rect">
            <a:avLst/>
          </a:prstGeom>
          <a:noFill/>
          <a:ln>
            <a:noFill/>
          </a:ln>
        </p:spPr>
        <p:txBody>
          <a:bodyPr anchorCtr="0" anchor="t" bIns="0" lIns="0" spcFirstLastPara="1" rIns="0" wrap="square" tIns="0">
            <a:spAutoFit/>
          </a:bodyPr>
          <a:lstStyle/>
          <a:p>
            <a:pPr indent="0" lvl="0" marL="0" marR="0" rtl="0" algn="ctr">
              <a:lnSpc>
                <a:spcPct val="140016"/>
              </a:lnSpc>
              <a:spcBef>
                <a:spcPts val="0"/>
              </a:spcBef>
              <a:spcAft>
                <a:spcPts val="0"/>
              </a:spcAft>
              <a:buNone/>
            </a:pPr>
            <a:r>
              <a:rPr b="0" i="0" lang="en-US" sz="3591" u="none" cap="none" strike="noStrike">
                <a:solidFill>
                  <a:srgbClr val="000000"/>
                </a:solidFill>
                <a:latin typeface="Open Sans"/>
                <a:ea typeface="Open Sans"/>
                <a:cs typeface="Open Sans"/>
                <a:sym typeface="Open Sans"/>
              </a:rPr>
              <a:t>ARV medications work against HIV by interfering with proteins the viruses needs to replicate. </a:t>
            </a:r>
            <a:endParaRPr/>
          </a:p>
          <a:p>
            <a:pPr indent="0" lvl="0" marL="0" marR="0" rtl="0" algn="ctr">
              <a:lnSpc>
                <a:spcPct val="140016"/>
              </a:lnSpc>
              <a:spcBef>
                <a:spcPts val="0"/>
              </a:spcBef>
              <a:spcAft>
                <a:spcPts val="0"/>
              </a:spcAft>
              <a:buNone/>
            </a:pPr>
            <a:r>
              <a:t/>
            </a:r>
            <a:endParaRPr b="0" i="0" sz="3591" u="none" cap="none" strike="noStrike">
              <a:solidFill>
                <a:srgbClr val="000000"/>
              </a:solidFill>
              <a:latin typeface="Open Sans"/>
              <a:ea typeface="Open Sans"/>
              <a:cs typeface="Open Sans"/>
              <a:sym typeface="Open Sans"/>
            </a:endParaRPr>
          </a:p>
          <a:p>
            <a:pPr indent="0" lvl="0" marL="0" marR="0" rtl="0" algn="ctr">
              <a:lnSpc>
                <a:spcPct val="140016"/>
              </a:lnSpc>
              <a:spcBef>
                <a:spcPts val="0"/>
              </a:spcBef>
              <a:spcAft>
                <a:spcPts val="0"/>
              </a:spcAft>
              <a:buNone/>
            </a:pPr>
            <a:r>
              <a:rPr b="0" i="0" lang="en-US" sz="3591" u="none" cap="none" strike="noStrike">
                <a:solidFill>
                  <a:srgbClr val="000000"/>
                </a:solidFill>
                <a:latin typeface="Open Sans"/>
                <a:ea typeface="Open Sans"/>
                <a:cs typeface="Open Sans"/>
                <a:sym typeface="Open Sans"/>
              </a:rPr>
              <a:t>Different ARVs work against different proteins</a:t>
            </a:r>
            <a:endParaRPr/>
          </a:p>
          <a:p>
            <a:pPr indent="0" lvl="0" marL="0" marR="0" rtl="0" algn="ctr">
              <a:lnSpc>
                <a:spcPct val="140016"/>
              </a:lnSpc>
              <a:spcBef>
                <a:spcPts val="0"/>
              </a:spcBef>
              <a:spcAft>
                <a:spcPts val="0"/>
              </a:spcAft>
              <a:buNone/>
            </a:pPr>
            <a:r>
              <a:t/>
            </a:r>
            <a:endParaRPr b="0" i="0" sz="3591"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30"/>
          <p:cNvSpPr txBox="1"/>
          <p:nvPr/>
        </p:nvSpPr>
        <p:spPr>
          <a:xfrm>
            <a:off x="811741" y="844486"/>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48AEA8"/>
                </a:solidFill>
                <a:latin typeface="Roboto Condensed"/>
                <a:ea typeface="Roboto Condensed"/>
                <a:cs typeface="Roboto Condensed"/>
                <a:sym typeface="Roboto Condensed"/>
              </a:rPr>
              <a:t>DVR Storage</a:t>
            </a:r>
            <a:endParaRPr/>
          </a:p>
        </p:txBody>
      </p:sp>
      <p:grpSp>
        <p:nvGrpSpPr>
          <p:cNvPr id="518" name="Google Shape;518;p30"/>
          <p:cNvGrpSpPr/>
          <p:nvPr/>
        </p:nvGrpSpPr>
        <p:grpSpPr>
          <a:xfrm>
            <a:off x="0" y="1709014"/>
            <a:ext cx="8213982" cy="8102459"/>
            <a:chOff x="0" y="0"/>
            <a:chExt cx="10951976" cy="10803279"/>
          </a:xfrm>
        </p:grpSpPr>
        <p:sp>
          <p:nvSpPr>
            <p:cNvPr id="519" name="Google Shape;519;p30"/>
            <p:cNvSpPr/>
            <p:nvPr/>
          </p:nvSpPr>
          <p:spPr>
            <a:xfrm rot="1758426">
              <a:off x="1384081" y="1504098"/>
              <a:ext cx="8183814" cy="7795083"/>
            </a:xfrm>
            <a:custGeom>
              <a:rect b="b" l="l" r="r" t="t"/>
              <a:pathLst>
                <a:path extrusionOk="0" h="7795083" w="8183814">
                  <a:moveTo>
                    <a:pt x="0" y="0"/>
                  </a:moveTo>
                  <a:lnTo>
                    <a:pt x="8183814" y="0"/>
                  </a:lnTo>
                  <a:lnTo>
                    <a:pt x="8183814" y="7795083"/>
                  </a:lnTo>
                  <a:lnTo>
                    <a:pt x="0" y="7795083"/>
                  </a:lnTo>
                  <a:lnTo>
                    <a:pt x="0" y="0"/>
                  </a:lnTo>
                  <a:close/>
                </a:path>
              </a:pathLst>
            </a:custGeom>
            <a:blipFill rotWithShape="1">
              <a:blip r:embed="rId3">
                <a:alphaModFix/>
              </a:blip>
              <a:stretch>
                <a:fillRect b="0" l="0" r="0" t="0"/>
              </a:stretch>
            </a:blipFill>
            <a:ln>
              <a:noFill/>
            </a:ln>
          </p:spPr>
        </p:sp>
        <p:sp>
          <p:nvSpPr>
            <p:cNvPr id="520" name="Google Shape;520;p30"/>
            <p:cNvSpPr/>
            <p:nvPr/>
          </p:nvSpPr>
          <p:spPr>
            <a:xfrm>
              <a:off x="3265514" y="3191166"/>
              <a:ext cx="4420948" cy="4420948"/>
            </a:xfrm>
            <a:custGeom>
              <a:rect b="b" l="l" r="r" t="t"/>
              <a:pathLst>
                <a:path extrusionOk="0" h="4420948" w="4420948">
                  <a:moveTo>
                    <a:pt x="0" y="0"/>
                  </a:moveTo>
                  <a:lnTo>
                    <a:pt x="4420948" y="0"/>
                  </a:lnTo>
                  <a:lnTo>
                    <a:pt x="4420948" y="4420947"/>
                  </a:lnTo>
                  <a:lnTo>
                    <a:pt x="0" y="4420947"/>
                  </a:lnTo>
                  <a:lnTo>
                    <a:pt x="0" y="0"/>
                  </a:lnTo>
                  <a:close/>
                </a:path>
              </a:pathLst>
            </a:custGeom>
            <a:blipFill rotWithShape="1">
              <a:blip r:embed="rId4">
                <a:alphaModFix/>
              </a:blip>
              <a:stretch>
                <a:fillRect b="0" l="0" r="0" t="0"/>
              </a:stretch>
            </a:blipFill>
            <a:ln>
              <a:noFill/>
            </a:ln>
          </p:spPr>
        </p:sp>
      </p:grpSp>
      <p:sp>
        <p:nvSpPr>
          <p:cNvPr id="521" name="Google Shape;521;p30"/>
          <p:cNvSpPr/>
          <p:nvPr/>
        </p:nvSpPr>
        <p:spPr>
          <a:xfrm>
            <a:off x="811741" y="3086100"/>
            <a:ext cx="1548661" cy="4114800"/>
          </a:xfrm>
          <a:custGeom>
            <a:rect b="b" l="l" r="r" t="t"/>
            <a:pathLst>
              <a:path extrusionOk="0" h="4114800" w="1548661">
                <a:moveTo>
                  <a:pt x="0" y="0"/>
                </a:moveTo>
                <a:lnTo>
                  <a:pt x="1548661" y="0"/>
                </a:lnTo>
                <a:lnTo>
                  <a:pt x="1548661" y="4114800"/>
                </a:lnTo>
                <a:lnTo>
                  <a:pt x="0" y="4114800"/>
                </a:lnTo>
                <a:lnTo>
                  <a:pt x="0" y="0"/>
                </a:lnTo>
                <a:close/>
              </a:path>
            </a:pathLst>
          </a:custGeom>
          <a:blipFill rotWithShape="1">
            <a:blip r:embed="rId5">
              <a:alphaModFix/>
            </a:blip>
            <a:stretch>
              <a:fillRect b="0" l="0" r="0" t="0"/>
            </a:stretch>
          </a:blipFill>
          <a:ln>
            <a:noFill/>
          </a:ln>
        </p:spPr>
      </p:sp>
      <p:sp>
        <p:nvSpPr>
          <p:cNvPr id="522" name="Google Shape;522;p30"/>
          <p:cNvSpPr txBox="1"/>
          <p:nvPr/>
        </p:nvSpPr>
        <p:spPr>
          <a:xfrm>
            <a:off x="7877444" y="4375259"/>
            <a:ext cx="9381856" cy="2224180"/>
          </a:xfrm>
          <a:prstGeom prst="rect">
            <a:avLst/>
          </a:prstGeom>
          <a:noFill/>
          <a:ln>
            <a:noFill/>
          </a:ln>
        </p:spPr>
        <p:txBody>
          <a:bodyPr anchorCtr="0" anchor="t" bIns="0" lIns="0" spcFirstLastPara="1" rIns="0" wrap="square" tIns="0">
            <a:spAutoFit/>
          </a:bodyPr>
          <a:lstStyle/>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Boxes containing DVRs should be stored in a secure and dry location at or below </a:t>
            </a:r>
            <a:r>
              <a:rPr b="1" i="0" lang="en-US" sz="4068" u="none" cap="none" strike="noStrike">
                <a:solidFill>
                  <a:srgbClr val="000000"/>
                </a:solidFill>
                <a:latin typeface="Open Sans"/>
                <a:ea typeface="Open Sans"/>
                <a:cs typeface="Open Sans"/>
                <a:sym typeface="Open Sans"/>
              </a:rPr>
              <a:t>30°C/86°F</a:t>
            </a:r>
            <a:endParaRPr/>
          </a:p>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Refrigeration is not required.</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31"/>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A93291"/>
                </a:solidFill>
                <a:latin typeface="Roboto Condensed"/>
                <a:ea typeface="Roboto Condensed"/>
                <a:cs typeface="Roboto Condensed"/>
                <a:sym typeface="Roboto Condensed"/>
              </a:rPr>
              <a:t>CAB-LA Storage</a:t>
            </a:r>
            <a:endParaRPr/>
          </a:p>
        </p:txBody>
      </p:sp>
      <p:sp>
        <p:nvSpPr>
          <p:cNvPr id="528" name="Google Shape;528;p31"/>
          <p:cNvSpPr/>
          <p:nvPr/>
        </p:nvSpPr>
        <p:spPr>
          <a:xfrm rot="-1423675">
            <a:off x="1038061" y="2837087"/>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529" name="Google Shape;529;p31"/>
          <p:cNvGrpSpPr/>
          <p:nvPr/>
        </p:nvGrpSpPr>
        <p:grpSpPr>
          <a:xfrm>
            <a:off x="2064469" y="3525285"/>
            <a:ext cx="4085044" cy="4115914"/>
            <a:chOff x="0" y="0"/>
            <a:chExt cx="5446726" cy="5487885"/>
          </a:xfrm>
        </p:grpSpPr>
        <p:sp>
          <p:nvSpPr>
            <p:cNvPr id="530" name="Google Shape;530;p31"/>
            <p:cNvSpPr/>
            <p:nvPr/>
          </p:nvSpPr>
          <p:spPr>
            <a:xfrm rot="10800000">
              <a:off x="0" y="0"/>
              <a:ext cx="5446726" cy="5487885"/>
            </a:xfrm>
            <a:custGeom>
              <a:rect b="b" l="l" r="r" t="t"/>
              <a:pathLst>
                <a:path extrusionOk="0" h="5487885" w="5446726">
                  <a:moveTo>
                    <a:pt x="0" y="0"/>
                  </a:moveTo>
                  <a:lnTo>
                    <a:pt x="5446726" y="0"/>
                  </a:lnTo>
                  <a:lnTo>
                    <a:pt x="5446726" y="5487885"/>
                  </a:lnTo>
                  <a:lnTo>
                    <a:pt x="0" y="5487885"/>
                  </a:lnTo>
                  <a:lnTo>
                    <a:pt x="0" y="0"/>
                  </a:lnTo>
                  <a:close/>
                </a:path>
              </a:pathLst>
            </a:custGeom>
            <a:blipFill rotWithShape="1">
              <a:blip r:embed="rId4">
                <a:alphaModFix/>
              </a:blip>
              <a:stretch>
                <a:fillRect b="0" l="0" r="0" t="0"/>
              </a:stretch>
            </a:blipFill>
            <a:ln>
              <a:noFill/>
            </a:ln>
          </p:spPr>
        </p:sp>
        <p:sp>
          <p:nvSpPr>
            <p:cNvPr id="531" name="Google Shape;531;p31"/>
            <p:cNvSpPr txBox="1"/>
            <p:nvPr/>
          </p:nvSpPr>
          <p:spPr>
            <a:xfrm>
              <a:off x="2158906" y="1890663"/>
              <a:ext cx="1727979" cy="72034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3030" u="none" cap="none" strike="noStrike">
                  <a:solidFill>
                    <a:srgbClr val="A93291"/>
                  </a:solidFill>
                  <a:latin typeface="Arial"/>
                  <a:ea typeface="Arial"/>
                  <a:cs typeface="Arial"/>
                  <a:sym typeface="Arial"/>
                </a:rPr>
                <a:t>C</a:t>
              </a:r>
              <a:endParaRPr/>
            </a:p>
          </p:txBody>
        </p:sp>
      </p:grpSp>
      <p:sp>
        <p:nvSpPr>
          <p:cNvPr id="532" name="Google Shape;532;p31"/>
          <p:cNvSpPr txBox="1"/>
          <p:nvPr/>
        </p:nvSpPr>
        <p:spPr>
          <a:xfrm>
            <a:off x="7368535" y="2048547"/>
            <a:ext cx="10107724" cy="7622667"/>
          </a:xfrm>
          <a:prstGeom prst="rect">
            <a:avLst/>
          </a:prstGeom>
          <a:noFill/>
          <a:ln>
            <a:noFill/>
          </a:ln>
        </p:spPr>
        <p:txBody>
          <a:bodyPr anchorCtr="0" anchor="t" bIns="0" lIns="0" spcFirstLastPara="1" rIns="0" wrap="square" tIns="0">
            <a:spAutoFit/>
          </a:bodyPr>
          <a:lstStyle/>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Each 3ml/600mg dose of CAB-LA comes in a single-use glass vial, and multiple vials may be enclosed in an outer cardboard box.</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A single dose for an individual client should not be sourced from multiple vials, and the liquid solution in a vial should not be mixed with any other product or diluent. The solution in the vial should not be drawn into a syringe until the provider is ready to inject a client, though it may remain in the syringe for up to 2 hours. If not injected within 2 hours, the filled syringe and needle must be discarded; refrigerating the syringe will not extend this 2-hour limit. The vial should not be used if the expiry date has passed.</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32"/>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A93291"/>
                </a:solidFill>
                <a:latin typeface="Roboto Condensed"/>
                <a:ea typeface="Roboto Condensed"/>
                <a:cs typeface="Roboto Condensed"/>
                <a:sym typeface="Roboto Condensed"/>
              </a:rPr>
              <a:t>CAB-LA Storage</a:t>
            </a:r>
            <a:endParaRPr/>
          </a:p>
        </p:txBody>
      </p:sp>
      <p:sp>
        <p:nvSpPr>
          <p:cNvPr id="538" name="Google Shape;538;p32"/>
          <p:cNvSpPr/>
          <p:nvPr/>
        </p:nvSpPr>
        <p:spPr>
          <a:xfrm rot="-1423675">
            <a:off x="1038061" y="2837087"/>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539" name="Google Shape;539;p32"/>
          <p:cNvGrpSpPr/>
          <p:nvPr/>
        </p:nvGrpSpPr>
        <p:grpSpPr>
          <a:xfrm>
            <a:off x="2064469" y="3525285"/>
            <a:ext cx="4085044" cy="4115914"/>
            <a:chOff x="0" y="0"/>
            <a:chExt cx="5446726" cy="5487885"/>
          </a:xfrm>
        </p:grpSpPr>
        <p:sp>
          <p:nvSpPr>
            <p:cNvPr id="540" name="Google Shape;540;p32"/>
            <p:cNvSpPr/>
            <p:nvPr/>
          </p:nvSpPr>
          <p:spPr>
            <a:xfrm rot="10800000">
              <a:off x="0" y="0"/>
              <a:ext cx="5446726" cy="5487885"/>
            </a:xfrm>
            <a:custGeom>
              <a:rect b="b" l="l" r="r" t="t"/>
              <a:pathLst>
                <a:path extrusionOk="0" h="5487885" w="5446726">
                  <a:moveTo>
                    <a:pt x="0" y="0"/>
                  </a:moveTo>
                  <a:lnTo>
                    <a:pt x="5446726" y="0"/>
                  </a:lnTo>
                  <a:lnTo>
                    <a:pt x="5446726" y="5487885"/>
                  </a:lnTo>
                  <a:lnTo>
                    <a:pt x="0" y="5487885"/>
                  </a:lnTo>
                  <a:lnTo>
                    <a:pt x="0" y="0"/>
                  </a:lnTo>
                  <a:close/>
                </a:path>
              </a:pathLst>
            </a:custGeom>
            <a:blipFill rotWithShape="1">
              <a:blip r:embed="rId4">
                <a:alphaModFix/>
              </a:blip>
              <a:stretch>
                <a:fillRect b="0" l="0" r="0" t="0"/>
              </a:stretch>
            </a:blipFill>
            <a:ln>
              <a:noFill/>
            </a:ln>
          </p:spPr>
        </p:sp>
        <p:sp>
          <p:nvSpPr>
            <p:cNvPr id="541" name="Google Shape;541;p32"/>
            <p:cNvSpPr txBox="1"/>
            <p:nvPr/>
          </p:nvSpPr>
          <p:spPr>
            <a:xfrm>
              <a:off x="2158906" y="1890663"/>
              <a:ext cx="1727979" cy="72034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3030" u="none" cap="none" strike="noStrike">
                  <a:solidFill>
                    <a:srgbClr val="A93291"/>
                  </a:solidFill>
                  <a:latin typeface="Arial"/>
                  <a:ea typeface="Arial"/>
                  <a:cs typeface="Arial"/>
                  <a:sym typeface="Arial"/>
                </a:rPr>
                <a:t>C</a:t>
              </a:r>
              <a:endParaRPr/>
            </a:p>
          </p:txBody>
        </p:sp>
      </p:grpSp>
      <p:sp>
        <p:nvSpPr>
          <p:cNvPr id="542" name="Google Shape;542;p32"/>
          <p:cNvSpPr/>
          <p:nvPr/>
        </p:nvSpPr>
        <p:spPr>
          <a:xfrm>
            <a:off x="1028700" y="2761092"/>
            <a:ext cx="1548661" cy="4114800"/>
          </a:xfrm>
          <a:custGeom>
            <a:rect b="b" l="l" r="r" t="t"/>
            <a:pathLst>
              <a:path extrusionOk="0" h="4114800" w="1548661">
                <a:moveTo>
                  <a:pt x="0" y="0"/>
                </a:moveTo>
                <a:lnTo>
                  <a:pt x="1548661" y="0"/>
                </a:lnTo>
                <a:lnTo>
                  <a:pt x="1548661" y="4114800"/>
                </a:lnTo>
                <a:lnTo>
                  <a:pt x="0" y="4114800"/>
                </a:lnTo>
                <a:lnTo>
                  <a:pt x="0" y="0"/>
                </a:lnTo>
                <a:close/>
              </a:path>
            </a:pathLst>
          </a:custGeom>
          <a:blipFill rotWithShape="1">
            <a:blip r:embed="rId5">
              <a:alphaModFix/>
            </a:blip>
            <a:stretch>
              <a:fillRect b="0" l="0" r="0" t="0"/>
            </a:stretch>
          </a:blipFill>
          <a:ln>
            <a:noFill/>
          </a:ln>
        </p:spPr>
      </p:sp>
      <p:sp>
        <p:nvSpPr>
          <p:cNvPr id="543" name="Google Shape;543;p32"/>
          <p:cNvSpPr txBox="1"/>
          <p:nvPr/>
        </p:nvSpPr>
        <p:spPr>
          <a:xfrm>
            <a:off x="7877444" y="3113839"/>
            <a:ext cx="9598815" cy="4986430"/>
          </a:xfrm>
          <a:prstGeom prst="rect">
            <a:avLst/>
          </a:prstGeom>
          <a:noFill/>
          <a:ln>
            <a:noFill/>
          </a:ln>
        </p:spPr>
        <p:txBody>
          <a:bodyPr anchorCtr="0" anchor="t" bIns="0" lIns="0" spcFirstLastPara="1" rIns="0" wrap="square" tIns="0">
            <a:spAutoFit/>
          </a:bodyPr>
          <a:lstStyle/>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CAB-LA vials (or boxes of vials) should be stored at </a:t>
            </a:r>
            <a:endParaRPr/>
          </a:p>
          <a:p>
            <a:pPr indent="-585604" lvl="2" marL="1756812" marR="0" rtl="0" algn="l">
              <a:lnSpc>
                <a:spcPct val="108013"/>
              </a:lnSpc>
              <a:spcBef>
                <a:spcPts val="0"/>
              </a:spcBef>
              <a:spcAft>
                <a:spcPts val="0"/>
              </a:spcAft>
              <a:buClr>
                <a:srgbClr val="000000"/>
              </a:buClr>
              <a:buSzPts val="4068"/>
              <a:buFont typeface="Arial"/>
              <a:buChar char="⚬"/>
            </a:pPr>
            <a:r>
              <a:rPr b="1" i="0" lang="en-US" sz="4068" u="none" cap="none" strike="noStrike">
                <a:solidFill>
                  <a:srgbClr val="000000"/>
                </a:solidFill>
                <a:latin typeface="Open Sans"/>
                <a:ea typeface="Open Sans"/>
                <a:cs typeface="Open Sans"/>
                <a:sym typeface="Open Sans"/>
              </a:rPr>
              <a:t>2-25°C</a:t>
            </a:r>
            <a:r>
              <a:rPr b="0" i="0" lang="en-US" sz="4068" u="none" cap="none" strike="noStrike">
                <a:solidFill>
                  <a:srgbClr val="000000"/>
                </a:solidFill>
                <a:latin typeface="Open Sans"/>
                <a:ea typeface="Open Sans"/>
                <a:cs typeface="Open Sans"/>
                <a:sym typeface="Open Sans"/>
              </a:rPr>
              <a:t> (up to 30°C is permitted)</a:t>
            </a:r>
            <a:endParaRPr/>
          </a:p>
          <a:p>
            <a:pPr indent="-585604" lvl="2" marL="1756812" marR="0" rtl="0" algn="l">
              <a:lnSpc>
                <a:spcPct val="108013"/>
              </a:lnSpc>
              <a:spcBef>
                <a:spcPts val="0"/>
              </a:spcBef>
              <a:spcAft>
                <a:spcPts val="0"/>
              </a:spcAft>
              <a:buClr>
                <a:srgbClr val="000000"/>
              </a:buClr>
              <a:buSzPts val="4068"/>
              <a:buFont typeface="Arial"/>
              <a:buChar char="⚬"/>
            </a:pPr>
            <a:r>
              <a:rPr b="1" i="0" lang="en-US" sz="4068" u="none" cap="none" strike="noStrike">
                <a:solidFill>
                  <a:srgbClr val="000000"/>
                </a:solidFill>
                <a:latin typeface="Open Sans"/>
                <a:ea typeface="Open Sans"/>
                <a:cs typeface="Open Sans"/>
                <a:sym typeface="Open Sans"/>
              </a:rPr>
              <a:t>36-77°F </a:t>
            </a:r>
            <a:r>
              <a:rPr b="0" i="0" lang="en-US" sz="4068" u="none" cap="none" strike="noStrike">
                <a:solidFill>
                  <a:srgbClr val="000000"/>
                </a:solidFill>
                <a:latin typeface="Open Sans"/>
                <a:ea typeface="Open Sans"/>
                <a:cs typeface="Open Sans"/>
                <a:sym typeface="Open Sans"/>
              </a:rPr>
              <a:t>(up to 86°F is permitted)</a:t>
            </a:r>
            <a:endParaRPr/>
          </a:p>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Do not freeze the vials. Refrigeration is not required but if the vial has been refrigerated, it should be brought to room temperature prior to administration</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33"/>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FE6C39"/>
                </a:solidFill>
                <a:latin typeface="Roboto Condensed"/>
                <a:ea typeface="Roboto Condensed"/>
                <a:cs typeface="Roboto Condensed"/>
                <a:sym typeface="Roboto Condensed"/>
              </a:rPr>
              <a:t>LEN Liquid Suspension Storage</a:t>
            </a:r>
            <a:endParaRPr/>
          </a:p>
        </p:txBody>
      </p:sp>
      <p:sp>
        <p:nvSpPr>
          <p:cNvPr id="549" name="Google Shape;549;p33"/>
          <p:cNvSpPr/>
          <p:nvPr/>
        </p:nvSpPr>
        <p:spPr>
          <a:xfrm rot="-8984890">
            <a:off x="1196208" y="2863351"/>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550" name="Google Shape;550;p33"/>
          <p:cNvGrpSpPr/>
          <p:nvPr/>
        </p:nvGrpSpPr>
        <p:grpSpPr>
          <a:xfrm>
            <a:off x="1964175" y="3152863"/>
            <a:ext cx="4659667" cy="5214762"/>
            <a:chOff x="0" y="0"/>
            <a:chExt cx="6212889" cy="6953015"/>
          </a:xfrm>
        </p:grpSpPr>
        <p:sp>
          <p:nvSpPr>
            <p:cNvPr id="551" name="Google Shape;551;p33"/>
            <p:cNvSpPr/>
            <p:nvPr/>
          </p:nvSpPr>
          <p:spPr>
            <a:xfrm flipH="1" rot="10800000">
              <a:off x="0" y="1875872"/>
              <a:ext cx="5039064" cy="5077143"/>
            </a:xfrm>
            <a:custGeom>
              <a:rect b="b" l="l" r="r" t="t"/>
              <a:pathLst>
                <a:path extrusionOk="0" h="5077143" w="5039064">
                  <a:moveTo>
                    <a:pt x="5039064" y="0"/>
                  </a:moveTo>
                  <a:lnTo>
                    <a:pt x="0" y="0"/>
                  </a:lnTo>
                  <a:lnTo>
                    <a:pt x="0" y="5077142"/>
                  </a:lnTo>
                  <a:lnTo>
                    <a:pt x="5039064" y="5077142"/>
                  </a:lnTo>
                  <a:lnTo>
                    <a:pt x="5039064" y="0"/>
                  </a:lnTo>
                  <a:close/>
                </a:path>
              </a:pathLst>
            </a:custGeom>
            <a:blipFill rotWithShape="1">
              <a:blip r:embed="rId4">
                <a:alphaModFix/>
              </a:blip>
              <a:stretch>
                <a:fillRect b="0" l="0" r="0" t="0"/>
              </a:stretch>
            </a:blipFill>
            <a:ln>
              <a:noFill/>
            </a:ln>
          </p:spPr>
        </p:sp>
        <p:sp>
          <p:nvSpPr>
            <p:cNvPr id="552" name="Google Shape;552;p33"/>
            <p:cNvSpPr txBox="1"/>
            <p:nvPr/>
          </p:nvSpPr>
          <p:spPr>
            <a:xfrm>
              <a:off x="1399351" y="3509160"/>
              <a:ext cx="1598647" cy="905283"/>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None/>
              </a:pPr>
              <a:r>
                <a:rPr b="0" i="0" lang="en-US" sz="4059" u="none" cap="none" strike="noStrike">
                  <a:solidFill>
                    <a:srgbClr val="F36B2B"/>
                  </a:solidFill>
                  <a:latin typeface="Arial"/>
                  <a:ea typeface="Arial"/>
                  <a:cs typeface="Arial"/>
                  <a:sym typeface="Arial"/>
                </a:rPr>
                <a:t>L</a:t>
              </a:r>
              <a:endParaRPr/>
            </a:p>
          </p:txBody>
        </p:sp>
        <p:sp>
          <p:nvSpPr>
            <p:cNvPr id="553" name="Google Shape;553;p33"/>
            <p:cNvSpPr/>
            <p:nvPr/>
          </p:nvSpPr>
          <p:spPr>
            <a:xfrm rot="9001455">
              <a:off x="2668818" y="620952"/>
              <a:ext cx="2885293" cy="3409504"/>
            </a:xfrm>
            <a:custGeom>
              <a:rect b="b" l="l" r="r" t="t"/>
              <a:pathLst>
                <a:path extrusionOk="0" h="3409504" w="2885293">
                  <a:moveTo>
                    <a:pt x="0" y="0"/>
                  </a:moveTo>
                  <a:lnTo>
                    <a:pt x="2885293" y="0"/>
                  </a:lnTo>
                  <a:lnTo>
                    <a:pt x="2885293" y="3409504"/>
                  </a:lnTo>
                  <a:lnTo>
                    <a:pt x="0" y="3409504"/>
                  </a:lnTo>
                  <a:lnTo>
                    <a:pt x="0" y="0"/>
                  </a:lnTo>
                  <a:close/>
                </a:path>
              </a:pathLst>
            </a:custGeom>
            <a:blipFill rotWithShape="1">
              <a:blip r:embed="rId5">
                <a:alphaModFix/>
              </a:blip>
              <a:stretch>
                <a:fillRect b="0" l="0" r="0" t="0"/>
              </a:stretch>
            </a:blipFill>
            <a:ln>
              <a:noFill/>
            </a:ln>
          </p:spPr>
        </p:sp>
        <p:sp>
          <p:nvSpPr>
            <p:cNvPr id="554" name="Google Shape;554;p33"/>
            <p:cNvSpPr/>
            <p:nvPr/>
          </p:nvSpPr>
          <p:spPr>
            <a:xfrm rot="-8500143">
              <a:off x="3254405" y="209331"/>
              <a:ext cx="1275927" cy="1728863"/>
            </a:xfrm>
            <a:custGeom>
              <a:rect b="b" l="l" r="r" t="t"/>
              <a:pathLst>
                <a:path extrusionOk="0" h="1728863" w="1275927">
                  <a:moveTo>
                    <a:pt x="0" y="0"/>
                  </a:moveTo>
                  <a:lnTo>
                    <a:pt x="1275927" y="0"/>
                  </a:lnTo>
                  <a:lnTo>
                    <a:pt x="1275927" y="1728864"/>
                  </a:lnTo>
                  <a:lnTo>
                    <a:pt x="0" y="1728864"/>
                  </a:lnTo>
                  <a:lnTo>
                    <a:pt x="0" y="0"/>
                  </a:lnTo>
                  <a:close/>
                </a:path>
              </a:pathLst>
            </a:custGeom>
            <a:blipFill rotWithShape="1">
              <a:blip r:embed="rId5">
                <a:alphaModFix/>
              </a:blip>
              <a:stretch>
                <a:fillRect b="0" l="-117703" r="0" t="-89861"/>
              </a:stretch>
            </a:blipFill>
            <a:ln>
              <a:noFill/>
            </a:ln>
          </p:spPr>
        </p:sp>
      </p:grpSp>
      <p:sp>
        <p:nvSpPr>
          <p:cNvPr id="555" name="Google Shape;555;p33"/>
          <p:cNvSpPr txBox="1"/>
          <p:nvPr/>
        </p:nvSpPr>
        <p:spPr>
          <a:xfrm>
            <a:off x="7118792" y="2216658"/>
            <a:ext cx="10861742" cy="8070342"/>
          </a:xfrm>
          <a:prstGeom prst="rect">
            <a:avLst/>
          </a:prstGeom>
          <a:noFill/>
          <a:ln>
            <a:noFill/>
          </a:ln>
        </p:spPr>
        <p:txBody>
          <a:bodyPr anchorCtr="0" anchor="t" bIns="0" lIns="0" spcFirstLastPara="1" rIns="0" wrap="square" tIns="0">
            <a:spAutoFit/>
          </a:bodyPr>
          <a:lstStyle/>
          <a:p>
            <a:pPr indent="0" lvl="0" marL="0" marR="0" rtl="0" algn="l">
              <a:lnSpc>
                <a:spcPct val="108002"/>
              </a:lnSpc>
              <a:spcBef>
                <a:spcPts val="0"/>
              </a:spcBef>
              <a:spcAft>
                <a:spcPts val="0"/>
              </a:spcAft>
              <a:buNone/>
            </a:pPr>
            <a:r>
              <a:rPr b="0" i="0" lang="en-US" sz="3299" u="none" cap="none" strike="noStrike">
                <a:solidFill>
                  <a:srgbClr val="000000"/>
                </a:solidFill>
                <a:latin typeface="Open Sans"/>
                <a:ea typeface="Open Sans"/>
                <a:cs typeface="Open Sans"/>
                <a:sym typeface="Open Sans"/>
              </a:rPr>
              <a:t>Remember, LEN is manufactured and packaged in two different formulations </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LEN liquid suspension is provided in a single-use glass vial, enclosed within an outer package to protect the contents from light.</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 A given 1.5 ml injection should be sourced from a single vial only (not sourced from multiple vials), and the liquid solution in a vial should not be mixed with any other product or diluent</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 Vials must be kept in the original carton until just prior to injection preparation to protect from light. Once the solution has been drawn into the syringe, the injection should be administered as soon as possible</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The vial should not be used if the expiry date has passed.</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34"/>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FE6C39"/>
                </a:solidFill>
                <a:latin typeface="Roboto Condensed"/>
                <a:ea typeface="Roboto Condensed"/>
                <a:cs typeface="Roboto Condensed"/>
                <a:sym typeface="Roboto Condensed"/>
              </a:rPr>
              <a:t>Oral LEN Storage</a:t>
            </a:r>
            <a:endParaRPr/>
          </a:p>
        </p:txBody>
      </p:sp>
      <p:sp>
        <p:nvSpPr>
          <p:cNvPr id="561" name="Google Shape;561;p34"/>
          <p:cNvSpPr/>
          <p:nvPr/>
        </p:nvSpPr>
        <p:spPr>
          <a:xfrm rot="-8984890">
            <a:off x="1196208" y="2863351"/>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562" name="Google Shape;562;p34"/>
          <p:cNvGrpSpPr/>
          <p:nvPr/>
        </p:nvGrpSpPr>
        <p:grpSpPr>
          <a:xfrm>
            <a:off x="1964175" y="3152863"/>
            <a:ext cx="4659667" cy="5214762"/>
            <a:chOff x="0" y="0"/>
            <a:chExt cx="6212889" cy="6953015"/>
          </a:xfrm>
        </p:grpSpPr>
        <p:sp>
          <p:nvSpPr>
            <p:cNvPr id="563" name="Google Shape;563;p34"/>
            <p:cNvSpPr/>
            <p:nvPr/>
          </p:nvSpPr>
          <p:spPr>
            <a:xfrm flipH="1" rot="10800000">
              <a:off x="0" y="1875872"/>
              <a:ext cx="5039064" cy="5077143"/>
            </a:xfrm>
            <a:custGeom>
              <a:rect b="b" l="l" r="r" t="t"/>
              <a:pathLst>
                <a:path extrusionOk="0" h="5077143" w="5039064">
                  <a:moveTo>
                    <a:pt x="5039064" y="0"/>
                  </a:moveTo>
                  <a:lnTo>
                    <a:pt x="0" y="0"/>
                  </a:lnTo>
                  <a:lnTo>
                    <a:pt x="0" y="5077142"/>
                  </a:lnTo>
                  <a:lnTo>
                    <a:pt x="5039064" y="5077142"/>
                  </a:lnTo>
                  <a:lnTo>
                    <a:pt x="5039064" y="0"/>
                  </a:lnTo>
                  <a:close/>
                </a:path>
              </a:pathLst>
            </a:custGeom>
            <a:blipFill rotWithShape="1">
              <a:blip r:embed="rId4">
                <a:alphaModFix/>
              </a:blip>
              <a:stretch>
                <a:fillRect b="0" l="0" r="0" t="0"/>
              </a:stretch>
            </a:blipFill>
            <a:ln>
              <a:noFill/>
            </a:ln>
          </p:spPr>
        </p:sp>
        <p:sp>
          <p:nvSpPr>
            <p:cNvPr id="564" name="Google Shape;564;p34"/>
            <p:cNvSpPr txBox="1"/>
            <p:nvPr/>
          </p:nvSpPr>
          <p:spPr>
            <a:xfrm>
              <a:off x="1399351" y="3509160"/>
              <a:ext cx="1598647" cy="905283"/>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None/>
              </a:pPr>
              <a:r>
                <a:rPr b="0" i="0" lang="en-US" sz="4059" u="none" cap="none" strike="noStrike">
                  <a:solidFill>
                    <a:srgbClr val="F36B2B"/>
                  </a:solidFill>
                  <a:latin typeface="Arial"/>
                  <a:ea typeface="Arial"/>
                  <a:cs typeface="Arial"/>
                  <a:sym typeface="Arial"/>
                </a:rPr>
                <a:t>L</a:t>
              </a:r>
              <a:endParaRPr/>
            </a:p>
          </p:txBody>
        </p:sp>
        <p:sp>
          <p:nvSpPr>
            <p:cNvPr id="565" name="Google Shape;565;p34"/>
            <p:cNvSpPr/>
            <p:nvPr/>
          </p:nvSpPr>
          <p:spPr>
            <a:xfrm rot="9001455">
              <a:off x="2668818" y="620952"/>
              <a:ext cx="2885293" cy="3409504"/>
            </a:xfrm>
            <a:custGeom>
              <a:rect b="b" l="l" r="r" t="t"/>
              <a:pathLst>
                <a:path extrusionOk="0" h="3409504" w="2885293">
                  <a:moveTo>
                    <a:pt x="0" y="0"/>
                  </a:moveTo>
                  <a:lnTo>
                    <a:pt x="2885293" y="0"/>
                  </a:lnTo>
                  <a:lnTo>
                    <a:pt x="2885293" y="3409504"/>
                  </a:lnTo>
                  <a:lnTo>
                    <a:pt x="0" y="3409504"/>
                  </a:lnTo>
                  <a:lnTo>
                    <a:pt x="0" y="0"/>
                  </a:lnTo>
                  <a:close/>
                </a:path>
              </a:pathLst>
            </a:custGeom>
            <a:blipFill rotWithShape="1">
              <a:blip r:embed="rId5">
                <a:alphaModFix/>
              </a:blip>
              <a:stretch>
                <a:fillRect b="0" l="0" r="0" t="0"/>
              </a:stretch>
            </a:blipFill>
            <a:ln>
              <a:noFill/>
            </a:ln>
          </p:spPr>
        </p:sp>
        <p:sp>
          <p:nvSpPr>
            <p:cNvPr id="566" name="Google Shape;566;p34"/>
            <p:cNvSpPr/>
            <p:nvPr/>
          </p:nvSpPr>
          <p:spPr>
            <a:xfrm rot="-8500143">
              <a:off x="3254405" y="209331"/>
              <a:ext cx="1275927" cy="1728863"/>
            </a:xfrm>
            <a:custGeom>
              <a:rect b="b" l="l" r="r" t="t"/>
              <a:pathLst>
                <a:path extrusionOk="0" h="1728863" w="1275927">
                  <a:moveTo>
                    <a:pt x="0" y="0"/>
                  </a:moveTo>
                  <a:lnTo>
                    <a:pt x="1275927" y="0"/>
                  </a:lnTo>
                  <a:lnTo>
                    <a:pt x="1275927" y="1728864"/>
                  </a:lnTo>
                  <a:lnTo>
                    <a:pt x="0" y="1728864"/>
                  </a:lnTo>
                  <a:lnTo>
                    <a:pt x="0" y="0"/>
                  </a:lnTo>
                  <a:close/>
                </a:path>
              </a:pathLst>
            </a:custGeom>
            <a:blipFill rotWithShape="1">
              <a:blip r:embed="rId5">
                <a:alphaModFix/>
              </a:blip>
              <a:stretch>
                <a:fillRect b="0" l="-117703" r="0" t="-89861"/>
              </a:stretch>
            </a:blipFill>
            <a:ln>
              <a:noFill/>
            </a:ln>
          </p:spPr>
        </p:sp>
      </p:grpSp>
      <p:sp>
        <p:nvSpPr>
          <p:cNvPr id="567" name="Google Shape;567;p34"/>
          <p:cNvSpPr txBox="1"/>
          <p:nvPr/>
        </p:nvSpPr>
        <p:spPr>
          <a:xfrm>
            <a:off x="7217142" y="3310985"/>
            <a:ext cx="10861742" cy="5384292"/>
          </a:xfrm>
          <a:prstGeom prst="rect">
            <a:avLst/>
          </a:prstGeom>
          <a:noFill/>
          <a:ln>
            <a:noFill/>
          </a:ln>
        </p:spPr>
        <p:txBody>
          <a:bodyPr anchorCtr="0" anchor="t" bIns="0" lIns="0" spcFirstLastPara="1" rIns="0" wrap="square" tIns="0">
            <a:spAutoFit/>
          </a:bodyPr>
          <a:lstStyle/>
          <a:p>
            <a:pPr indent="0" lvl="0" marL="0" marR="0" rtl="0" algn="l">
              <a:lnSpc>
                <a:spcPct val="197944"/>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LEN pills (300mg) are packaged in plastic bottles, each containing 4 pills of LEN, and should be dispensed in their original container</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Plastic bottles include a desiccant to regulate humidity, which should remain in place until the pills are completely used</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Bottles should remain tightly closed, and should not be opened until ready for use</a:t>
            </a:r>
            <a:endParaRPr/>
          </a:p>
          <a:p>
            <a:pPr indent="-356232" lvl="1" marL="712467" marR="0" rtl="0" algn="l">
              <a:lnSpc>
                <a:spcPct val="108002"/>
              </a:lnSpc>
              <a:spcBef>
                <a:spcPts val="0"/>
              </a:spcBef>
              <a:spcAft>
                <a:spcPts val="0"/>
              </a:spcAft>
              <a:buClr>
                <a:srgbClr val="000000"/>
              </a:buClr>
              <a:buSzPts val="3299"/>
              <a:buFont typeface="Arial"/>
              <a:buChar char="•"/>
            </a:pPr>
            <a:r>
              <a:rPr b="0" i="0" lang="en-US" sz="3299" u="none" cap="none" strike="noStrike">
                <a:solidFill>
                  <a:srgbClr val="000000"/>
                </a:solidFill>
                <a:latin typeface="Open Sans"/>
                <a:ea typeface="Open Sans"/>
                <a:cs typeface="Open Sans"/>
                <a:sym typeface="Open Sans"/>
              </a:rPr>
              <a:t>Pills should not be used if the packaging seal is broken or missing, or if the expiry date has passed.</a:t>
            </a:r>
            <a:endParaRPr/>
          </a:p>
          <a:p>
            <a:pPr indent="0" lvl="0" marL="0" marR="0" rtl="0" algn="l">
              <a:lnSpc>
                <a:spcPct val="108002"/>
              </a:lnSpc>
              <a:spcBef>
                <a:spcPts val="0"/>
              </a:spcBef>
              <a:spcAft>
                <a:spcPts val="0"/>
              </a:spcAft>
              <a:buNone/>
            </a:pPr>
            <a:r>
              <a:t/>
            </a:r>
            <a:endParaRPr b="0" i="0" sz="3299" u="none" cap="none" strike="noStrike">
              <a:solidFill>
                <a:srgbClr val="000000"/>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35"/>
          <p:cNvSpPr txBox="1"/>
          <p:nvPr/>
        </p:nvSpPr>
        <p:spPr>
          <a:xfrm>
            <a:off x="1028700" y="1162050"/>
            <a:ext cx="16447559" cy="713486"/>
          </a:xfrm>
          <a:prstGeom prst="rect">
            <a:avLst/>
          </a:prstGeom>
          <a:noFill/>
          <a:ln>
            <a:noFill/>
          </a:ln>
        </p:spPr>
        <p:txBody>
          <a:bodyPr anchorCtr="0" anchor="t" bIns="0" lIns="0" spcFirstLastPara="1" rIns="0" wrap="square" tIns="0">
            <a:spAutoFit/>
          </a:bodyPr>
          <a:lstStyle/>
          <a:p>
            <a:pPr indent="0" lvl="0" marL="0" marR="0" rtl="0" algn="l">
              <a:lnSpc>
                <a:spcPct val="92000"/>
              </a:lnSpc>
              <a:spcBef>
                <a:spcPts val="0"/>
              </a:spcBef>
              <a:spcAft>
                <a:spcPts val="0"/>
              </a:spcAft>
              <a:buNone/>
            </a:pPr>
            <a:r>
              <a:rPr b="1" i="0" lang="en-US" sz="5600" u="none" cap="none" strike="noStrike">
                <a:solidFill>
                  <a:srgbClr val="FE6C39"/>
                </a:solidFill>
                <a:latin typeface="Roboto Condensed"/>
                <a:ea typeface="Roboto Condensed"/>
                <a:cs typeface="Roboto Condensed"/>
                <a:sym typeface="Roboto Condensed"/>
              </a:rPr>
              <a:t>LEN Storage</a:t>
            </a:r>
            <a:endParaRPr/>
          </a:p>
        </p:txBody>
      </p:sp>
      <p:sp>
        <p:nvSpPr>
          <p:cNvPr id="573" name="Google Shape;573;p35"/>
          <p:cNvSpPr/>
          <p:nvPr/>
        </p:nvSpPr>
        <p:spPr>
          <a:xfrm rot="-8984890">
            <a:off x="1196208" y="2863351"/>
            <a:ext cx="6137860" cy="5846312"/>
          </a:xfrm>
          <a:custGeom>
            <a:rect b="b" l="l" r="r" t="t"/>
            <a:pathLst>
              <a:path extrusionOk="0" h="5846312" w="6137860">
                <a:moveTo>
                  <a:pt x="0" y="0"/>
                </a:moveTo>
                <a:lnTo>
                  <a:pt x="6137860" y="0"/>
                </a:lnTo>
                <a:lnTo>
                  <a:pt x="6137860" y="5846312"/>
                </a:lnTo>
                <a:lnTo>
                  <a:pt x="0" y="5846312"/>
                </a:lnTo>
                <a:lnTo>
                  <a:pt x="0" y="0"/>
                </a:lnTo>
                <a:close/>
              </a:path>
            </a:pathLst>
          </a:custGeom>
          <a:blipFill rotWithShape="1">
            <a:blip r:embed="rId3">
              <a:alphaModFix/>
            </a:blip>
            <a:stretch>
              <a:fillRect b="0" l="0" r="0" t="0"/>
            </a:stretch>
          </a:blipFill>
          <a:ln>
            <a:noFill/>
          </a:ln>
        </p:spPr>
      </p:sp>
      <p:grpSp>
        <p:nvGrpSpPr>
          <p:cNvPr id="574" name="Google Shape;574;p35"/>
          <p:cNvGrpSpPr/>
          <p:nvPr/>
        </p:nvGrpSpPr>
        <p:grpSpPr>
          <a:xfrm>
            <a:off x="1964175" y="3152863"/>
            <a:ext cx="4659667" cy="5214762"/>
            <a:chOff x="0" y="0"/>
            <a:chExt cx="6212889" cy="6953015"/>
          </a:xfrm>
        </p:grpSpPr>
        <p:sp>
          <p:nvSpPr>
            <p:cNvPr id="575" name="Google Shape;575;p35"/>
            <p:cNvSpPr/>
            <p:nvPr/>
          </p:nvSpPr>
          <p:spPr>
            <a:xfrm flipH="1" rot="10800000">
              <a:off x="0" y="1875872"/>
              <a:ext cx="5039064" cy="5077143"/>
            </a:xfrm>
            <a:custGeom>
              <a:rect b="b" l="l" r="r" t="t"/>
              <a:pathLst>
                <a:path extrusionOk="0" h="5077143" w="5039064">
                  <a:moveTo>
                    <a:pt x="5039064" y="0"/>
                  </a:moveTo>
                  <a:lnTo>
                    <a:pt x="0" y="0"/>
                  </a:lnTo>
                  <a:lnTo>
                    <a:pt x="0" y="5077142"/>
                  </a:lnTo>
                  <a:lnTo>
                    <a:pt x="5039064" y="5077142"/>
                  </a:lnTo>
                  <a:lnTo>
                    <a:pt x="5039064" y="0"/>
                  </a:lnTo>
                  <a:close/>
                </a:path>
              </a:pathLst>
            </a:custGeom>
            <a:blipFill rotWithShape="1">
              <a:blip r:embed="rId4">
                <a:alphaModFix/>
              </a:blip>
              <a:stretch>
                <a:fillRect b="0" l="0" r="0" t="0"/>
              </a:stretch>
            </a:blipFill>
            <a:ln>
              <a:noFill/>
            </a:ln>
          </p:spPr>
        </p:sp>
        <p:sp>
          <p:nvSpPr>
            <p:cNvPr id="576" name="Google Shape;576;p35"/>
            <p:cNvSpPr txBox="1"/>
            <p:nvPr/>
          </p:nvSpPr>
          <p:spPr>
            <a:xfrm>
              <a:off x="1399351" y="3509160"/>
              <a:ext cx="1598647" cy="905283"/>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None/>
              </a:pPr>
              <a:r>
                <a:rPr b="0" i="0" lang="en-US" sz="4059" u="none" cap="none" strike="noStrike">
                  <a:solidFill>
                    <a:srgbClr val="F36B2B"/>
                  </a:solidFill>
                  <a:latin typeface="Arial"/>
                  <a:ea typeface="Arial"/>
                  <a:cs typeface="Arial"/>
                  <a:sym typeface="Arial"/>
                </a:rPr>
                <a:t>L</a:t>
              </a:r>
              <a:endParaRPr/>
            </a:p>
          </p:txBody>
        </p:sp>
        <p:sp>
          <p:nvSpPr>
            <p:cNvPr id="577" name="Google Shape;577;p35"/>
            <p:cNvSpPr/>
            <p:nvPr/>
          </p:nvSpPr>
          <p:spPr>
            <a:xfrm rot="9001455">
              <a:off x="2668818" y="620952"/>
              <a:ext cx="2885293" cy="3409504"/>
            </a:xfrm>
            <a:custGeom>
              <a:rect b="b" l="l" r="r" t="t"/>
              <a:pathLst>
                <a:path extrusionOk="0" h="3409504" w="2885293">
                  <a:moveTo>
                    <a:pt x="0" y="0"/>
                  </a:moveTo>
                  <a:lnTo>
                    <a:pt x="2885293" y="0"/>
                  </a:lnTo>
                  <a:lnTo>
                    <a:pt x="2885293" y="3409504"/>
                  </a:lnTo>
                  <a:lnTo>
                    <a:pt x="0" y="3409504"/>
                  </a:lnTo>
                  <a:lnTo>
                    <a:pt x="0" y="0"/>
                  </a:lnTo>
                  <a:close/>
                </a:path>
              </a:pathLst>
            </a:custGeom>
            <a:blipFill rotWithShape="1">
              <a:blip r:embed="rId5">
                <a:alphaModFix/>
              </a:blip>
              <a:stretch>
                <a:fillRect b="0" l="0" r="0" t="0"/>
              </a:stretch>
            </a:blipFill>
            <a:ln>
              <a:noFill/>
            </a:ln>
          </p:spPr>
        </p:sp>
        <p:sp>
          <p:nvSpPr>
            <p:cNvPr id="578" name="Google Shape;578;p35"/>
            <p:cNvSpPr/>
            <p:nvPr/>
          </p:nvSpPr>
          <p:spPr>
            <a:xfrm rot="-8500143">
              <a:off x="3254405" y="209331"/>
              <a:ext cx="1275927" cy="1728863"/>
            </a:xfrm>
            <a:custGeom>
              <a:rect b="b" l="l" r="r" t="t"/>
              <a:pathLst>
                <a:path extrusionOk="0" h="1728863" w="1275927">
                  <a:moveTo>
                    <a:pt x="0" y="0"/>
                  </a:moveTo>
                  <a:lnTo>
                    <a:pt x="1275927" y="0"/>
                  </a:lnTo>
                  <a:lnTo>
                    <a:pt x="1275927" y="1728864"/>
                  </a:lnTo>
                  <a:lnTo>
                    <a:pt x="0" y="1728864"/>
                  </a:lnTo>
                  <a:lnTo>
                    <a:pt x="0" y="0"/>
                  </a:lnTo>
                  <a:close/>
                </a:path>
              </a:pathLst>
            </a:custGeom>
            <a:blipFill rotWithShape="1">
              <a:blip r:embed="rId5">
                <a:alphaModFix/>
              </a:blip>
              <a:stretch>
                <a:fillRect b="0" l="-117703" r="0" t="-89861"/>
              </a:stretch>
            </a:blipFill>
            <a:ln>
              <a:noFill/>
            </a:ln>
          </p:spPr>
        </p:sp>
      </p:grpSp>
      <p:sp>
        <p:nvSpPr>
          <p:cNvPr id="579" name="Google Shape;579;p35"/>
          <p:cNvSpPr/>
          <p:nvPr/>
        </p:nvSpPr>
        <p:spPr>
          <a:xfrm>
            <a:off x="668083" y="3086100"/>
            <a:ext cx="1548661" cy="4114800"/>
          </a:xfrm>
          <a:custGeom>
            <a:rect b="b" l="l" r="r" t="t"/>
            <a:pathLst>
              <a:path extrusionOk="0" h="4114800" w="1548661">
                <a:moveTo>
                  <a:pt x="0" y="0"/>
                </a:moveTo>
                <a:lnTo>
                  <a:pt x="1548661" y="0"/>
                </a:lnTo>
                <a:lnTo>
                  <a:pt x="1548661" y="4114800"/>
                </a:lnTo>
                <a:lnTo>
                  <a:pt x="0" y="4114800"/>
                </a:lnTo>
                <a:lnTo>
                  <a:pt x="0" y="0"/>
                </a:lnTo>
                <a:close/>
              </a:path>
            </a:pathLst>
          </a:custGeom>
          <a:blipFill rotWithShape="1">
            <a:blip r:embed="rId6">
              <a:alphaModFix/>
            </a:blip>
            <a:stretch>
              <a:fillRect b="0" l="0" r="0" t="0"/>
            </a:stretch>
          </a:blipFill>
          <a:ln>
            <a:noFill/>
          </a:ln>
        </p:spPr>
      </p:sp>
      <p:sp>
        <p:nvSpPr>
          <p:cNvPr id="580" name="Google Shape;580;p35"/>
          <p:cNvSpPr txBox="1"/>
          <p:nvPr/>
        </p:nvSpPr>
        <p:spPr>
          <a:xfrm>
            <a:off x="7660485" y="3933644"/>
            <a:ext cx="9815774" cy="4433980"/>
          </a:xfrm>
          <a:prstGeom prst="rect">
            <a:avLst/>
          </a:prstGeom>
          <a:noFill/>
          <a:ln>
            <a:noFill/>
          </a:ln>
        </p:spPr>
        <p:txBody>
          <a:bodyPr anchorCtr="0" anchor="t" bIns="0" lIns="0" spcFirstLastPara="1" rIns="0" wrap="square" tIns="0">
            <a:spAutoFit/>
          </a:bodyPr>
          <a:lstStyle/>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LEN vials, bottles and blister packs should be stored at:</a:t>
            </a:r>
            <a:endParaRPr/>
          </a:p>
          <a:p>
            <a:pPr indent="-585604" lvl="2" marL="1756812"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a:t>
            </a:r>
            <a:r>
              <a:rPr b="1" i="0" lang="en-US" sz="4068" u="none" cap="none" strike="noStrike">
                <a:solidFill>
                  <a:srgbClr val="000000"/>
                </a:solidFill>
                <a:latin typeface="Open Sans"/>
                <a:ea typeface="Open Sans"/>
                <a:cs typeface="Open Sans"/>
                <a:sym typeface="Open Sans"/>
              </a:rPr>
              <a:t>20-25°C</a:t>
            </a:r>
            <a:r>
              <a:rPr b="0" i="0" lang="en-US" sz="4068" u="none" cap="none" strike="noStrike">
                <a:solidFill>
                  <a:srgbClr val="000000"/>
                </a:solidFill>
                <a:latin typeface="Open Sans"/>
                <a:ea typeface="Open Sans"/>
                <a:cs typeface="Open Sans"/>
                <a:sym typeface="Open Sans"/>
              </a:rPr>
              <a:t> (up to 30°C is permitted)</a:t>
            </a:r>
            <a:endParaRPr/>
          </a:p>
          <a:p>
            <a:pPr indent="-585604" lvl="2" marL="1756812" marR="0" rtl="0" algn="l">
              <a:lnSpc>
                <a:spcPct val="108013"/>
              </a:lnSpc>
              <a:spcBef>
                <a:spcPts val="0"/>
              </a:spcBef>
              <a:spcAft>
                <a:spcPts val="0"/>
              </a:spcAft>
              <a:buClr>
                <a:srgbClr val="000000"/>
              </a:buClr>
              <a:buSzPts val="4068"/>
              <a:buFont typeface="Arial"/>
              <a:buChar char="⚬"/>
            </a:pPr>
            <a:r>
              <a:rPr b="1" i="0" lang="en-US" sz="4068" u="none" cap="none" strike="noStrike">
                <a:solidFill>
                  <a:srgbClr val="000000"/>
                </a:solidFill>
                <a:latin typeface="Open Sans"/>
                <a:ea typeface="Open Sans"/>
                <a:cs typeface="Open Sans"/>
                <a:sym typeface="Open Sans"/>
              </a:rPr>
              <a:t>68-77°F</a:t>
            </a:r>
            <a:r>
              <a:rPr b="0" i="0" lang="en-US" sz="4068" u="none" cap="none" strike="noStrike">
                <a:solidFill>
                  <a:srgbClr val="000000"/>
                </a:solidFill>
                <a:latin typeface="Open Sans"/>
                <a:ea typeface="Open Sans"/>
                <a:cs typeface="Open Sans"/>
                <a:sym typeface="Open Sans"/>
              </a:rPr>
              <a:t> (up to 86°F is permitted)</a:t>
            </a:r>
            <a:endParaRPr/>
          </a:p>
          <a:p>
            <a:pPr indent="0" lvl="0" marL="0" marR="0" rtl="0" algn="l">
              <a:lnSpc>
                <a:spcPct val="108013"/>
              </a:lnSpc>
              <a:spcBef>
                <a:spcPts val="0"/>
              </a:spcBef>
              <a:spcAft>
                <a:spcPts val="0"/>
              </a:spcAft>
              <a:buNone/>
            </a:pPr>
            <a:r>
              <a:t/>
            </a:r>
            <a:endParaRPr b="0" i="0" sz="4068" u="none" cap="none" strike="noStrike">
              <a:solidFill>
                <a:srgbClr val="000000"/>
              </a:solidFill>
              <a:latin typeface="Open Sans"/>
              <a:ea typeface="Open Sans"/>
              <a:cs typeface="Open Sans"/>
              <a:sym typeface="Open Sans"/>
            </a:endParaRPr>
          </a:p>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Do not freeze the vials. </a:t>
            </a:r>
            <a:endParaRPr/>
          </a:p>
          <a:p>
            <a:pPr indent="-439203" lvl="1" marL="878406" marR="0" rtl="0" algn="l">
              <a:lnSpc>
                <a:spcPct val="108013"/>
              </a:lnSpc>
              <a:spcBef>
                <a:spcPts val="0"/>
              </a:spcBef>
              <a:spcAft>
                <a:spcPts val="0"/>
              </a:spcAft>
              <a:buClr>
                <a:srgbClr val="000000"/>
              </a:buClr>
              <a:buSzPts val="4068"/>
              <a:buFont typeface="Arial"/>
              <a:buChar char="•"/>
            </a:pPr>
            <a:r>
              <a:rPr b="0" i="0" lang="en-US" sz="4068" u="none" cap="none" strike="noStrike">
                <a:solidFill>
                  <a:srgbClr val="000000"/>
                </a:solidFill>
                <a:latin typeface="Open Sans"/>
                <a:ea typeface="Open Sans"/>
                <a:cs typeface="Open Sans"/>
                <a:sym typeface="Open Sans"/>
              </a:rPr>
              <a:t> LEN should not be refrigerated.</a:t>
            </a:r>
            <a:endParaRPr/>
          </a:p>
          <a:p>
            <a:pPr indent="0" lvl="0" marL="0" marR="0" rtl="0" algn="l">
              <a:lnSpc>
                <a:spcPct val="108013"/>
              </a:lnSpc>
              <a:spcBef>
                <a:spcPts val="0"/>
              </a:spcBef>
              <a:spcAft>
                <a:spcPts val="0"/>
              </a:spcAft>
              <a:buNone/>
            </a:pPr>
            <a:r>
              <a:t/>
            </a:r>
            <a:endParaRPr b="0" i="0" sz="4068" u="none" cap="none" strike="noStrike">
              <a:solidFill>
                <a:srgbClr val="000000"/>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D9EDE"/>
        </a:solidFill>
      </p:bgPr>
    </p:bg>
    <p:spTree>
      <p:nvGrpSpPr>
        <p:cNvPr id="584" name="Shape 584"/>
        <p:cNvGrpSpPr/>
        <p:nvPr/>
      </p:nvGrpSpPr>
      <p:grpSpPr>
        <a:xfrm>
          <a:off x="0" y="0"/>
          <a:ext cx="0" cy="0"/>
          <a:chOff x="0" y="0"/>
          <a:chExt cx="0" cy="0"/>
        </a:xfrm>
      </p:grpSpPr>
      <p:sp>
        <p:nvSpPr>
          <p:cNvPr id="585" name="Google Shape;585;p36"/>
          <p:cNvSpPr/>
          <p:nvPr/>
        </p:nvSpPr>
        <p:spPr>
          <a:xfrm>
            <a:off x="11522848" y="0"/>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586" name="Google Shape;586;p36"/>
          <p:cNvSpPr txBox="1"/>
          <p:nvPr/>
        </p:nvSpPr>
        <p:spPr>
          <a:xfrm>
            <a:off x="1028700" y="5372964"/>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FFFFFF"/>
                </a:solidFill>
                <a:latin typeface="Roboto Condensed"/>
                <a:ea typeface="Roboto Condensed"/>
                <a:cs typeface="Roboto Condensed"/>
                <a:sym typeface="Roboto Condensed"/>
              </a:rPr>
              <a:t>Evidence that PrEP Works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37"/>
          <p:cNvSpPr/>
          <p:nvPr/>
        </p:nvSpPr>
        <p:spPr>
          <a:xfrm>
            <a:off x="9715745" y="3266674"/>
            <a:ext cx="7543555" cy="5991626"/>
          </a:xfrm>
          <a:custGeom>
            <a:rect b="b" l="l" r="r" t="t"/>
            <a:pathLst>
              <a:path extrusionOk="0" h="5991626" w="7543555">
                <a:moveTo>
                  <a:pt x="0" y="0"/>
                </a:moveTo>
                <a:lnTo>
                  <a:pt x="7543555" y="0"/>
                </a:lnTo>
                <a:lnTo>
                  <a:pt x="7543555" y="5991626"/>
                </a:lnTo>
                <a:lnTo>
                  <a:pt x="0" y="5991626"/>
                </a:lnTo>
                <a:lnTo>
                  <a:pt x="0" y="0"/>
                </a:lnTo>
                <a:close/>
              </a:path>
            </a:pathLst>
          </a:custGeom>
          <a:blipFill rotWithShape="1">
            <a:blip r:embed="rId3">
              <a:alphaModFix/>
            </a:blip>
            <a:stretch>
              <a:fillRect b="0" l="0" r="0" t="0"/>
            </a:stretch>
          </a:blipFill>
          <a:ln>
            <a:noFill/>
          </a:ln>
        </p:spPr>
      </p:sp>
      <p:sp>
        <p:nvSpPr>
          <p:cNvPr id="592" name="Google Shape;592;p37"/>
          <p:cNvSpPr txBox="1"/>
          <p:nvPr/>
        </p:nvSpPr>
        <p:spPr>
          <a:xfrm>
            <a:off x="820483" y="895350"/>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000000"/>
                </a:solidFill>
                <a:latin typeface="Roboto Condensed"/>
                <a:ea typeface="Roboto Condensed"/>
                <a:cs typeface="Roboto Condensed"/>
                <a:sym typeface="Roboto Condensed"/>
              </a:rPr>
              <a:t>Evidence that PrEP Protects Against HIV </a:t>
            </a:r>
            <a:endParaRPr/>
          </a:p>
        </p:txBody>
      </p:sp>
      <p:sp>
        <p:nvSpPr>
          <p:cNvPr id="593" name="Google Shape;593;p37"/>
          <p:cNvSpPr txBox="1"/>
          <p:nvPr/>
        </p:nvSpPr>
        <p:spPr>
          <a:xfrm>
            <a:off x="1028700" y="4130495"/>
            <a:ext cx="9376699" cy="3682405"/>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0" i="0" lang="en-US" sz="3516" u="none" cap="none" strike="noStrike">
                <a:solidFill>
                  <a:srgbClr val="000000"/>
                </a:solidFill>
                <a:latin typeface="Open Sans"/>
                <a:ea typeface="Open Sans"/>
                <a:cs typeface="Open Sans"/>
                <a:sym typeface="Open Sans"/>
              </a:rPr>
              <a:t>Regardless of the PrEP product, clients achieve greater protection against HIV when they use their preferred PrEP product as instructed. We’ll review the ideal timing and frequency of use of each product in detail in Lesson 2.</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38"/>
          <p:cNvSpPr/>
          <p:nvPr/>
        </p:nvSpPr>
        <p:spPr>
          <a:xfrm>
            <a:off x="672374" y="3132815"/>
            <a:ext cx="17423548" cy="5531976"/>
          </a:xfrm>
          <a:custGeom>
            <a:rect b="b" l="l" r="r" t="t"/>
            <a:pathLst>
              <a:path extrusionOk="0" h="5531976" w="17423548">
                <a:moveTo>
                  <a:pt x="0" y="0"/>
                </a:moveTo>
                <a:lnTo>
                  <a:pt x="17423548" y="0"/>
                </a:lnTo>
                <a:lnTo>
                  <a:pt x="17423548" y="5531976"/>
                </a:lnTo>
                <a:lnTo>
                  <a:pt x="0" y="5531976"/>
                </a:lnTo>
                <a:lnTo>
                  <a:pt x="0" y="0"/>
                </a:lnTo>
                <a:close/>
              </a:path>
            </a:pathLst>
          </a:custGeom>
          <a:blipFill rotWithShape="1">
            <a:blip r:embed="rId3">
              <a:alphaModFix/>
            </a:blip>
            <a:stretch>
              <a:fillRect b="0" l="0" r="0" t="0"/>
            </a:stretch>
          </a:blipFill>
          <a:ln>
            <a:noFill/>
          </a:ln>
        </p:spPr>
      </p:sp>
      <p:sp>
        <p:nvSpPr>
          <p:cNvPr id="599" name="Google Shape;599;p38"/>
          <p:cNvSpPr/>
          <p:nvPr/>
        </p:nvSpPr>
        <p:spPr>
          <a:xfrm>
            <a:off x="2403833" y="3880888"/>
            <a:ext cx="2160547" cy="3883335"/>
          </a:xfrm>
          <a:custGeom>
            <a:rect b="b" l="l" r="r" t="t"/>
            <a:pathLst>
              <a:path extrusionOk="0" h="3883335" w="2160547">
                <a:moveTo>
                  <a:pt x="0" y="0"/>
                </a:moveTo>
                <a:lnTo>
                  <a:pt x="2160547" y="0"/>
                </a:lnTo>
                <a:lnTo>
                  <a:pt x="2160547" y="3883336"/>
                </a:lnTo>
                <a:lnTo>
                  <a:pt x="0" y="3883336"/>
                </a:lnTo>
                <a:lnTo>
                  <a:pt x="0" y="0"/>
                </a:lnTo>
                <a:close/>
              </a:path>
            </a:pathLst>
          </a:custGeom>
          <a:blipFill rotWithShape="1">
            <a:blip r:embed="rId4">
              <a:alphaModFix/>
            </a:blip>
            <a:stretch>
              <a:fillRect b="0" l="0" r="0" t="0"/>
            </a:stretch>
          </a:blipFill>
          <a:ln>
            <a:noFill/>
          </a:ln>
        </p:spPr>
      </p:sp>
      <p:sp>
        <p:nvSpPr>
          <p:cNvPr id="600" name="Google Shape;600;p38"/>
          <p:cNvSpPr txBox="1"/>
          <p:nvPr/>
        </p:nvSpPr>
        <p:spPr>
          <a:xfrm>
            <a:off x="820483" y="698650"/>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000000"/>
                </a:solidFill>
                <a:latin typeface="Roboto Condensed"/>
                <a:ea typeface="Roboto Condensed"/>
                <a:cs typeface="Roboto Condensed"/>
                <a:sym typeface="Roboto Condensed"/>
              </a:rPr>
              <a:t>Evidence that Oral PrEP Protects Against HIV </a:t>
            </a:r>
            <a:endParaRPr/>
          </a:p>
        </p:txBody>
      </p:sp>
      <p:sp>
        <p:nvSpPr>
          <p:cNvPr id="601" name="Google Shape;601;p38"/>
          <p:cNvSpPr txBox="1"/>
          <p:nvPr/>
        </p:nvSpPr>
        <p:spPr>
          <a:xfrm>
            <a:off x="5442939" y="4072110"/>
            <a:ext cx="11147001" cy="3692113"/>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1" i="0" lang="en-US" sz="3516" u="none" cap="none" strike="noStrike">
                <a:solidFill>
                  <a:srgbClr val="FFFFFF"/>
                </a:solidFill>
                <a:latin typeface="Open Sans"/>
                <a:ea typeface="Open Sans"/>
                <a:cs typeface="Open Sans"/>
                <a:sym typeface="Open Sans"/>
              </a:rPr>
              <a:t>WHO specifies TDF-based oral PrEP is at least 90% effective (possibly as high as 94-99%) at preventing HIV when used as directed</a:t>
            </a:r>
            <a:endParaRPr/>
          </a:p>
          <a:p>
            <a:pPr indent="0" lvl="0" marL="0" marR="0" rtl="0" algn="l">
              <a:lnSpc>
                <a:spcPct val="139988"/>
              </a:lnSpc>
              <a:spcBef>
                <a:spcPts val="0"/>
              </a:spcBef>
              <a:spcAft>
                <a:spcPts val="0"/>
              </a:spcAft>
              <a:buNone/>
            </a:pPr>
            <a:r>
              <a:rPr b="0" i="0" lang="en-US" sz="3516" u="none" cap="none" strike="noStrike">
                <a:solidFill>
                  <a:srgbClr val="FFFFFF"/>
                </a:solidFill>
                <a:latin typeface="Open Sans"/>
                <a:ea typeface="Open Sans"/>
                <a:cs typeface="Open Sans"/>
                <a:sym typeface="Open Sans"/>
              </a:rPr>
              <a:t>Trials of TDF-based oral PrEP compared HIV infection rates between those receiving TDF-based oral PrEP and those receiving a placebo pill.</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39"/>
          <p:cNvSpPr/>
          <p:nvPr/>
        </p:nvSpPr>
        <p:spPr>
          <a:xfrm>
            <a:off x="-3478071" y="2116530"/>
            <a:ext cx="28065725" cy="8910868"/>
          </a:xfrm>
          <a:custGeom>
            <a:rect b="b" l="l" r="r" t="t"/>
            <a:pathLst>
              <a:path extrusionOk="0" h="8910868" w="28065725">
                <a:moveTo>
                  <a:pt x="0" y="0"/>
                </a:moveTo>
                <a:lnTo>
                  <a:pt x="28065724" y="0"/>
                </a:lnTo>
                <a:lnTo>
                  <a:pt x="28065724" y="8910868"/>
                </a:lnTo>
                <a:lnTo>
                  <a:pt x="0" y="8910868"/>
                </a:lnTo>
                <a:lnTo>
                  <a:pt x="0" y="0"/>
                </a:lnTo>
                <a:close/>
              </a:path>
            </a:pathLst>
          </a:custGeom>
          <a:blipFill rotWithShape="1">
            <a:blip r:embed="rId3">
              <a:alphaModFix/>
            </a:blip>
            <a:stretch>
              <a:fillRect b="0" l="0" r="0" t="0"/>
            </a:stretch>
          </a:blipFill>
          <a:ln>
            <a:noFill/>
          </a:ln>
        </p:spPr>
      </p:sp>
      <p:sp>
        <p:nvSpPr>
          <p:cNvPr id="607" name="Google Shape;607;p39"/>
          <p:cNvSpPr txBox="1"/>
          <p:nvPr/>
        </p:nvSpPr>
        <p:spPr>
          <a:xfrm>
            <a:off x="898654" y="3144757"/>
            <a:ext cx="16490691" cy="6787738"/>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0" i="0" lang="en-US" sz="3516" u="none" cap="none" strike="noStrike">
                <a:solidFill>
                  <a:srgbClr val="FFFFFF"/>
                </a:solidFill>
                <a:latin typeface="Open Sans"/>
                <a:ea typeface="Open Sans"/>
                <a:cs typeface="Open Sans"/>
                <a:sym typeface="Open Sans"/>
              </a:rPr>
              <a:t>Clinical trials of TDF-based oral PrEP conducted across diverse populations compared rates of HIV infection between those randomized to receive either TDF-based oral PrEP or placebo.  </a:t>
            </a:r>
            <a:endParaRPr/>
          </a:p>
          <a:p>
            <a:pPr indent="0" lvl="0" marL="0" marR="0" rtl="0" algn="l">
              <a:lnSpc>
                <a:spcPct val="139988"/>
              </a:lnSpc>
              <a:spcBef>
                <a:spcPts val="0"/>
              </a:spcBef>
              <a:spcAft>
                <a:spcPts val="0"/>
              </a:spcAft>
              <a:buNone/>
            </a:pPr>
            <a:r>
              <a:t/>
            </a:r>
            <a:endParaRPr b="0" i="0" sz="3516" u="none" cap="none" strike="noStrike">
              <a:solidFill>
                <a:srgbClr val="FFFFFF"/>
              </a:solidFill>
              <a:latin typeface="Open Sans"/>
              <a:ea typeface="Open Sans"/>
              <a:cs typeface="Open Sans"/>
              <a:sym typeface="Open Sans"/>
            </a:endParaRPr>
          </a:p>
          <a:p>
            <a:pPr indent="0" lvl="0" marL="0" marR="0" rtl="0" algn="l">
              <a:lnSpc>
                <a:spcPct val="139988"/>
              </a:lnSpc>
              <a:spcBef>
                <a:spcPts val="0"/>
              </a:spcBef>
              <a:spcAft>
                <a:spcPts val="0"/>
              </a:spcAft>
              <a:buNone/>
            </a:pPr>
            <a:r>
              <a:rPr b="0" i="0" lang="en-US" sz="3516" u="none" cap="none" strike="noStrike">
                <a:solidFill>
                  <a:srgbClr val="FFFFFF"/>
                </a:solidFill>
                <a:latin typeface="Open Sans"/>
                <a:ea typeface="Open Sans"/>
                <a:cs typeface="Open Sans"/>
                <a:sym typeface="Open Sans"/>
              </a:rPr>
              <a:t>The rate of new HIV infections from sexual exposure among those who received TDF-based oral PrEP (and used it as instructed) was about a 90% lower than in those who received the placebo, and additional data from pharmacological studies suggest TDF-based oral PrEP could reduce HIV by up to 99%. Data suggests oral PrEP could also provide high levels of protection against HIV infection from injecting practices.</a:t>
            </a:r>
            <a:endParaRPr/>
          </a:p>
          <a:p>
            <a:pPr indent="0" lvl="0" marL="0" marR="0" rtl="0" algn="l">
              <a:lnSpc>
                <a:spcPct val="139988"/>
              </a:lnSpc>
              <a:spcBef>
                <a:spcPts val="0"/>
              </a:spcBef>
              <a:spcAft>
                <a:spcPts val="0"/>
              </a:spcAft>
              <a:buNone/>
            </a:pPr>
            <a:r>
              <a:t/>
            </a:r>
            <a:endParaRPr b="0" i="0" sz="3516" u="none" cap="none" strike="noStrike">
              <a:solidFill>
                <a:srgbClr val="FFFFFF"/>
              </a:solidFill>
              <a:latin typeface="Open Sans"/>
              <a:ea typeface="Open Sans"/>
              <a:cs typeface="Open Sans"/>
              <a:sym typeface="Open Sans"/>
            </a:endParaRPr>
          </a:p>
        </p:txBody>
      </p:sp>
      <p:sp>
        <p:nvSpPr>
          <p:cNvPr id="608" name="Google Shape;608;p39"/>
          <p:cNvSpPr txBox="1"/>
          <p:nvPr/>
        </p:nvSpPr>
        <p:spPr>
          <a:xfrm>
            <a:off x="898654" y="698650"/>
            <a:ext cx="16152910"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1D9EDE"/>
                </a:solidFill>
                <a:latin typeface="Roboto Condensed"/>
                <a:ea typeface="Roboto Condensed"/>
                <a:cs typeface="Roboto Condensed"/>
                <a:sym typeface="Roboto Condensed"/>
              </a:rPr>
              <a:t>Additional Details: TDF-Based oral PrEP Research</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A93291"/>
        </a:solidFill>
      </p:bgPr>
    </p:bg>
    <p:spTree>
      <p:nvGrpSpPr>
        <p:cNvPr id="109" name="Shape 109"/>
        <p:cNvGrpSpPr/>
        <p:nvPr/>
      </p:nvGrpSpPr>
      <p:grpSpPr>
        <a:xfrm>
          <a:off x="0" y="0"/>
          <a:ext cx="0" cy="0"/>
          <a:chOff x="0" y="0"/>
          <a:chExt cx="0" cy="0"/>
        </a:xfrm>
      </p:grpSpPr>
      <p:sp>
        <p:nvSpPr>
          <p:cNvPr id="110" name="Google Shape;110;p4"/>
          <p:cNvSpPr/>
          <p:nvPr/>
        </p:nvSpPr>
        <p:spPr>
          <a:xfrm>
            <a:off x="11522848" y="0"/>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111" name="Google Shape;111;p4"/>
          <p:cNvSpPr txBox="1"/>
          <p:nvPr/>
        </p:nvSpPr>
        <p:spPr>
          <a:xfrm>
            <a:off x="1028700" y="3235325"/>
            <a:ext cx="15497243" cy="1908175"/>
          </a:xfrm>
          <a:prstGeom prst="rect">
            <a:avLst/>
          </a:prstGeom>
          <a:noFill/>
          <a:ln>
            <a:noFill/>
          </a:ln>
        </p:spPr>
        <p:txBody>
          <a:bodyPr anchorCtr="0" anchor="t" bIns="0" lIns="0" spcFirstLastPara="1" rIns="0" wrap="square" tIns="0">
            <a:spAutoFit/>
          </a:bodyPr>
          <a:lstStyle/>
          <a:p>
            <a:pPr indent="0" lvl="0" marL="0" marR="0" rtl="0" algn="l">
              <a:lnSpc>
                <a:spcPct val="140007"/>
              </a:lnSpc>
              <a:spcBef>
                <a:spcPts val="0"/>
              </a:spcBef>
              <a:spcAft>
                <a:spcPts val="0"/>
              </a:spcAft>
              <a:buNone/>
            </a:pPr>
            <a:r>
              <a:rPr b="1" i="0" lang="en-US" sz="5499" u="none" cap="none" strike="noStrike">
                <a:solidFill>
                  <a:srgbClr val="FFFFFF"/>
                </a:solidFill>
                <a:latin typeface="Roboto Condensed"/>
                <a:ea typeface="Roboto Condensed"/>
                <a:cs typeface="Roboto Condensed"/>
                <a:sym typeface="Roboto Condensed"/>
              </a:rPr>
              <a:t>ARV Medications are used in different ways for different purposes,</a:t>
            </a:r>
            <a:endParaRPr/>
          </a:p>
        </p:txBody>
      </p:sp>
      <p:sp>
        <p:nvSpPr>
          <p:cNvPr id="112" name="Google Shape;112;p4"/>
          <p:cNvSpPr txBox="1"/>
          <p:nvPr/>
        </p:nvSpPr>
        <p:spPr>
          <a:xfrm>
            <a:off x="1171902" y="5420675"/>
            <a:ext cx="12140700" cy="615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4000" u="none" cap="none" strike="noStrike">
                <a:solidFill>
                  <a:srgbClr val="FFFFFF"/>
                </a:solidFill>
                <a:latin typeface="Open Sans"/>
                <a:ea typeface="Open Sans"/>
                <a:cs typeface="Open Sans"/>
                <a:sym typeface="Open Sans"/>
              </a:rPr>
              <a:t>Let’s define important terminology</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40"/>
          <p:cNvSpPr/>
          <p:nvPr/>
        </p:nvSpPr>
        <p:spPr>
          <a:xfrm>
            <a:off x="192078" y="3160935"/>
            <a:ext cx="17903845" cy="5684471"/>
          </a:xfrm>
          <a:custGeom>
            <a:rect b="b" l="l" r="r" t="t"/>
            <a:pathLst>
              <a:path extrusionOk="0" h="5684471" w="17903845">
                <a:moveTo>
                  <a:pt x="0" y="0"/>
                </a:moveTo>
                <a:lnTo>
                  <a:pt x="17903844" y="0"/>
                </a:lnTo>
                <a:lnTo>
                  <a:pt x="17903844" y="5684470"/>
                </a:lnTo>
                <a:lnTo>
                  <a:pt x="0" y="5684470"/>
                </a:lnTo>
                <a:lnTo>
                  <a:pt x="0" y="0"/>
                </a:lnTo>
                <a:close/>
              </a:path>
            </a:pathLst>
          </a:custGeom>
          <a:blipFill rotWithShape="1">
            <a:blip r:embed="rId3">
              <a:alphaModFix/>
            </a:blip>
            <a:stretch>
              <a:fillRect b="0" l="0" r="0" t="0"/>
            </a:stretch>
          </a:blipFill>
          <a:ln>
            <a:noFill/>
          </a:ln>
        </p:spPr>
      </p:sp>
      <p:sp>
        <p:nvSpPr>
          <p:cNvPr id="614" name="Google Shape;614;p40"/>
          <p:cNvSpPr txBox="1"/>
          <p:nvPr/>
        </p:nvSpPr>
        <p:spPr>
          <a:xfrm>
            <a:off x="820483" y="698650"/>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000000"/>
                </a:solidFill>
                <a:latin typeface="Roboto Condensed"/>
                <a:ea typeface="Roboto Condensed"/>
                <a:cs typeface="Roboto Condensed"/>
                <a:sym typeface="Roboto Condensed"/>
              </a:rPr>
              <a:t>Evidence that DVR Protects Against HIV </a:t>
            </a:r>
            <a:endParaRPr/>
          </a:p>
        </p:txBody>
      </p:sp>
      <p:sp>
        <p:nvSpPr>
          <p:cNvPr id="615" name="Google Shape;615;p40"/>
          <p:cNvSpPr txBox="1"/>
          <p:nvPr/>
        </p:nvSpPr>
        <p:spPr>
          <a:xfrm>
            <a:off x="5442939" y="3814213"/>
            <a:ext cx="11816361" cy="4311238"/>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1" i="0" lang="en-US" sz="3516" u="none" cap="none" strike="noStrike">
                <a:solidFill>
                  <a:srgbClr val="FFFFFF"/>
                </a:solidFill>
                <a:latin typeface="Open Sans"/>
                <a:ea typeface="Open Sans"/>
                <a:cs typeface="Open Sans"/>
                <a:sym typeface="Open Sans"/>
              </a:rPr>
              <a:t>WHO specifies DVR is at least 50% effective at preventing HIV when used as directed. Trials of DVR compared HIV infection rates between those receiving a vaginal ring with dapivirine and those receiving a vaginal ring with placebo.</a:t>
            </a:r>
            <a:endParaRPr/>
          </a:p>
          <a:p>
            <a:pPr indent="0" lvl="0" marL="0" marR="0" rtl="0" algn="l">
              <a:lnSpc>
                <a:spcPct val="139988"/>
              </a:lnSpc>
              <a:spcBef>
                <a:spcPts val="0"/>
              </a:spcBef>
              <a:spcAft>
                <a:spcPts val="0"/>
              </a:spcAft>
              <a:buNone/>
            </a:pPr>
            <a:r>
              <a:rPr b="0" i="0" lang="en-US" sz="3516" u="none" cap="none" strike="noStrike">
                <a:solidFill>
                  <a:srgbClr val="FFFFFF"/>
                </a:solidFill>
                <a:latin typeface="Open Sans"/>
                <a:ea typeface="Open Sans"/>
                <a:cs typeface="Open Sans"/>
                <a:sym typeface="Open Sans"/>
              </a:rPr>
              <a:t>The DVR only protects against HIV acquisition during vaginal sex, not from anal sex or injecting practices.</a:t>
            </a:r>
            <a:endParaRPr/>
          </a:p>
        </p:txBody>
      </p:sp>
      <p:sp>
        <p:nvSpPr>
          <p:cNvPr id="616" name="Google Shape;616;p40"/>
          <p:cNvSpPr/>
          <p:nvPr/>
        </p:nvSpPr>
        <p:spPr>
          <a:xfrm>
            <a:off x="1531201" y="4102388"/>
            <a:ext cx="3315711" cy="3315711"/>
          </a:xfrm>
          <a:custGeom>
            <a:rect b="b" l="l" r="r" t="t"/>
            <a:pathLst>
              <a:path extrusionOk="0" h="3315711" w="3315711">
                <a:moveTo>
                  <a:pt x="0" y="0"/>
                </a:moveTo>
                <a:lnTo>
                  <a:pt x="3315711" y="0"/>
                </a:lnTo>
                <a:lnTo>
                  <a:pt x="3315711" y="3315711"/>
                </a:lnTo>
                <a:lnTo>
                  <a:pt x="0" y="3315711"/>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41"/>
          <p:cNvSpPr/>
          <p:nvPr/>
        </p:nvSpPr>
        <p:spPr>
          <a:xfrm>
            <a:off x="-3478071" y="2116530"/>
            <a:ext cx="28065725" cy="8910868"/>
          </a:xfrm>
          <a:custGeom>
            <a:rect b="b" l="l" r="r" t="t"/>
            <a:pathLst>
              <a:path extrusionOk="0" h="8910868" w="28065725">
                <a:moveTo>
                  <a:pt x="0" y="0"/>
                </a:moveTo>
                <a:lnTo>
                  <a:pt x="28065724" y="0"/>
                </a:lnTo>
                <a:lnTo>
                  <a:pt x="28065724" y="8910868"/>
                </a:lnTo>
                <a:lnTo>
                  <a:pt x="0" y="8910868"/>
                </a:lnTo>
                <a:lnTo>
                  <a:pt x="0" y="0"/>
                </a:lnTo>
                <a:close/>
              </a:path>
            </a:pathLst>
          </a:custGeom>
          <a:blipFill rotWithShape="1">
            <a:blip r:embed="rId3">
              <a:alphaModFix/>
            </a:blip>
            <a:stretch>
              <a:fillRect b="0" l="0" r="0" t="0"/>
            </a:stretch>
          </a:blipFill>
          <a:ln>
            <a:noFill/>
          </a:ln>
        </p:spPr>
      </p:sp>
      <p:sp>
        <p:nvSpPr>
          <p:cNvPr id="622" name="Google Shape;622;p41"/>
          <p:cNvSpPr txBox="1"/>
          <p:nvPr/>
        </p:nvSpPr>
        <p:spPr>
          <a:xfrm>
            <a:off x="729764" y="3010935"/>
            <a:ext cx="17196862" cy="6593812"/>
          </a:xfrm>
          <a:prstGeom prst="rect">
            <a:avLst/>
          </a:prstGeom>
          <a:noFill/>
          <a:ln>
            <a:noFill/>
          </a:ln>
        </p:spPr>
        <p:txBody>
          <a:bodyPr anchorCtr="0" anchor="t" bIns="0" lIns="0" spcFirstLastPara="1" rIns="0" wrap="square" tIns="0">
            <a:spAutoFit/>
          </a:bodyPr>
          <a:lstStyle/>
          <a:p>
            <a:pPr indent="0" lvl="0" marL="0" marR="0" rtl="0" algn="l">
              <a:lnSpc>
                <a:spcPct val="140052"/>
              </a:lnSpc>
              <a:spcBef>
                <a:spcPts val="0"/>
              </a:spcBef>
              <a:spcAft>
                <a:spcPts val="0"/>
              </a:spcAft>
              <a:buNone/>
            </a:pPr>
            <a:r>
              <a:rPr b="0" i="0" lang="en-US" sz="3418" u="none" cap="none" strike="noStrike">
                <a:solidFill>
                  <a:srgbClr val="FFFFFF"/>
                </a:solidFill>
                <a:latin typeface="Open Sans"/>
                <a:ea typeface="Open Sans"/>
                <a:cs typeface="Open Sans"/>
                <a:sym typeface="Open Sans"/>
              </a:rPr>
              <a:t>Clinical trials of the DVR compared rates of HIV between those randomized to receive either a vaginal ring with dapivirine or a placebo vaginal ring (without dapivirine).</a:t>
            </a:r>
            <a:endParaRPr/>
          </a:p>
          <a:p>
            <a:pPr indent="0" lvl="0" marL="0" marR="0" rtl="0" algn="l">
              <a:lnSpc>
                <a:spcPct val="140011"/>
              </a:lnSpc>
              <a:spcBef>
                <a:spcPts val="0"/>
              </a:spcBef>
              <a:spcAft>
                <a:spcPts val="0"/>
              </a:spcAft>
              <a:buNone/>
            </a:pPr>
            <a:r>
              <a:t/>
            </a:r>
            <a:endParaRPr b="0" i="0" sz="3418" u="none" cap="none" strike="noStrike">
              <a:solidFill>
                <a:srgbClr val="FFFFFF"/>
              </a:solidFill>
              <a:latin typeface="Open Sans"/>
              <a:ea typeface="Open Sans"/>
              <a:cs typeface="Open Sans"/>
              <a:sym typeface="Open Sans"/>
            </a:endParaRPr>
          </a:p>
          <a:p>
            <a:pPr indent="0" lvl="0" marL="0" marR="0" rtl="0" algn="l">
              <a:lnSpc>
                <a:spcPct val="140052"/>
              </a:lnSpc>
              <a:spcBef>
                <a:spcPts val="0"/>
              </a:spcBef>
              <a:spcAft>
                <a:spcPts val="0"/>
              </a:spcAft>
              <a:buNone/>
            </a:pPr>
            <a:r>
              <a:rPr b="0" i="0" lang="en-US" sz="3418" u="none" cap="none" strike="noStrike">
                <a:solidFill>
                  <a:srgbClr val="FFFFFF"/>
                </a:solidFill>
                <a:latin typeface="Open Sans"/>
                <a:ea typeface="Open Sans"/>
                <a:cs typeface="Open Sans"/>
                <a:sym typeface="Open Sans"/>
              </a:rPr>
              <a:t>The rate of new HIV infections from vaginal exposure among those who received the vaginal ring containing dapivirine (and used it correctly and consistently) was about 50% lower than in those who received the placebo ring, and some studies have suggested even greater levels of protection.</a:t>
            </a:r>
            <a:endParaRPr/>
          </a:p>
          <a:p>
            <a:pPr indent="0" lvl="0" marL="0" marR="0" rtl="0" algn="l">
              <a:lnSpc>
                <a:spcPct val="140011"/>
              </a:lnSpc>
              <a:spcBef>
                <a:spcPts val="0"/>
              </a:spcBef>
              <a:spcAft>
                <a:spcPts val="0"/>
              </a:spcAft>
              <a:buNone/>
            </a:pPr>
            <a:r>
              <a:t/>
            </a:r>
            <a:endParaRPr b="0" i="0" sz="3418" u="none" cap="none" strike="noStrike">
              <a:solidFill>
                <a:srgbClr val="FFFFFF"/>
              </a:solidFill>
              <a:latin typeface="Open Sans"/>
              <a:ea typeface="Open Sans"/>
              <a:cs typeface="Open Sans"/>
              <a:sym typeface="Open Sans"/>
            </a:endParaRPr>
          </a:p>
          <a:p>
            <a:pPr indent="0" lvl="0" marL="0" marR="0" rtl="0" algn="l">
              <a:lnSpc>
                <a:spcPct val="140052"/>
              </a:lnSpc>
              <a:spcBef>
                <a:spcPts val="0"/>
              </a:spcBef>
              <a:spcAft>
                <a:spcPts val="0"/>
              </a:spcAft>
              <a:buNone/>
            </a:pPr>
            <a:r>
              <a:rPr b="0" i="0" lang="en-US" sz="3418" u="none" cap="none" strike="noStrike">
                <a:solidFill>
                  <a:srgbClr val="FFFFFF"/>
                </a:solidFill>
                <a:latin typeface="Open Sans"/>
                <a:ea typeface="Open Sans"/>
                <a:cs typeface="Open Sans"/>
                <a:sym typeface="Open Sans"/>
              </a:rPr>
              <a:t>Note: DVR was studied among individuals assigned female at birth, but has not been specifically studied among transgender men using gender-affirming hormones.</a:t>
            </a:r>
            <a:endParaRPr/>
          </a:p>
          <a:p>
            <a:pPr indent="0" lvl="0" marL="0" marR="0" rtl="0" algn="l">
              <a:lnSpc>
                <a:spcPct val="140011"/>
              </a:lnSpc>
              <a:spcBef>
                <a:spcPts val="0"/>
              </a:spcBef>
              <a:spcAft>
                <a:spcPts val="0"/>
              </a:spcAft>
              <a:buNone/>
            </a:pPr>
            <a:r>
              <a:t/>
            </a:r>
            <a:endParaRPr b="0" i="0" sz="3418" u="none" cap="none" strike="noStrike">
              <a:solidFill>
                <a:srgbClr val="FFFFFF"/>
              </a:solidFill>
              <a:latin typeface="Open Sans"/>
              <a:ea typeface="Open Sans"/>
              <a:cs typeface="Open Sans"/>
              <a:sym typeface="Open Sans"/>
            </a:endParaRPr>
          </a:p>
        </p:txBody>
      </p:sp>
      <p:sp>
        <p:nvSpPr>
          <p:cNvPr id="623" name="Google Shape;623;p41"/>
          <p:cNvSpPr txBox="1"/>
          <p:nvPr/>
        </p:nvSpPr>
        <p:spPr>
          <a:xfrm>
            <a:off x="898654" y="698650"/>
            <a:ext cx="16152910"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48AEA8"/>
                </a:solidFill>
                <a:latin typeface="Roboto Condensed"/>
                <a:ea typeface="Roboto Condensed"/>
                <a:cs typeface="Roboto Condensed"/>
                <a:sym typeface="Roboto Condensed"/>
              </a:rPr>
              <a:t>Additional Details: DVR Research</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 name="Shape 627"/>
        <p:cNvGrpSpPr/>
        <p:nvPr/>
      </p:nvGrpSpPr>
      <p:grpSpPr>
        <a:xfrm>
          <a:off x="0" y="0"/>
          <a:ext cx="0" cy="0"/>
          <a:chOff x="0" y="0"/>
          <a:chExt cx="0" cy="0"/>
        </a:xfrm>
      </p:grpSpPr>
      <p:sp>
        <p:nvSpPr>
          <p:cNvPr id="628" name="Google Shape;628;p42"/>
          <p:cNvSpPr/>
          <p:nvPr/>
        </p:nvSpPr>
        <p:spPr>
          <a:xfrm>
            <a:off x="192078" y="3160935"/>
            <a:ext cx="17903845" cy="5684471"/>
          </a:xfrm>
          <a:custGeom>
            <a:rect b="b" l="l" r="r" t="t"/>
            <a:pathLst>
              <a:path extrusionOk="0" h="5684471" w="17903845">
                <a:moveTo>
                  <a:pt x="0" y="0"/>
                </a:moveTo>
                <a:lnTo>
                  <a:pt x="17903844" y="0"/>
                </a:lnTo>
                <a:lnTo>
                  <a:pt x="17903844" y="5684470"/>
                </a:lnTo>
                <a:lnTo>
                  <a:pt x="0" y="5684470"/>
                </a:lnTo>
                <a:lnTo>
                  <a:pt x="0" y="0"/>
                </a:lnTo>
                <a:close/>
              </a:path>
            </a:pathLst>
          </a:custGeom>
          <a:blipFill rotWithShape="1">
            <a:blip r:embed="rId3">
              <a:alphaModFix/>
            </a:blip>
            <a:stretch>
              <a:fillRect b="0" l="0" r="0" t="0"/>
            </a:stretch>
          </a:blipFill>
          <a:ln>
            <a:noFill/>
          </a:ln>
        </p:spPr>
      </p:sp>
      <p:sp>
        <p:nvSpPr>
          <p:cNvPr id="629" name="Google Shape;629;p42"/>
          <p:cNvSpPr txBox="1"/>
          <p:nvPr/>
        </p:nvSpPr>
        <p:spPr>
          <a:xfrm>
            <a:off x="820483" y="698650"/>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000000"/>
                </a:solidFill>
                <a:latin typeface="Roboto Condensed"/>
                <a:ea typeface="Roboto Condensed"/>
                <a:cs typeface="Roboto Condensed"/>
                <a:sym typeface="Roboto Condensed"/>
              </a:rPr>
              <a:t>Evidence that CAB-LA Protects Against HIV </a:t>
            </a:r>
            <a:endParaRPr/>
          </a:p>
        </p:txBody>
      </p:sp>
      <p:sp>
        <p:nvSpPr>
          <p:cNvPr id="630" name="Google Shape;630;p42"/>
          <p:cNvSpPr txBox="1"/>
          <p:nvPr/>
        </p:nvSpPr>
        <p:spPr>
          <a:xfrm>
            <a:off x="5279022" y="4100625"/>
            <a:ext cx="12203146" cy="3171394"/>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1" i="0" lang="en-US" sz="3631" u="none" cap="none" strike="noStrike">
                <a:solidFill>
                  <a:srgbClr val="FFFFFF"/>
                </a:solidFill>
                <a:latin typeface="Open Sans"/>
                <a:ea typeface="Open Sans"/>
                <a:cs typeface="Open Sans"/>
                <a:sym typeface="Open Sans"/>
              </a:rPr>
              <a:t>WHO specifies CAB-LA is at least 90% effective at preventing HIV when used as directed. </a:t>
            </a:r>
            <a:endParaRPr/>
          </a:p>
          <a:p>
            <a:pPr indent="0" lvl="0" marL="0" marR="0" rtl="0" algn="l">
              <a:lnSpc>
                <a:spcPct val="139988"/>
              </a:lnSpc>
              <a:spcBef>
                <a:spcPts val="0"/>
              </a:spcBef>
              <a:spcAft>
                <a:spcPts val="0"/>
              </a:spcAft>
              <a:buNone/>
            </a:pPr>
            <a:r>
              <a:rPr b="0" i="0" lang="en-US" sz="3631" u="none" cap="none" strike="noStrike">
                <a:solidFill>
                  <a:srgbClr val="FFFFFF"/>
                </a:solidFill>
                <a:latin typeface="Open Sans"/>
                <a:ea typeface="Open Sans"/>
                <a:cs typeface="Open Sans"/>
                <a:sym typeface="Open Sans"/>
              </a:rPr>
              <a:t>Trials of CAB-LA compared HIV infection rates between those receiving CAB-LA and those receiving TDF-based oral PrEP.</a:t>
            </a:r>
            <a:endParaRPr/>
          </a:p>
        </p:txBody>
      </p:sp>
      <p:grpSp>
        <p:nvGrpSpPr>
          <p:cNvPr id="631" name="Google Shape;631;p42"/>
          <p:cNvGrpSpPr/>
          <p:nvPr/>
        </p:nvGrpSpPr>
        <p:grpSpPr>
          <a:xfrm>
            <a:off x="1028700" y="4167300"/>
            <a:ext cx="3644203" cy="3671741"/>
            <a:chOff x="0" y="0"/>
            <a:chExt cx="4858937" cy="4895654"/>
          </a:xfrm>
        </p:grpSpPr>
        <p:sp>
          <p:nvSpPr>
            <p:cNvPr id="632" name="Google Shape;632;p42"/>
            <p:cNvSpPr/>
            <p:nvPr/>
          </p:nvSpPr>
          <p:spPr>
            <a:xfrm rot="10800000">
              <a:off x="0" y="0"/>
              <a:ext cx="4858937" cy="4895654"/>
            </a:xfrm>
            <a:custGeom>
              <a:rect b="b" l="l" r="r" t="t"/>
              <a:pathLst>
                <a:path extrusionOk="0" h="4895654" w="4858937">
                  <a:moveTo>
                    <a:pt x="0" y="0"/>
                  </a:moveTo>
                  <a:lnTo>
                    <a:pt x="4858937" y="0"/>
                  </a:lnTo>
                  <a:lnTo>
                    <a:pt x="4858937" y="4895654"/>
                  </a:lnTo>
                  <a:lnTo>
                    <a:pt x="0" y="4895654"/>
                  </a:lnTo>
                  <a:lnTo>
                    <a:pt x="0" y="0"/>
                  </a:lnTo>
                  <a:close/>
                </a:path>
              </a:pathLst>
            </a:custGeom>
            <a:blipFill rotWithShape="1">
              <a:blip r:embed="rId4">
                <a:alphaModFix/>
              </a:blip>
              <a:stretch>
                <a:fillRect b="0" l="0" r="0" t="0"/>
              </a:stretch>
            </a:blipFill>
            <a:ln>
              <a:noFill/>
            </a:ln>
          </p:spPr>
        </p:sp>
        <p:sp>
          <p:nvSpPr>
            <p:cNvPr id="633" name="Google Shape;633;p42"/>
            <p:cNvSpPr txBox="1"/>
            <p:nvPr/>
          </p:nvSpPr>
          <p:spPr>
            <a:xfrm>
              <a:off x="1925926" y="1683821"/>
              <a:ext cx="1541502" cy="645416"/>
            </a:xfrm>
            <a:prstGeom prst="rect">
              <a:avLst/>
            </a:prstGeom>
            <a:noFill/>
            <a:ln>
              <a:noFill/>
            </a:ln>
          </p:spPr>
          <p:txBody>
            <a:bodyPr anchorCtr="0" anchor="t" bIns="0" lIns="0" spcFirstLastPara="1" rIns="0" wrap="square" tIns="0">
              <a:spAutoFit/>
            </a:bodyPr>
            <a:lstStyle/>
            <a:p>
              <a:pPr indent="0" lvl="0" marL="0" marR="0" rtl="0" algn="ctr">
                <a:lnSpc>
                  <a:spcPct val="139992"/>
                </a:lnSpc>
                <a:spcBef>
                  <a:spcPts val="0"/>
                </a:spcBef>
                <a:spcAft>
                  <a:spcPts val="0"/>
                </a:spcAft>
                <a:buNone/>
              </a:pPr>
              <a:r>
                <a:rPr b="0" i="0" lang="en-US" sz="2703" u="none" cap="none" strike="noStrike">
                  <a:solidFill>
                    <a:srgbClr val="A93291"/>
                  </a:solidFill>
                  <a:latin typeface="Arial"/>
                  <a:ea typeface="Arial"/>
                  <a:cs typeface="Arial"/>
                  <a:sym typeface="Arial"/>
                </a:rPr>
                <a:t>C</a:t>
              </a:r>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
        <p:nvSpPr>
          <p:cNvPr id="638" name="Google Shape;638;p43"/>
          <p:cNvSpPr/>
          <p:nvPr/>
        </p:nvSpPr>
        <p:spPr>
          <a:xfrm>
            <a:off x="-3811499" y="1505903"/>
            <a:ext cx="28464719" cy="9037548"/>
          </a:xfrm>
          <a:custGeom>
            <a:rect b="b" l="l" r="r" t="t"/>
            <a:pathLst>
              <a:path extrusionOk="0" h="9037548" w="28464719">
                <a:moveTo>
                  <a:pt x="0" y="0"/>
                </a:moveTo>
                <a:lnTo>
                  <a:pt x="28464719" y="0"/>
                </a:lnTo>
                <a:lnTo>
                  <a:pt x="28464719" y="9037548"/>
                </a:lnTo>
                <a:lnTo>
                  <a:pt x="0" y="9037548"/>
                </a:lnTo>
                <a:lnTo>
                  <a:pt x="0" y="0"/>
                </a:lnTo>
                <a:close/>
              </a:path>
            </a:pathLst>
          </a:custGeom>
          <a:blipFill rotWithShape="1">
            <a:blip r:embed="rId3">
              <a:alphaModFix/>
            </a:blip>
            <a:stretch>
              <a:fillRect b="0" l="0" r="0" t="0"/>
            </a:stretch>
          </a:blipFill>
          <a:ln>
            <a:noFill/>
          </a:ln>
        </p:spPr>
      </p:sp>
      <p:sp>
        <p:nvSpPr>
          <p:cNvPr id="639" name="Google Shape;639;p43"/>
          <p:cNvSpPr txBox="1"/>
          <p:nvPr/>
        </p:nvSpPr>
        <p:spPr>
          <a:xfrm>
            <a:off x="376716" y="2159108"/>
            <a:ext cx="17607431" cy="7998365"/>
          </a:xfrm>
          <a:prstGeom prst="rect">
            <a:avLst/>
          </a:prstGeom>
          <a:noFill/>
          <a:ln>
            <a:noFill/>
          </a:ln>
        </p:spPr>
        <p:txBody>
          <a:bodyPr anchorCtr="0" anchor="t" bIns="0" lIns="0" spcFirstLastPara="1" rIns="0" wrap="square" tIns="0">
            <a:spAutoFit/>
          </a:bodyPr>
          <a:lstStyle/>
          <a:p>
            <a:pPr indent="0" lvl="0" marL="0" marR="0" rtl="0" algn="l">
              <a:lnSpc>
                <a:spcPct val="140030"/>
              </a:lnSpc>
              <a:spcBef>
                <a:spcPts val="0"/>
              </a:spcBef>
              <a:spcAft>
                <a:spcPts val="0"/>
              </a:spcAft>
              <a:buNone/>
            </a:pPr>
            <a:r>
              <a:rPr b="0" i="0" lang="en-US" sz="3250" u="none" cap="none" strike="noStrike">
                <a:solidFill>
                  <a:srgbClr val="FFFFFF"/>
                </a:solidFill>
                <a:latin typeface="Open Sans"/>
                <a:ea typeface="Open Sans"/>
                <a:cs typeface="Open Sans"/>
                <a:sym typeface="Open Sans"/>
              </a:rPr>
              <a:t>Clinical trials of CAB-LA conducted across diverse populations compared rates of HIV infection between those randomized to receive either CAB-LA or TDF-based oral PrEP (not placebo). No one in the CAB-LA clinical trials received placebo only.</a:t>
            </a:r>
            <a:endParaRPr/>
          </a:p>
          <a:p>
            <a:pPr indent="0" lvl="0" marL="0" marR="0" rtl="0" algn="l">
              <a:lnSpc>
                <a:spcPct val="140030"/>
              </a:lnSpc>
              <a:spcBef>
                <a:spcPts val="0"/>
              </a:spcBef>
              <a:spcAft>
                <a:spcPts val="0"/>
              </a:spcAft>
              <a:buNone/>
            </a:pPr>
            <a:r>
              <a:rPr b="0" i="0" lang="en-US" sz="3250" u="none" cap="none" strike="noStrike">
                <a:solidFill>
                  <a:srgbClr val="FFFFFF"/>
                </a:solidFill>
                <a:latin typeface="Open Sans"/>
                <a:ea typeface="Open Sans"/>
                <a:cs typeface="Open Sans"/>
                <a:sym typeface="Open Sans"/>
              </a:rPr>
              <a:t>The rate of new HIV infection from sexual exposure among those who received CAB-LA varied by participant sex/gender:</a:t>
            </a:r>
            <a:endParaRPr/>
          </a:p>
          <a:p>
            <a:pPr indent="-350958" lvl="1" marL="701916" marR="0" rtl="0" algn="l">
              <a:lnSpc>
                <a:spcPct val="140030"/>
              </a:lnSpc>
              <a:spcBef>
                <a:spcPts val="0"/>
              </a:spcBef>
              <a:spcAft>
                <a:spcPts val="0"/>
              </a:spcAft>
              <a:buClr>
                <a:srgbClr val="FFFFFF"/>
              </a:buClr>
              <a:buSzPts val="3250"/>
              <a:buFont typeface="Arial"/>
              <a:buChar char="•"/>
            </a:pPr>
            <a:r>
              <a:rPr b="0" i="0" lang="en-US" sz="3250" u="none" cap="none" strike="noStrike">
                <a:solidFill>
                  <a:srgbClr val="FFFFFF"/>
                </a:solidFill>
                <a:latin typeface="Open Sans"/>
                <a:ea typeface="Open Sans"/>
                <a:cs typeface="Open Sans"/>
                <a:sym typeface="Open Sans"/>
              </a:rPr>
              <a:t>CISGENDER WOMEN: The rate of new infection among those receiving CAB-LA was 88% lower than in those who received TDF-based oral PrEP (beyond the level of protection in those who received TDF-based oral PrEP).</a:t>
            </a:r>
            <a:endParaRPr/>
          </a:p>
          <a:p>
            <a:pPr indent="-350958" lvl="1" marL="701916" marR="0" rtl="0" algn="l">
              <a:lnSpc>
                <a:spcPct val="140030"/>
              </a:lnSpc>
              <a:spcBef>
                <a:spcPts val="0"/>
              </a:spcBef>
              <a:spcAft>
                <a:spcPts val="0"/>
              </a:spcAft>
              <a:buClr>
                <a:srgbClr val="FFFFFF"/>
              </a:buClr>
              <a:buSzPts val="3250"/>
              <a:buFont typeface="Arial"/>
              <a:buChar char="•"/>
            </a:pPr>
            <a:r>
              <a:rPr b="0" i="0" lang="en-US" sz="3250" u="none" cap="none" strike="noStrike">
                <a:solidFill>
                  <a:srgbClr val="FFFFFF"/>
                </a:solidFill>
                <a:latin typeface="Open Sans"/>
                <a:ea typeface="Open Sans"/>
                <a:cs typeface="Open Sans"/>
                <a:sym typeface="Open Sans"/>
              </a:rPr>
              <a:t>CISGENDER MEN AND TRANSGENDER WOMEN: The rate of new infection among those receiving CAB-LA was 66% lower than in those who received TDF-based oral PrEP (beyond the level of protection in those who received TDF-based oral PrEP).</a:t>
            </a:r>
            <a:endParaRPr/>
          </a:p>
          <a:p>
            <a:pPr indent="0" lvl="0" marL="0" marR="0" rtl="0" algn="l">
              <a:lnSpc>
                <a:spcPct val="140030"/>
              </a:lnSpc>
              <a:spcBef>
                <a:spcPts val="0"/>
              </a:spcBef>
              <a:spcAft>
                <a:spcPts val="0"/>
              </a:spcAft>
              <a:buNone/>
            </a:pPr>
            <a:r>
              <a:rPr b="0" i="0" lang="en-US" sz="3250" u="none" cap="none" strike="noStrike">
                <a:solidFill>
                  <a:srgbClr val="FFFFFF"/>
                </a:solidFill>
                <a:latin typeface="Open Sans"/>
                <a:ea typeface="Open Sans"/>
                <a:cs typeface="Open Sans"/>
                <a:sym typeface="Open Sans"/>
              </a:rPr>
              <a:t>People who inject drugs (PWID) were not included in the research trials on CAB-LA but animal models suggest that CAB-LA may be effective to protect against HIV from injecting practices.</a:t>
            </a:r>
            <a:endParaRPr/>
          </a:p>
        </p:txBody>
      </p:sp>
      <p:sp>
        <p:nvSpPr>
          <p:cNvPr id="640" name="Google Shape;640;p43"/>
          <p:cNvSpPr txBox="1"/>
          <p:nvPr/>
        </p:nvSpPr>
        <p:spPr>
          <a:xfrm>
            <a:off x="602516" y="418147"/>
            <a:ext cx="16152910"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A93291"/>
                </a:solidFill>
                <a:latin typeface="Roboto Condensed"/>
                <a:ea typeface="Roboto Condensed"/>
                <a:cs typeface="Roboto Condensed"/>
                <a:sym typeface="Roboto Condensed"/>
              </a:rPr>
              <a:t>Additional Details: CAB-LA Research</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44"/>
          <p:cNvSpPr/>
          <p:nvPr/>
        </p:nvSpPr>
        <p:spPr>
          <a:xfrm>
            <a:off x="-3263169" y="3469653"/>
            <a:ext cx="23206618" cy="7368101"/>
          </a:xfrm>
          <a:custGeom>
            <a:rect b="b" l="l" r="r" t="t"/>
            <a:pathLst>
              <a:path extrusionOk="0" h="7368101" w="23206618">
                <a:moveTo>
                  <a:pt x="0" y="0"/>
                </a:moveTo>
                <a:lnTo>
                  <a:pt x="23206618" y="0"/>
                </a:lnTo>
                <a:lnTo>
                  <a:pt x="23206618" y="7368101"/>
                </a:lnTo>
                <a:lnTo>
                  <a:pt x="0" y="7368101"/>
                </a:lnTo>
                <a:lnTo>
                  <a:pt x="0" y="0"/>
                </a:lnTo>
                <a:close/>
              </a:path>
            </a:pathLst>
          </a:custGeom>
          <a:blipFill rotWithShape="1">
            <a:blip r:embed="rId3">
              <a:alphaModFix/>
            </a:blip>
            <a:stretch>
              <a:fillRect b="0" l="0" r="0" t="0"/>
            </a:stretch>
          </a:blipFill>
          <a:ln>
            <a:noFill/>
          </a:ln>
        </p:spPr>
      </p:sp>
      <p:sp>
        <p:nvSpPr>
          <p:cNvPr id="646" name="Google Shape;646;p44"/>
          <p:cNvSpPr txBox="1"/>
          <p:nvPr/>
        </p:nvSpPr>
        <p:spPr>
          <a:xfrm>
            <a:off x="820483" y="418147"/>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000000"/>
                </a:solidFill>
                <a:latin typeface="Roboto Condensed"/>
                <a:ea typeface="Roboto Condensed"/>
                <a:cs typeface="Roboto Condensed"/>
                <a:sym typeface="Roboto Condensed"/>
              </a:rPr>
              <a:t>Evidence that LEN Protects Against HIV </a:t>
            </a:r>
            <a:endParaRPr/>
          </a:p>
        </p:txBody>
      </p:sp>
      <p:sp>
        <p:nvSpPr>
          <p:cNvPr id="647" name="Google Shape;647;p44"/>
          <p:cNvSpPr txBox="1"/>
          <p:nvPr/>
        </p:nvSpPr>
        <p:spPr>
          <a:xfrm>
            <a:off x="5070805" y="4051272"/>
            <a:ext cx="12827790" cy="5788501"/>
          </a:xfrm>
          <a:prstGeom prst="rect">
            <a:avLst/>
          </a:prstGeom>
          <a:noFill/>
          <a:ln>
            <a:noFill/>
          </a:ln>
        </p:spPr>
        <p:txBody>
          <a:bodyPr anchorCtr="0" anchor="t" bIns="0" lIns="0" spcFirstLastPara="1" rIns="0" wrap="square" tIns="0">
            <a:spAutoFit/>
          </a:bodyPr>
          <a:lstStyle/>
          <a:p>
            <a:pPr indent="0" lvl="0" marL="0" marR="0" rtl="0" algn="l">
              <a:lnSpc>
                <a:spcPct val="140013"/>
              </a:lnSpc>
              <a:spcBef>
                <a:spcPts val="0"/>
              </a:spcBef>
              <a:spcAft>
                <a:spcPts val="0"/>
              </a:spcAft>
              <a:buNone/>
            </a:pPr>
            <a:r>
              <a:rPr b="0" i="0" lang="en-US" sz="2984" u="none" cap="none" strike="noStrike">
                <a:solidFill>
                  <a:srgbClr val="FFFFFF"/>
                </a:solidFill>
                <a:latin typeface="Open Sans"/>
                <a:ea typeface="Open Sans"/>
                <a:cs typeface="Open Sans"/>
                <a:sym typeface="Open Sans"/>
              </a:rPr>
              <a:t>The reduction in HIV risk from sexual exposure among those who received LEN varied by participant sex/gender (and comparison group):</a:t>
            </a:r>
            <a:endParaRPr/>
          </a:p>
          <a:p>
            <a:pPr indent="0" lvl="0" marL="0" marR="0" rtl="0" algn="l">
              <a:lnSpc>
                <a:spcPct val="140013"/>
              </a:lnSpc>
              <a:spcBef>
                <a:spcPts val="0"/>
              </a:spcBef>
              <a:spcAft>
                <a:spcPts val="0"/>
              </a:spcAft>
              <a:buNone/>
            </a:pPr>
            <a:r>
              <a:rPr b="0" i="0" lang="en-US" sz="2984" u="none" cap="none" strike="noStrike">
                <a:solidFill>
                  <a:srgbClr val="FFFFFF"/>
                </a:solidFill>
                <a:latin typeface="Open Sans"/>
                <a:ea typeface="Open Sans"/>
                <a:cs typeface="Open Sans"/>
                <a:sym typeface="Open Sans"/>
              </a:rPr>
              <a:t>CISGENDER WOMEN:</a:t>
            </a:r>
            <a:endParaRPr/>
          </a:p>
          <a:p>
            <a:pPr indent="-322168" lvl="1" marL="644336" marR="0" rtl="0" algn="l">
              <a:lnSpc>
                <a:spcPct val="140013"/>
              </a:lnSpc>
              <a:spcBef>
                <a:spcPts val="0"/>
              </a:spcBef>
              <a:spcAft>
                <a:spcPts val="0"/>
              </a:spcAft>
              <a:buClr>
                <a:srgbClr val="FFFFFF"/>
              </a:buClr>
              <a:buSzPts val="2984"/>
              <a:buFont typeface="Arial"/>
              <a:buChar char="•"/>
            </a:pPr>
            <a:r>
              <a:rPr b="0" i="0" lang="en-US" sz="2984" u="none" cap="none" strike="noStrike">
                <a:solidFill>
                  <a:srgbClr val="FFFFFF"/>
                </a:solidFill>
                <a:latin typeface="Open Sans"/>
                <a:ea typeface="Open Sans"/>
                <a:cs typeface="Open Sans"/>
                <a:sym typeface="Open Sans"/>
              </a:rPr>
              <a:t>HIV infection rate among those using LEN was 100% lower than the background rate of HIV and 100% lower than in those receiving TDF-based oral PrEP.</a:t>
            </a:r>
            <a:endParaRPr/>
          </a:p>
          <a:p>
            <a:pPr indent="0" lvl="0" marL="0" marR="0" rtl="0" algn="l">
              <a:lnSpc>
                <a:spcPct val="140013"/>
              </a:lnSpc>
              <a:spcBef>
                <a:spcPts val="0"/>
              </a:spcBef>
              <a:spcAft>
                <a:spcPts val="0"/>
              </a:spcAft>
              <a:buNone/>
            </a:pPr>
            <a:r>
              <a:rPr b="0" i="0" lang="en-US" sz="2984" u="none" cap="none" strike="noStrike">
                <a:solidFill>
                  <a:srgbClr val="FFFFFF"/>
                </a:solidFill>
                <a:latin typeface="Open Sans"/>
                <a:ea typeface="Open Sans"/>
                <a:cs typeface="Open Sans"/>
                <a:sym typeface="Open Sans"/>
              </a:rPr>
              <a:t>CISGENDER MEN, TRANSGENDER WOMEN, TRANSGENDER MEN, AND GENDER NON-BINARY PERSONS:</a:t>
            </a:r>
            <a:endParaRPr/>
          </a:p>
          <a:p>
            <a:pPr indent="-322168" lvl="1" marL="644336" marR="0" rtl="0" algn="l">
              <a:lnSpc>
                <a:spcPct val="140013"/>
              </a:lnSpc>
              <a:spcBef>
                <a:spcPts val="0"/>
              </a:spcBef>
              <a:spcAft>
                <a:spcPts val="0"/>
              </a:spcAft>
              <a:buClr>
                <a:srgbClr val="FFFFFF"/>
              </a:buClr>
              <a:buSzPts val="2984"/>
              <a:buFont typeface="Arial"/>
              <a:buChar char="•"/>
            </a:pPr>
            <a:r>
              <a:rPr b="0" i="0" lang="en-US" sz="2984" u="none" cap="none" strike="noStrike">
                <a:solidFill>
                  <a:srgbClr val="FFFFFF"/>
                </a:solidFill>
                <a:latin typeface="Open Sans"/>
                <a:ea typeface="Open Sans"/>
                <a:cs typeface="Open Sans"/>
                <a:sym typeface="Open Sans"/>
              </a:rPr>
              <a:t>HIV infection rate among those using LEN was 96% lower than the background HIV incidence and 89% lower than in those receiving TDF-based oral PrEP. </a:t>
            </a:r>
            <a:endParaRPr/>
          </a:p>
        </p:txBody>
      </p:sp>
      <p:grpSp>
        <p:nvGrpSpPr>
          <p:cNvPr id="648" name="Google Shape;648;p44"/>
          <p:cNvGrpSpPr/>
          <p:nvPr/>
        </p:nvGrpSpPr>
        <p:grpSpPr>
          <a:xfrm>
            <a:off x="820483" y="4501648"/>
            <a:ext cx="4250322" cy="4756652"/>
            <a:chOff x="0" y="0"/>
            <a:chExt cx="5667096" cy="6342202"/>
          </a:xfrm>
        </p:grpSpPr>
        <p:sp>
          <p:nvSpPr>
            <p:cNvPr id="649" name="Google Shape;649;p44"/>
            <p:cNvSpPr/>
            <p:nvPr/>
          </p:nvSpPr>
          <p:spPr>
            <a:xfrm flipH="1" rot="10800000">
              <a:off x="0" y="1711079"/>
              <a:ext cx="4596390" cy="4631123"/>
            </a:xfrm>
            <a:custGeom>
              <a:rect b="b" l="l" r="r" t="t"/>
              <a:pathLst>
                <a:path extrusionOk="0" h="4631123" w="4596390">
                  <a:moveTo>
                    <a:pt x="4596390" y="0"/>
                  </a:moveTo>
                  <a:lnTo>
                    <a:pt x="0" y="0"/>
                  </a:lnTo>
                  <a:lnTo>
                    <a:pt x="0" y="4631123"/>
                  </a:lnTo>
                  <a:lnTo>
                    <a:pt x="4596390" y="4631123"/>
                  </a:lnTo>
                  <a:lnTo>
                    <a:pt x="4596390" y="0"/>
                  </a:lnTo>
                  <a:close/>
                </a:path>
              </a:pathLst>
            </a:custGeom>
            <a:blipFill rotWithShape="1">
              <a:blip r:embed="rId4">
                <a:alphaModFix/>
              </a:blip>
              <a:stretch>
                <a:fillRect b="0" l="0" r="0" t="0"/>
              </a:stretch>
            </a:blipFill>
            <a:ln>
              <a:noFill/>
            </a:ln>
          </p:spPr>
        </p:sp>
        <p:sp>
          <p:nvSpPr>
            <p:cNvPr id="650" name="Google Shape;650;p44"/>
            <p:cNvSpPr txBox="1"/>
            <p:nvPr/>
          </p:nvSpPr>
          <p:spPr>
            <a:xfrm>
              <a:off x="1276420" y="3202880"/>
              <a:ext cx="1458209" cy="823761"/>
            </a:xfrm>
            <a:prstGeom prst="rect">
              <a:avLst/>
            </a:prstGeom>
            <a:noFill/>
            <a:ln>
              <a:noFill/>
            </a:ln>
          </p:spPr>
          <p:txBody>
            <a:bodyPr anchorCtr="0" anchor="t" bIns="0" lIns="0" spcFirstLastPara="1" rIns="0" wrap="square" tIns="0">
              <a:spAutoFit/>
            </a:bodyPr>
            <a:lstStyle/>
            <a:p>
              <a:pPr indent="0" lvl="0" marL="0" marR="0" rtl="0" algn="ctr">
                <a:lnSpc>
                  <a:spcPct val="139994"/>
                </a:lnSpc>
                <a:spcBef>
                  <a:spcPts val="0"/>
                </a:spcBef>
                <a:spcAft>
                  <a:spcPts val="0"/>
                </a:spcAft>
                <a:buNone/>
              </a:pPr>
              <a:r>
                <a:rPr b="0" i="0" lang="en-US" sz="3703" u="none" cap="none" strike="noStrike">
                  <a:solidFill>
                    <a:srgbClr val="F36B2B"/>
                  </a:solidFill>
                  <a:latin typeface="Arial"/>
                  <a:ea typeface="Arial"/>
                  <a:cs typeface="Arial"/>
                  <a:sym typeface="Arial"/>
                </a:rPr>
                <a:t>L</a:t>
              </a:r>
              <a:endParaRPr/>
            </a:p>
          </p:txBody>
        </p:sp>
        <p:sp>
          <p:nvSpPr>
            <p:cNvPr id="651" name="Google Shape;651;p44"/>
            <p:cNvSpPr/>
            <p:nvPr/>
          </p:nvSpPr>
          <p:spPr>
            <a:xfrm rot="9001455">
              <a:off x="2434366" y="566402"/>
              <a:ext cx="2631824" cy="3109984"/>
            </a:xfrm>
            <a:custGeom>
              <a:rect b="b" l="l" r="r" t="t"/>
              <a:pathLst>
                <a:path extrusionOk="0" h="3109984" w="2631824">
                  <a:moveTo>
                    <a:pt x="0" y="0"/>
                  </a:moveTo>
                  <a:lnTo>
                    <a:pt x="2631824" y="0"/>
                  </a:lnTo>
                  <a:lnTo>
                    <a:pt x="2631824" y="3109984"/>
                  </a:lnTo>
                  <a:lnTo>
                    <a:pt x="0" y="3109984"/>
                  </a:lnTo>
                  <a:lnTo>
                    <a:pt x="0" y="0"/>
                  </a:lnTo>
                  <a:close/>
                </a:path>
              </a:pathLst>
            </a:custGeom>
            <a:blipFill rotWithShape="1">
              <a:blip r:embed="rId5">
                <a:alphaModFix/>
              </a:blip>
              <a:stretch>
                <a:fillRect b="0" l="0" r="0" t="0"/>
              </a:stretch>
            </a:blipFill>
            <a:ln>
              <a:noFill/>
            </a:ln>
          </p:spPr>
        </p:sp>
        <p:sp>
          <p:nvSpPr>
            <p:cNvPr id="652" name="Google Shape;652;p44"/>
            <p:cNvSpPr/>
            <p:nvPr/>
          </p:nvSpPr>
          <p:spPr>
            <a:xfrm rot="-8500143">
              <a:off x="2968510" y="190942"/>
              <a:ext cx="1163839" cy="1576985"/>
            </a:xfrm>
            <a:custGeom>
              <a:rect b="b" l="l" r="r" t="t"/>
              <a:pathLst>
                <a:path extrusionOk="0" h="1576985" w="1163839">
                  <a:moveTo>
                    <a:pt x="0" y="0"/>
                  </a:moveTo>
                  <a:lnTo>
                    <a:pt x="1163839" y="0"/>
                  </a:lnTo>
                  <a:lnTo>
                    <a:pt x="1163839" y="1576985"/>
                  </a:lnTo>
                  <a:lnTo>
                    <a:pt x="0" y="1576985"/>
                  </a:lnTo>
                  <a:lnTo>
                    <a:pt x="0" y="0"/>
                  </a:lnTo>
                  <a:close/>
                </a:path>
              </a:pathLst>
            </a:custGeom>
            <a:blipFill rotWithShape="1">
              <a:blip r:embed="rId5">
                <a:alphaModFix/>
              </a:blip>
              <a:stretch>
                <a:fillRect b="0" l="-117703" r="0" t="-89861"/>
              </a:stretch>
            </a:blipFill>
            <a:ln>
              <a:noFill/>
            </a:ln>
          </p:spPr>
        </p:sp>
      </p:grpSp>
      <p:sp>
        <p:nvSpPr>
          <p:cNvPr id="653" name="Google Shape;653;p44"/>
          <p:cNvSpPr txBox="1"/>
          <p:nvPr/>
        </p:nvSpPr>
        <p:spPr>
          <a:xfrm>
            <a:off x="820483" y="1749672"/>
            <a:ext cx="17078111" cy="1428587"/>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Clinical trials of LEN conducted across diverse populations compared the rate of HIV infection in those receiving LEN in two ways: 1) to background HIV incidence rates, in lieu of placebo; and, 2) to the rate of HIV infection in those randomized to receive TDF-based oral PrEP.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7" name="Shape 657"/>
        <p:cNvGrpSpPr/>
        <p:nvPr/>
      </p:nvGrpSpPr>
      <p:grpSpPr>
        <a:xfrm>
          <a:off x="0" y="0"/>
          <a:ext cx="0" cy="0"/>
          <a:chOff x="0" y="0"/>
          <a:chExt cx="0" cy="0"/>
        </a:xfrm>
      </p:grpSpPr>
      <p:sp>
        <p:nvSpPr>
          <p:cNvPr id="658" name="Google Shape;658;p45"/>
          <p:cNvSpPr/>
          <p:nvPr/>
        </p:nvSpPr>
        <p:spPr>
          <a:xfrm>
            <a:off x="-3778715" y="1768170"/>
            <a:ext cx="28464719" cy="9037548"/>
          </a:xfrm>
          <a:custGeom>
            <a:rect b="b" l="l" r="r" t="t"/>
            <a:pathLst>
              <a:path extrusionOk="0" h="9037548" w="28464719">
                <a:moveTo>
                  <a:pt x="0" y="0"/>
                </a:moveTo>
                <a:lnTo>
                  <a:pt x="28464719" y="0"/>
                </a:lnTo>
                <a:lnTo>
                  <a:pt x="28464719" y="9037548"/>
                </a:lnTo>
                <a:lnTo>
                  <a:pt x="0" y="9037548"/>
                </a:lnTo>
                <a:lnTo>
                  <a:pt x="0" y="0"/>
                </a:lnTo>
                <a:close/>
              </a:path>
            </a:pathLst>
          </a:custGeom>
          <a:blipFill rotWithShape="1">
            <a:blip r:embed="rId3">
              <a:alphaModFix/>
            </a:blip>
            <a:stretch>
              <a:fillRect b="0" l="0" r="0" t="0"/>
            </a:stretch>
          </a:blipFill>
          <a:ln>
            <a:noFill/>
          </a:ln>
        </p:spPr>
      </p:sp>
      <p:sp>
        <p:nvSpPr>
          <p:cNvPr id="659" name="Google Shape;659;p45"/>
          <p:cNvSpPr txBox="1"/>
          <p:nvPr/>
        </p:nvSpPr>
        <p:spPr>
          <a:xfrm>
            <a:off x="1028700" y="3853042"/>
            <a:ext cx="16230600" cy="3567866"/>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0" i="0" lang="en-US" sz="4072" u="none" cap="none" strike="noStrike">
                <a:solidFill>
                  <a:srgbClr val="FFFFFF"/>
                </a:solidFill>
                <a:latin typeface="Open Sans"/>
                <a:ea typeface="Open Sans"/>
                <a:cs typeface="Open Sans"/>
                <a:sym typeface="Open Sans"/>
              </a:rPr>
              <a:t>People who inject drugs (PWID) were not explicitly included in research trials on LEN, but existing drug level data suggest that commonly injected drugs likely do not affect LEN levels. A study is ongoing to compare LEN levels in PWID with other groups who could benefit from PrEP.</a:t>
            </a:r>
            <a:endParaRPr/>
          </a:p>
        </p:txBody>
      </p:sp>
      <p:sp>
        <p:nvSpPr>
          <p:cNvPr id="660" name="Google Shape;660;p45"/>
          <p:cNvSpPr txBox="1"/>
          <p:nvPr/>
        </p:nvSpPr>
        <p:spPr>
          <a:xfrm>
            <a:off x="602516" y="418147"/>
            <a:ext cx="16152910"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FE6C39"/>
                </a:solidFill>
                <a:latin typeface="Roboto Condensed"/>
                <a:ea typeface="Roboto Condensed"/>
                <a:cs typeface="Roboto Condensed"/>
                <a:sym typeface="Roboto Condensed"/>
              </a:rPr>
              <a:t>Additional Details: LEN Research</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4" name="Shape 664"/>
        <p:cNvGrpSpPr/>
        <p:nvPr/>
      </p:nvGrpSpPr>
      <p:grpSpPr>
        <a:xfrm>
          <a:off x="0" y="0"/>
          <a:ext cx="0" cy="0"/>
          <a:chOff x="0" y="0"/>
          <a:chExt cx="0" cy="0"/>
        </a:xfrm>
      </p:grpSpPr>
      <p:sp>
        <p:nvSpPr>
          <p:cNvPr id="665" name="Google Shape;665;p46"/>
          <p:cNvSpPr txBox="1"/>
          <p:nvPr/>
        </p:nvSpPr>
        <p:spPr>
          <a:xfrm>
            <a:off x="832000" y="1698807"/>
            <a:ext cx="8538024" cy="6775087"/>
          </a:xfrm>
          <a:prstGeom prst="rect">
            <a:avLst/>
          </a:prstGeom>
          <a:noFill/>
          <a:ln>
            <a:noFill/>
          </a:ln>
        </p:spPr>
        <p:txBody>
          <a:bodyPr anchorCtr="0" anchor="t" bIns="0" lIns="0" spcFirstLastPara="1" rIns="0" wrap="square" tIns="0">
            <a:spAutoFit/>
          </a:bodyPr>
          <a:lstStyle/>
          <a:p>
            <a:pPr indent="0" lvl="0" marL="0" marR="0" rtl="0" algn="l">
              <a:lnSpc>
                <a:spcPct val="140007"/>
              </a:lnSpc>
              <a:spcBef>
                <a:spcPts val="0"/>
              </a:spcBef>
              <a:spcAft>
                <a:spcPts val="0"/>
              </a:spcAft>
              <a:buNone/>
            </a:pPr>
            <a:r>
              <a:rPr b="1" i="0" lang="en-US" sz="5514" u="none" cap="none" strike="noStrike">
                <a:solidFill>
                  <a:srgbClr val="000000"/>
                </a:solidFill>
                <a:latin typeface="Roboto Condensed"/>
                <a:ea typeface="Roboto Condensed"/>
                <a:cs typeface="Roboto Condensed"/>
                <a:sym typeface="Roboto Condensed"/>
              </a:rPr>
              <a:t>Remember, All PrEP products yield better protection when a client is using their preferred product as instructed. Missing doses or incorrect, inconsistent or delayed use may result in less protection.</a:t>
            </a:r>
            <a:endParaRPr/>
          </a:p>
        </p:txBody>
      </p:sp>
      <p:sp>
        <p:nvSpPr>
          <p:cNvPr id="666" name="Google Shape;666;p46"/>
          <p:cNvSpPr/>
          <p:nvPr/>
        </p:nvSpPr>
        <p:spPr>
          <a:xfrm>
            <a:off x="9370024" y="2151571"/>
            <a:ext cx="8290944" cy="6508391"/>
          </a:xfrm>
          <a:custGeom>
            <a:rect b="b" l="l" r="r" t="t"/>
            <a:pathLst>
              <a:path extrusionOk="0" h="6508391" w="8290944">
                <a:moveTo>
                  <a:pt x="0" y="0"/>
                </a:moveTo>
                <a:lnTo>
                  <a:pt x="8290944" y="0"/>
                </a:lnTo>
                <a:lnTo>
                  <a:pt x="8290944" y="6508392"/>
                </a:lnTo>
                <a:lnTo>
                  <a:pt x="0" y="6508392"/>
                </a:lnTo>
                <a:lnTo>
                  <a:pt x="0" y="0"/>
                </a:lnTo>
                <a:close/>
              </a:path>
            </a:pathLst>
          </a:custGeom>
          <a:noFill/>
          <a:ln>
            <a:noFill/>
          </a:ln>
        </p:spPr>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47"/>
          <p:cNvSpPr/>
          <p:nvPr/>
        </p:nvSpPr>
        <p:spPr>
          <a:xfrm>
            <a:off x="12785816" y="-746945"/>
            <a:ext cx="6765152" cy="6460720"/>
          </a:xfrm>
          <a:custGeom>
            <a:rect b="b" l="l" r="r" t="t"/>
            <a:pathLst>
              <a:path extrusionOk="0" h="6460720" w="6765152">
                <a:moveTo>
                  <a:pt x="0" y="0"/>
                </a:moveTo>
                <a:lnTo>
                  <a:pt x="6765152" y="0"/>
                </a:lnTo>
                <a:lnTo>
                  <a:pt x="6765152" y="6460720"/>
                </a:lnTo>
                <a:lnTo>
                  <a:pt x="0" y="6460720"/>
                </a:lnTo>
                <a:lnTo>
                  <a:pt x="0" y="0"/>
                </a:lnTo>
                <a:close/>
              </a:path>
            </a:pathLst>
          </a:custGeom>
          <a:blipFill rotWithShape="1">
            <a:blip r:embed="rId3">
              <a:alphaModFix/>
            </a:blip>
            <a:stretch>
              <a:fillRect b="0" l="0" r="0" t="0"/>
            </a:stretch>
          </a:blipFill>
          <a:ln>
            <a:noFill/>
          </a:ln>
        </p:spPr>
      </p:sp>
      <p:sp>
        <p:nvSpPr>
          <p:cNvPr id="672" name="Google Shape;672;p47"/>
          <p:cNvSpPr txBox="1"/>
          <p:nvPr/>
        </p:nvSpPr>
        <p:spPr>
          <a:xfrm>
            <a:off x="671150" y="418147"/>
            <a:ext cx="15497243" cy="1087756"/>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1" i="0" lang="en-US" sz="6299" u="none" cap="none" strike="noStrike">
                <a:solidFill>
                  <a:srgbClr val="1D9EDE"/>
                </a:solidFill>
                <a:latin typeface="Roboto Condensed"/>
                <a:ea typeface="Roboto Condensed"/>
                <a:cs typeface="Roboto Condensed"/>
                <a:sym typeface="Roboto Condensed"/>
              </a:rPr>
              <a:t>Summary of Key Points in Lesson 1 </a:t>
            </a:r>
            <a:endParaRPr/>
          </a:p>
        </p:txBody>
      </p:sp>
      <p:grpSp>
        <p:nvGrpSpPr>
          <p:cNvPr id="673" name="Google Shape;673;p47"/>
          <p:cNvGrpSpPr/>
          <p:nvPr/>
        </p:nvGrpSpPr>
        <p:grpSpPr>
          <a:xfrm>
            <a:off x="683561" y="1809438"/>
            <a:ext cx="12891589" cy="1018993"/>
            <a:chOff x="0" y="0"/>
            <a:chExt cx="17188785" cy="1358657"/>
          </a:xfrm>
        </p:grpSpPr>
        <p:sp>
          <p:nvSpPr>
            <p:cNvPr id="674" name="Google Shape;674;p47"/>
            <p:cNvSpPr/>
            <p:nvPr/>
          </p:nvSpPr>
          <p:spPr>
            <a:xfrm>
              <a:off x="0" y="0"/>
              <a:ext cx="1358657" cy="1358657"/>
            </a:xfrm>
            <a:custGeom>
              <a:rect b="b" l="l" r="r" t="t"/>
              <a:pathLst>
                <a:path extrusionOk="0" h="1358657" w="1358657">
                  <a:moveTo>
                    <a:pt x="0" y="0"/>
                  </a:moveTo>
                  <a:lnTo>
                    <a:pt x="1358657" y="0"/>
                  </a:lnTo>
                  <a:lnTo>
                    <a:pt x="1358657" y="1358657"/>
                  </a:lnTo>
                  <a:lnTo>
                    <a:pt x="0" y="1358657"/>
                  </a:lnTo>
                  <a:lnTo>
                    <a:pt x="0" y="0"/>
                  </a:lnTo>
                  <a:close/>
                </a:path>
              </a:pathLst>
            </a:custGeom>
            <a:blipFill rotWithShape="1">
              <a:blip r:embed="rId4">
                <a:alphaModFix/>
              </a:blip>
              <a:stretch>
                <a:fillRect b="0" l="0" r="0" t="0"/>
              </a:stretch>
            </a:blipFill>
            <a:ln>
              <a:noFill/>
            </a:ln>
          </p:spPr>
        </p:sp>
        <p:sp>
          <p:nvSpPr>
            <p:cNvPr id="675" name="Google Shape;675;p47"/>
            <p:cNvSpPr txBox="1"/>
            <p:nvPr/>
          </p:nvSpPr>
          <p:spPr>
            <a:xfrm>
              <a:off x="1761446" y="114576"/>
              <a:ext cx="15427339" cy="1244081"/>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ARVs interfere with the function of proteins needed by HIV to replicate, and so may be used to prevent or treat HIV infection.</a:t>
              </a:r>
              <a:endParaRPr/>
            </a:p>
          </p:txBody>
        </p:sp>
      </p:grpSp>
      <p:sp>
        <p:nvSpPr>
          <p:cNvPr id="676" name="Google Shape;676;p47"/>
          <p:cNvSpPr/>
          <p:nvPr/>
        </p:nvSpPr>
        <p:spPr>
          <a:xfrm>
            <a:off x="671150" y="3496694"/>
            <a:ext cx="1018993" cy="1018993"/>
          </a:xfrm>
          <a:custGeom>
            <a:rect b="b" l="l" r="r" t="t"/>
            <a:pathLst>
              <a:path extrusionOk="0" h="1018993" w="1018993">
                <a:moveTo>
                  <a:pt x="0" y="0"/>
                </a:moveTo>
                <a:lnTo>
                  <a:pt x="1018992" y="0"/>
                </a:lnTo>
                <a:lnTo>
                  <a:pt x="1018992" y="1018993"/>
                </a:lnTo>
                <a:lnTo>
                  <a:pt x="0" y="1018993"/>
                </a:lnTo>
                <a:lnTo>
                  <a:pt x="0" y="0"/>
                </a:lnTo>
                <a:close/>
              </a:path>
            </a:pathLst>
          </a:custGeom>
          <a:blipFill rotWithShape="1">
            <a:blip r:embed="rId5">
              <a:alphaModFix/>
            </a:blip>
            <a:stretch>
              <a:fillRect b="0" l="0" r="0" t="0"/>
            </a:stretch>
          </a:blipFill>
          <a:ln>
            <a:noFill/>
          </a:ln>
        </p:spPr>
      </p:sp>
      <p:sp>
        <p:nvSpPr>
          <p:cNvPr id="677" name="Google Shape;677;p47"/>
          <p:cNvSpPr txBox="1"/>
          <p:nvPr/>
        </p:nvSpPr>
        <p:spPr>
          <a:xfrm>
            <a:off x="1992234" y="3449069"/>
            <a:ext cx="14060608" cy="944967"/>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When HIV-negative individuals start ARVs before potential exposure to HIV, such use is referred to as pre-exposure prophylaxis (PrEP).</a:t>
            </a:r>
            <a:endParaRPr/>
          </a:p>
        </p:txBody>
      </p:sp>
      <p:sp>
        <p:nvSpPr>
          <p:cNvPr id="678" name="Google Shape;678;p47"/>
          <p:cNvSpPr/>
          <p:nvPr/>
        </p:nvSpPr>
        <p:spPr>
          <a:xfrm>
            <a:off x="671150" y="5144944"/>
            <a:ext cx="1018993" cy="1018993"/>
          </a:xfrm>
          <a:custGeom>
            <a:rect b="b" l="l" r="r" t="t"/>
            <a:pathLst>
              <a:path extrusionOk="0" h="1018993" w="1018993">
                <a:moveTo>
                  <a:pt x="0" y="0"/>
                </a:moveTo>
                <a:lnTo>
                  <a:pt x="1018992" y="0"/>
                </a:lnTo>
                <a:lnTo>
                  <a:pt x="1018992" y="1018993"/>
                </a:lnTo>
                <a:lnTo>
                  <a:pt x="0" y="1018993"/>
                </a:lnTo>
                <a:lnTo>
                  <a:pt x="0" y="0"/>
                </a:lnTo>
                <a:close/>
              </a:path>
            </a:pathLst>
          </a:custGeom>
          <a:blipFill rotWithShape="1">
            <a:blip r:embed="rId6">
              <a:alphaModFix/>
            </a:blip>
            <a:stretch>
              <a:fillRect b="0" l="0" r="0" t="0"/>
            </a:stretch>
          </a:blipFill>
          <a:ln>
            <a:noFill/>
          </a:ln>
        </p:spPr>
      </p:sp>
      <p:sp>
        <p:nvSpPr>
          <p:cNvPr id="679" name="Google Shape;679;p47"/>
          <p:cNvSpPr txBox="1"/>
          <p:nvPr/>
        </p:nvSpPr>
        <p:spPr>
          <a:xfrm>
            <a:off x="2004646" y="4975669"/>
            <a:ext cx="15832343" cy="1428587"/>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There are 4 HIV PrEP products currently recommended by WHO: TDF-based oral PrEP, Dapivirine Vaginal Ring (DVR), long-acting injectable cabotegravir (CAB-LA) and lenacapavir (LEN); availability may vary by country.</a:t>
            </a:r>
            <a:endParaRPr/>
          </a:p>
        </p:txBody>
      </p:sp>
      <p:sp>
        <p:nvSpPr>
          <p:cNvPr id="680" name="Google Shape;680;p47"/>
          <p:cNvSpPr/>
          <p:nvPr/>
        </p:nvSpPr>
        <p:spPr>
          <a:xfrm>
            <a:off x="683561" y="6909080"/>
            <a:ext cx="1018993" cy="1018993"/>
          </a:xfrm>
          <a:custGeom>
            <a:rect b="b" l="l" r="r" t="t"/>
            <a:pathLst>
              <a:path extrusionOk="0" h="1018993" w="1018993">
                <a:moveTo>
                  <a:pt x="0" y="0"/>
                </a:moveTo>
                <a:lnTo>
                  <a:pt x="1018993" y="0"/>
                </a:lnTo>
                <a:lnTo>
                  <a:pt x="1018993" y="1018993"/>
                </a:lnTo>
                <a:lnTo>
                  <a:pt x="0" y="1018993"/>
                </a:lnTo>
                <a:lnTo>
                  <a:pt x="0" y="0"/>
                </a:lnTo>
                <a:close/>
              </a:path>
            </a:pathLst>
          </a:custGeom>
          <a:blipFill rotWithShape="1">
            <a:blip r:embed="rId7">
              <a:alphaModFix/>
            </a:blip>
            <a:stretch>
              <a:fillRect b="0" l="0" r="0" t="0"/>
            </a:stretch>
          </a:blipFill>
          <a:ln>
            <a:noFill/>
          </a:ln>
        </p:spPr>
      </p:sp>
      <p:sp>
        <p:nvSpPr>
          <p:cNvPr id="681" name="Google Shape;681;p47"/>
          <p:cNvSpPr txBox="1"/>
          <p:nvPr/>
        </p:nvSpPr>
        <p:spPr>
          <a:xfrm>
            <a:off x="2017058" y="6861455"/>
            <a:ext cx="15819931" cy="1428587"/>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The packaging of each PrEP product is specified by the manufacturer; packages of bottles, boxes or vials should be stored in secure, dry locations. None of them requires refrigeration, though each has a specified temperature range for storage. </a:t>
            </a:r>
            <a:endParaRPr/>
          </a:p>
        </p:txBody>
      </p:sp>
      <p:sp>
        <p:nvSpPr>
          <p:cNvPr id="682" name="Google Shape;682;p47"/>
          <p:cNvSpPr/>
          <p:nvPr/>
        </p:nvSpPr>
        <p:spPr>
          <a:xfrm>
            <a:off x="671150" y="8794867"/>
            <a:ext cx="1006581" cy="1006581"/>
          </a:xfrm>
          <a:custGeom>
            <a:rect b="b" l="l" r="r" t="t"/>
            <a:pathLst>
              <a:path extrusionOk="0" h="1006581" w="1006581">
                <a:moveTo>
                  <a:pt x="0" y="0"/>
                </a:moveTo>
                <a:lnTo>
                  <a:pt x="1006581" y="0"/>
                </a:lnTo>
                <a:lnTo>
                  <a:pt x="1006581" y="1006582"/>
                </a:lnTo>
                <a:lnTo>
                  <a:pt x="0" y="1006582"/>
                </a:lnTo>
                <a:lnTo>
                  <a:pt x="0" y="0"/>
                </a:lnTo>
                <a:close/>
              </a:path>
            </a:pathLst>
          </a:custGeom>
          <a:blipFill rotWithShape="1">
            <a:blip r:embed="rId8">
              <a:alphaModFix/>
            </a:blip>
            <a:stretch>
              <a:fillRect b="0" l="0" r="0" t="0"/>
            </a:stretch>
          </a:blipFill>
          <a:ln>
            <a:noFill/>
          </a:ln>
        </p:spPr>
      </p:sp>
      <p:sp>
        <p:nvSpPr>
          <p:cNvPr id="683" name="Google Shape;683;p47"/>
          <p:cNvSpPr txBox="1"/>
          <p:nvPr/>
        </p:nvSpPr>
        <p:spPr>
          <a:xfrm>
            <a:off x="1992234" y="8898271"/>
            <a:ext cx="15844755" cy="944967"/>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51" u="none" cap="none" strike="noStrike">
                <a:solidFill>
                  <a:srgbClr val="000000"/>
                </a:solidFill>
                <a:latin typeface="Open Sans"/>
                <a:ea typeface="Open Sans"/>
                <a:cs typeface="Open Sans"/>
                <a:sym typeface="Open Sans"/>
              </a:rPr>
              <a:t>All PrEP products provide greater protection against HIV when used as instructed. Missing doses or incorrect, inconsistent, or delayed use may result in less or no protection.</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48"/>
          <p:cNvSpPr txBox="1"/>
          <p:nvPr/>
        </p:nvSpPr>
        <p:spPr>
          <a:xfrm>
            <a:off x="79863" y="378646"/>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Specifics by PrEP Product are as follows:</a:t>
            </a:r>
            <a:endParaRPr/>
          </a:p>
        </p:txBody>
      </p:sp>
      <p:grpSp>
        <p:nvGrpSpPr>
          <p:cNvPr id="689" name="Google Shape;689;p48"/>
          <p:cNvGrpSpPr/>
          <p:nvPr/>
        </p:nvGrpSpPr>
        <p:grpSpPr>
          <a:xfrm>
            <a:off x="79863" y="1618801"/>
            <a:ext cx="18208137" cy="7639499"/>
            <a:chOff x="0" y="0"/>
            <a:chExt cx="4422878" cy="1855685"/>
          </a:xfrm>
        </p:grpSpPr>
        <p:sp>
          <p:nvSpPr>
            <p:cNvPr id="690" name="Google Shape;690;p48"/>
            <p:cNvSpPr/>
            <p:nvPr/>
          </p:nvSpPr>
          <p:spPr>
            <a:xfrm>
              <a:off x="0" y="0"/>
              <a:ext cx="4422878" cy="1855685"/>
            </a:xfrm>
            <a:custGeom>
              <a:rect b="b" l="l" r="r" t="t"/>
              <a:pathLst>
                <a:path extrusionOk="0" h="1855685" w="4422878">
                  <a:moveTo>
                    <a:pt x="0" y="0"/>
                  </a:moveTo>
                  <a:lnTo>
                    <a:pt x="4422878" y="0"/>
                  </a:lnTo>
                  <a:lnTo>
                    <a:pt x="4422878" y="1855685"/>
                  </a:lnTo>
                  <a:lnTo>
                    <a:pt x="0" y="1855685"/>
                  </a:lnTo>
                  <a:close/>
                </a:path>
              </a:pathLst>
            </a:custGeom>
            <a:solidFill>
              <a:srgbClr val="1D9EDE"/>
            </a:solidFill>
            <a:ln>
              <a:noFill/>
            </a:ln>
          </p:spPr>
        </p:sp>
        <p:sp>
          <p:nvSpPr>
            <p:cNvPr id="691" name="Google Shape;691;p48"/>
            <p:cNvSpPr txBox="1"/>
            <p:nvPr/>
          </p:nvSpPr>
          <p:spPr>
            <a:xfrm>
              <a:off x="0" y="47625"/>
              <a:ext cx="4422878" cy="1808060"/>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692" name="Google Shape;692;p48"/>
          <p:cNvSpPr txBox="1"/>
          <p:nvPr/>
        </p:nvSpPr>
        <p:spPr>
          <a:xfrm>
            <a:off x="394856" y="2245865"/>
            <a:ext cx="4377537" cy="574091"/>
          </a:xfrm>
          <a:prstGeom prst="rect">
            <a:avLst/>
          </a:prstGeom>
          <a:noFill/>
          <a:ln>
            <a:noFill/>
          </a:ln>
        </p:spPr>
        <p:txBody>
          <a:bodyPr anchorCtr="0" anchor="t" bIns="0" lIns="0" spcFirstLastPara="1" rIns="0" wrap="square" tIns="0">
            <a:spAutoFit/>
          </a:bodyPr>
          <a:lstStyle/>
          <a:p>
            <a:pPr indent="0" lvl="0" marL="0" marR="0" rtl="0" algn="l">
              <a:lnSpc>
                <a:spcPct val="85187"/>
              </a:lnSpc>
              <a:spcBef>
                <a:spcPts val="0"/>
              </a:spcBef>
              <a:spcAft>
                <a:spcPts val="0"/>
              </a:spcAft>
              <a:buNone/>
            </a:pPr>
            <a:r>
              <a:rPr b="1" i="0" lang="en-US" sz="4800" u="none" cap="none" strike="noStrike">
                <a:solidFill>
                  <a:srgbClr val="FFFFFF"/>
                </a:solidFill>
                <a:latin typeface="Roboto Condensed"/>
                <a:ea typeface="Roboto Condensed"/>
                <a:cs typeface="Roboto Condensed"/>
                <a:sym typeface="Roboto Condensed"/>
              </a:rPr>
              <a:t>ORAL PrEP</a:t>
            </a:r>
            <a:endParaRPr/>
          </a:p>
        </p:txBody>
      </p:sp>
      <p:sp>
        <p:nvSpPr>
          <p:cNvPr id="693" name="Google Shape;693;p48"/>
          <p:cNvSpPr txBox="1"/>
          <p:nvPr/>
        </p:nvSpPr>
        <p:spPr>
          <a:xfrm>
            <a:off x="394856" y="3151252"/>
            <a:ext cx="15967538" cy="5317466"/>
          </a:xfrm>
          <a:prstGeom prst="rect">
            <a:avLst/>
          </a:prstGeom>
          <a:noFill/>
          <a:ln>
            <a:noFill/>
          </a:ln>
        </p:spPr>
        <p:txBody>
          <a:bodyPr anchorCtr="0" anchor="t" bIns="0" lIns="0" spcFirstLastPara="1" rIns="0" wrap="square" tIns="0">
            <a:spAutoFit/>
          </a:bodyPr>
          <a:lstStyle/>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Oral PrEP is a pill containing TDF in combination with FTC or 3TC that is taken by mouth.</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WHO specifies oral PrEP is at least 90% effective (possibly as high as 94-99%) at preventing HIV from all forms of sex when used as directed.</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Use is also likely protective against HIV from injecting practices.</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p49"/>
          <p:cNvSpPr txBox="1"/>
          <p:nvPr/>
        </p:nvSpPr>
        <p:spPr>
          <a:xfrm>
            <a:off x="79863" y="378646"/>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Specifics by PrEP Product are as follows:</a:t>
            </a:r>
            <a:endParaRPr/>
          </a:p>
        </p:txBody>
      </p:sp>
      <p:grpSp>
        <p:nvGrpSpPr>
          <p:cNvPr id="699" name="Google Shape;699;p49"/>
          <p:cNvGrpSpPr/>
          <p:nvPr/>
        </p:nvGrpSpPr>
        <p:grpSpPr>
          <a:xfrm>
            <a:off x="79863" y="1618801"/>
            <a:ext cx="18208137" cy="7639499"/>
            <a:chOff x="0" y="0"/>
            <a:chExt cx="4422878" cy="1855685"/>
          </a:xfrm>
        </p:grpSpPr>
        <p:sp>
          <p:nvSpPr>
            <p:cNvPr id="700" name="Google Shape;700;p49"/>
            <p:cNvSpPr/>
            <p:nvPr/>
          </p:nvSpPr>
          <p:spPr>
            <a:xfrm>
              <a:off x="0" y="0"/>
              <a:ext cx="4422878" cy="1855685"/>
            </a:xfrm>
            <a:custGeom>
              <a:rect b="b" l="l" r="r" t="t"/>
              <a:pathLst>
                <a:path extrusionOk="0" h="1855685" w="4422878">
                  <a:moveTo>
                    <a:pt x="0" y="0"/>
                  </a:moveTo>
                  <a:lnTo>
                    <a:pt x="4422878" y="0"/>
                  </a:lnTo>
                  <a:lnTo>
                    <a:pt x="4422878" y="1855685"/>
                  </a:lnTo>
                  <a:lnTo>
                    <a:pt x="0" y="1855685"/>
                  </a:lnTo>
                  <a:close/>
                </a:path>
              </a:pathLst>
            </a:custGeom>
            <a:solidFill>
              <a:srgbClr val="48AEA8"/>
            </a:solidFill>
            <a:ln>
              <a:noFill/>
            </a:ln>
          </p:spPr>
        </p:sp>
        <p:sp>
          <p:nvSpPr>
            <p:cNvPr id="701" name="Google Shape;701;p49"/>
            <p:cNvSpPr txBox="1"/>
            <p:nvPr/>
          </p:nvSpPr>
          <p:spPr>
            <a:xfrm>
              <a:off x="0" y="47625"/>
              <a:ext cx="4422878" cy="1808060"/>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702" name="Google Shape;702;p49"/>
          <p:cNvSpPr txBox="1"/>
          <p:nvPr/>
        </p:nvSpPr>
        <p:spPr>
          <a:xfrm>
            <a:off x="394856" y="2245865"/>
            <a:ext cx="4377537" cy="574091"/>
          </a:xfrm>
          <a:prstGeom prst="rect">
            <a:avLst/>
          </a:prstGeom>
          <a:noFill/>
          <a:ln>
            <a:noFill/>
          </a:ln>
        </p:spPr>
        <p:txBody>
          <a:bodyPr anchorCtr="0" anchor="t" bIns="0" lIns="0" spcFirstLastPara="1" rIns="0" wrap="square" tIns="0">
            <a:spAutoFit/>
          </a:bodyPr>
          <a:lstStyle/>
          <a:p>
            <a:pPr indent="0" lvl="0" marL="0" marR="0" rtl="0" algn="l">
              <a:lnSpc>
                <a:spcPct val="85187"/>
              </a:lnSpc>
              <a:spcBef>
                <a:spcPts val="0"/>
              </a:spcBef>
              <a:spcAft>
                <a:spcPts val="0"/>
              </a:spcAft>
              <a:buNone/>
            </a:pPr>
            <a:r>
              <a:rPr b="1" i="0" lang="en-US" sz="4800" u="none" cap="none" strike="noStrike">
                <a:solidFill>
                  <a:srgbClr val="FFFFFF"/>
                </a:solidFill>
                <a:latin typeface="Roboto Condensed"/>
                <a:ea typeface="Roboto Condensed"/>
                <a:cs typeface="Roboto Condensed"/>
                <a:sym typeface="Roboto Condensed"/>
              </a:rPr>
              <a:t>DVR</a:t>
            </a:r>
            <a:endParaRPr/>
          </a:p>
        </p:txBody>
      </p:sp>
      <p:sp>
        <p:nvSpPr>
          <p:cNvPr id="703" name="Google Shape;703;p49"/>
          <p:cNvSpPr txBox="1"/>
          <p:nvPr/>
        </p:nvSpPr>
        <p:spPr>
          <a:xfrm>
            <a:off x="394856" y="3151252"/>
            <a:ext cx="15967538" cy="4553000"/>
          </a:xfrm>
          <a:prstGeom prst="rect">
            <a:avLst/>
          </a:prstGeom>
          <a:noFill/>
          <a:ln>
            <a:noFill/>
          </a:ln>
        </p:spPr>
        <p:txBody>
          <a:bodyPr anchorCtr="0" anchor="t" bIns="0" lIns="0" spcFirstLastPara="1" rIns="0" wrap="square" tIns="0">
            <a:spAutoFit/>
          </a:bodyPr>
          <a:lstStyle/>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DVR is a flexible silicone ring containing dapivirine that is worn in the vagina.</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WHO specifies DVR is at least 50% effective at preventing HIV from vaginal sex when used as directed. </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DVR provides no protection against HIV exposure from anal sex or injection practices.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5"/>
          <p:cNvSpPr/>
          <p:nvPr/>
        </p:nvSpPr>
        <p:spPr>
          <a:xfrm>
            <a:off x="-295844" y="2530206"/>
            <a:ext cx="10051306" cy="8141558"/>
          </a:xfrm>
          <a:custGeom>
            <a:rect b="b" l="l" r="r" t="t"/>
            <a:pathLst>
              <a:path extrusionOk="0" h="8141558" w="10051306">
                <a:moveTo>
                  <a:pt x="0" y="0"/>
                </a:moveTo>
                <a:lnTo>
                  <a:pt x="10051306" y="0"/>
                </a:lnTo>
                <a:lnTo>
                  <a:pt x="10051306" y="8141558"/>
                </a:lnTo>
                <a:lnTo>
                  <a:pt x="0" y="8141558"/>
                </a:lnTo>
                <a:lnTo>
                  <a:pt x="0" y="0"/>
                </a:lnTo>
                <a:close/>
              </a:path>
            </a:pathLst>
          </a:custGeom>
          <a:blipFill rotWithShape="1">
            <a:blip r:embed="rId3">
              <a:alphaModFix/>
            </a:blip>
            <a:stretch>
              <a:fillRect b="0" l="0" r="0" t="0"/>
            </a:stretch>
          </a:blipFill>
          <a:ln>
            <a:noFill/>
          </a:ln>
        </p:spPr>
      </p:sp>
      <p:sp>
        <p:nvSpPr>
          <p:cNvPr id="118" name="Google Shape;118;p5"/>
          <p:cNvSpPr txBox="1"/>
          <p:nvPr/>
        </p:nvSpPr>
        <p:spPr>
          <a:xfrm>
            <a:off x="843224" y="968911"/>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D81616"/>
                </a:solidFill>
                <a:latin typeface="Roboto Condensed"/>
                <a:ea typeface="Roboto Condensed"/>
                <a:cs typeface="Roboto Condensed"/>
                <a:sym typeface="Roboto Condensed"/>
              </a:rPr>
              <a:t>Pre-exposure prophylaxis (PrEP) </a:t>
            </a:r>
            <a:endParaRPr/>
          </a:p>
        </p:txBody>
      </p:sp>
      <p:sp>
        <p:nvSpPr>
          <p:cNvPr id="119" name="Google Shape;119;p5"/>
          <p:cNvSpPr txBox="1"/>
          <p:nvPr/>
        </p:nvSpPr>
        <p:spPr>
          <a:xfrm>
            <a:off x="9409969" y="3298638"/>
            <a:ext cx="8532538" cy="4202430"/>
          </a:xfrm>
          <a:prstGeom prst="rect">
            <a:avLst/>
          </a:prstGeom>
          <a:noFill/>
          <a:ln>
            <a:noFill/>
          </a:ln>
        </p:spPr>
        <p:txBody>
          <a:bodyPr anchorCtr="0" anchor="t" bIns="0" lIns="0" spcFirstLastPara="1" rIns="0" wrap="square" tIns="0">
            <a:spAutoFit/>
          </a:bodyPr>
          <a:lstStyle/>
          <a:p>
            <a:pPr indent="0" lvl="0" marL="0" marR="0" rtl="0" algn="ctr">
              <a:lnSpc>
                <a:spcPct val="139979"/>
              </a:lnSpc>
              <a:spcBef>
                <a:spcPts val="0"/>
              </a:spcBef>
              <a:spcAft>
                <a:spcPts val="0"/>
              </a:spcAft>
              <a:buNone/>
            </a:pPr>
            <a:r>
              <a:rPr b="0" i="0" lang="en-US" sz="4800" u="none" cap="none" strike="noStrike">
                <a:solidFill>
                  <a:srgbClr val="D81616"/>
                </a:solidFill>
                <a:latin typeface="Open Sans"/>
                <a:ea typeface="Open Sans"/>
                <a:cs typeface="Open Sans"/>
                <a:sym typeface="Open Sans"/>
              </a:rPr>
              <a:t>When people who are HIV-negative start using ARVs </a:t>
            </a:r>
            <a:r>
              <a:rPr b="1" i="0" lang="en-US" sz="4800" u="none" cap="none" strike="noStrike">
                <a:solidFill>
                  <a:srgbClr val="D81616"/>
                </a:solidFill>
                <a:latin typeface="Open Sans"/>
                <a:ea typeface="Open Sans"/>
                <a:cs typeface="Open Sans"/>
                <a:sym typeface="Open Sans"/>
              </a:rPr>
              <a:t>before</a:t>
            </a:r>
            <a:r>
              <a:rPr b="0" i="0" lang="en-US" sz="4800" u="none" cap="none" strike="noStrike">
                <a:solidFill>
                  <a:srgbClr val="D81616"/>
                </a:solidFill>
                <a:latin typeface="Open Sans"/>
                <a:ea typeface="Open Sans"/>
                <a:cs typeface="Open Sans"/>
                <a:sym typeface="Open Sans"/>
              </a:rPr>
              <a:t> exposure to protect against HIV, that is called pre-exposure prophylaxis (PrEP).</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50"/>
          <p:cNvSpPr txBox="1"/>
          <p:nvPr/>
        </p:nvSpPr>
        <p:spPr>
          <a:xfrm>
            <a:off x="79863" y="378646"/>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Specifics by PrEP Product are as follows:</a:t>
            </a:r>
            <a:endParaRPr/>
          </a:p>
        </p:txBody>
      </p:sp>
      <p:grpSp>
        <p:nvGrpSpPr>
          <p:cNvPr id="709" name="Google Shape;709;p50"/>
          <p:cNvGrpSpPr/>
          <p:nvPr/>
        </p:nvGrpSpPr>
        <p:grpSpPr>
          <a:xfrm>
            <a:off x="79863" y="1618801"/>
            <a:ext cx="18208137" cy="7639499"/>
            <a:chOff x="0" y="0"/>
            <a:chExt cx="4422878" cy="1855685"/>
          </a:xfrm>
        </p:grpSpPr>
        <p:sp>
          <p:nvSpPr>
            <p:cNvPr id="710" name="Google Shape;710;p50"/>
            <p:cNvSpPr/>
            <p:nvPr/>
          </p:nvSpPr>
          <p:spPr>
            <a:xfrm>
              <a:off x="0" y="0"/>
              <a:ext cx="4422878" cy="1855685"/>
            </a:xfrm>
            <a:custGeom>
              <a:rect b="b" l="l" r="r" t="t"/>
              <a:pathLst>
                <a:path extrusionOk="0" h="1855685" w="4422878">
                  <a:moveTo>
                    <a:pt x="0" y="0"/>
                  </a:moveTo>
                  <a:lnTo>
                    <a:pt x="4422878" y="0"/>
                  </a:lnTo>
                  <a:lnTo>
                    <a:pt x="4422878" y="1855685"/>
                  </a:lnTo>
                  <a:lnTo>
                    <a:pt x="0" y="1855685"/>
                  </a:lnTo>
                  <a:close/>
                </a:path>
              </a:pathLst>
            </a:custGeom>
            <a:solidFill>
              <a:srgbClr val="A93291"/>
            </a:solidFill>
            <a:ln>
              <a:noFill/>
            </a:ln>
          </p:spPr>
        </p:sp>
        <p:sp>
          <p:nvSpPr>
            <p:cNvPr id="711" name="Google Shape;711;p50"/>
            <p:cNvSpPr txBox="1"/>
            <p:nvPr/>
          </p:nvSpPr>
          <p:spPr>
            <a:xfrm>
              <a:off x="0" y="47625"/>
              <a:ext cx="4422878" cy="1808060"/>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712" name="Google Shape;712;p50"/>
          <p:cNvSpPr txBox="1"/>
          <p:nvPr/>
        </p:nvSpPr>
        <p:spPr>
          <a:xfrm>
            <a:off x="394856" y="2245865"/>
            <a:ext cx="4377537" cy="574091"/>
          </a:xfrm>
          <a:prstGeom prst="rect">
            <a:avLst/>
          </a:prstGeom>
          <a:noFill/>
          <a:ln>
            <a:noFill/>
          </a:ln>
        </p:spPr>
        <p:txBody>
          <a:bodyPr anchorCtr="0" anchor="t" bIns="0" lIns="0" spcFirstLastPara="1" rIns="0" wrap="square" tIns="0">
            <a:spAutoFit/>
          </a:bodyPr>
          <a:lstStyle/>
          <a:p>
            <a:pPr indent="0" lvl="0" marL="0" marR="0" rtl="0" algn="l">
              <a:lnSpc>
                <a:spcPct val="85187"/>
              </a:lnSpc>
              <a:spcBef>
                <a:spcPts val="0"/>
              </a:spcBef>
              <a:spcAft>
                <a:spcPts val="0"/>
              </a:spcAft>
              <a:buNone/>
            </a:pPr>
            <a:r>
              <a:rPr b="1" i="0" lang="en-US" sz="4800" u="none" cap="none" strike="noStrike">
                <a:solidFill>
                  <a:srgbClr val="FFFFFF"/>
                </a:solidFill>
                <a:latin typeface="Roboto Condensed"/>
                <a:ea typeface="Roboto Condensed"/>
                <a:cs typeface="Roboto Condensed"/>
                <a:sym typeface="Roboto Condensed"/>
              </a:rPr>
              <a:t>CAB-LA</a:t>
            </a:r>
            <a:endParaRPr/>
          </a:p>
        </p:txBody>
      </p:sp>
      <p:sp>
        <p:nvSpPr>
          <p:cNvPr id="713" name="Google Shape;713;p50"/>
          <p:cNvSpPr txBox="1"/>
          <p:nvPr/>
        </p:nvSpPr>
        <p:spPr>
          <a:xfrm>
            <a:off x="394856" y="3151252"/>
            <a:ext cx="16864444" cy="5317466"/>
          </a:xfrm>
          <a:prstGeom prst="rect">
            <a:avLst/>
          </a:prstGeom>
          <a:noFill/>
          <a:ln>
            <a:noFill/>
          </a:ln>
        </p:spPr>
        <p:txBody>
          <a:bodyPr anchorCtr="0" anchor="t" bIns="0" lIns="0" spcFirstLastPara="1" rIns="0" wrap="square" tIns="0">
            <a:spAutoFit/>
          </a:bodyPr>
          <a:lstStyle/>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CAB-LA is a liquid suspension containing cabotegravir injected intramuscularly.</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WHO specifies CAB-LA is at least 90% effective at preventing HIV from all forms of sex when used as directed. </a:t>
            </a:r>
            <a:endParaRPr/>
          </a:p>
          <a:p>
            <a:pPr indent="-467490" lvl="1" marL="934980" marR="0" rtl="0" algn="l">
              <a:lnSpc>
                <a:spcPct val="140000"/>
              </a:lnSpc>
              <a:spcBef>
                <a:spcPts val="0"/>
              </a:spcBef>
              <a:spcAft>
                <a:spcPts val="0"/>
              </a:spcAft>
              <a:buClr>
                <a:srgbClr val="FFFFFF"/>
              </a:buClr>
              <a:buSzPts val="4330"/>
              <a:buFont typeface="Arial"/>
              <a:buChar char="•"/>
            </a:pPr>
            <a:r>
              <a:rPr b="0" i="0" lang="en-US" sz="4330" u="none" cap="none" strike="noStrike">
                <a:solidFill>
                  <a:srgbClr val="FFFFFF"/>
                </a:solidFill>
                <a:latin typeface="Open Sans"/>
                <a:ea typeface="Open Sans"/>
                <a:cs typeface="Open Sans"/>
                <a:sym typeface="Open Sans"/>
              </a:rPr>
              <a:t>People who inject drugs were not included in the CAB-LA research trials, but animal models suggest that CAB-LA may be effective at protecting against HIV from injecting practics</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51"/>
          <p:cNvSpPr txBox="1"/>
          <p:nvPr/>
        </p:nvSpPr>
        <p:spPr>
          <a:xfrm>
            <a:off x="79863" y="378646"/>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Specifics by PrEP Product are as follows:</a:t>
            </a:r>
            <a:endParaRPr/>
          </a:p>
        </p:txBody>
      </p:sp>
      <p:grpSp>
        <p:nvGrpSpPr>
          <p:cNvPr id="719" name="Google Shape;719;p51"/>
          <p:cNvGrpSpPr/>
          <p:nvPr/>
        </p:nvGrpSpPr>
        <p:grpSpPr>
          <a:xfrm>
            <a:off x="79863" y="1618801"/>
            <a:ext cx="18208137" cy="8668199"/>
            <a:chOff x="0" y="0"/>
            <a:chExt cx="4422878" cy="2105563"/>
          </a:xfrm>
        </p:grpSpPr>
        <p:sp>
          <p:nvSpPr>
            <p:cNvPr id="720" name="Google Shape;720;p51"/>
            <p:cNvSpPr/>
            <p:nvPr/>
          </p:nvSpPr>
          <p:spPr>
            <a:xfrm>
              <a:off x="0" y="0"/>
              <a:ext cx="4422878" cy="2105563"/>
            </a:xfrm>
            <a:custGeom>
              <a:rect b="b" l="l" r="r" t="t"/>
              <a:pathLst>
                <a:path extrusionOk="0" h="2105563" w="4422878">
                  <a:moveTo>
                    <a:pt x="0" y="0"/>
                  </a:moveTo>
                  <a:lnTo>
                    <a:pt x="4422878" y="0"/>
                  </a:lnTo>
                  <a:lnTo>
                    <a:pt x="4422878" y="2105563"/>
                  </a:lnTo>
                  <a:lnTo>
                    <a:pt x="0" y="2105563"/>
                  </a:lnTo>
                  <a:close/>
                </a:path>
              </a:pathLst>
            </a:custGeom>
            <a:solidFill>
              <a:srgbClr val="FE6C39"/>
            </a:solidFill>
            <a:ln>
              <a:noFill/>
            </a:ln>
          </p:spPr>
        </p:sp>
        <p:sp>
          <p:nvSpPr>
            <p:cNvPr id="721" name="Google Shape;721;p51"/>
            <p:cNvSpPr txBox="1"/>
            <p:nvPr/>
          </p:nvSpPr>
          <p:spPr>
            <a:xfrm>
              <a:off x="0" y="47625"/>
              <a:ext cx="4422878" cy="2057938"/>
            </a:xfrm>
            <a:prstGeom prst="rect">
              <a:avLst/>
            </a:prstGeom>
            <a:noFill/>
            <a:ln>
              <a:noFill/>
            </a:ln>
          </p:spPr>
          <p:txBody>
            <a:bodyPr anchorCtr="0" anchor="ctr" bIns="50800" lIns="50800" spcFirstLastPara="1" rIns="50800" wrap="square" tIns="50800">
              <a:noAutofit/>
            </a:bodyPr>
            <a:lstStyle/>
            <a:p>
              <a:pPr indent="0" lvl="0" marL="0" marR="0" rtl="0" algn="ctr">
                <a:lnSpc>
                  <a:spcPct val="89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722" name="Google Shape;722;p51"/>
          <p:cNvSpPr txBox="1"/>
          <p:nvPr/>
        </p:nvSpPr>
        <p:spPr>
          <a:xfrm>
            <a:off x="448364" y="2016382"/>
            <a:ext cx="4377537" cy="574091"/>
          </a:xfrm>
          <a:prstGeom prst="rect">
            <a:avLst/>
          </a:prstGeom>
          <a:noFill/>
          <a:ln>
            <a:noFill/>
          </a:ln>
        </p:spPr>
        <p:txBody>
          <a:bodyPr anchorCtr="0" anchor="t" bIns="0" lIns="0" spcFirstLastPara="1" rIns="0" wrap="square" tIns="0">
            <a:spAutoFit/>
          </a:bodyPr>
          <a:lstStyle/>
          <a:p>
            <a:pPr indent="0" lvl="0" marL="0" marR="0" rtl="0" algn="l">
              <a:lnSpc>
                <a:spcPct val="85187"/>
              </a:lnSpc>
              <a:spcBef>
                <a:spcPts val="0"/>
              </a:spcBef>
              <a:spcAft>
                <a:spcPts val="0"/>
              </a:spcAft>
              <a:buNone/>
            </a:pPr>
            <a:r>
              <a:rPr b="1" i="0" lang="en-US" sz="4800" u="none" cap="none" strike="noStrike">
                <a:solidFill>
                  <a:srgbClr val="FFFFFF"/>
                </a:solidFill>
                <a:latin typeface="Roboto Condensed"/>
                <a:ea typeface="Roboto Condensed"/>
                <a:cs typeface="Roboto Condensed"/>
                <a:sym typeface="Roboto Condensed"/>
              </a:rPr>
              <a:t>LEN</a:t>
            </a:r>
            <a:endParaRPr/>
          </a:p>
        </p:txBody>
      </p:sp>
      <p:sp>
        <p:nvSpPr>
          <p:cNvPr id="723" name="Google Shape;723;p51"/>
          <p:cNvSpPr txBox="1"/>
          <p:nvPr/>
        </p:nvSpPr>
        <p:spPr>
          <a:xfrm>
            <a:off x="448364" y="2753281"/>
            <a:ext cx="17471135" cy="7259622"/>
          </a:xfrm>
          <a:prstGeom prst="rect">
            <a:avLst/>
          </a:prstGeom>
          <a:noFill/>
          <a:ln>
            <a:noFill/>
          </a:ln>
        </p:spPr>
        <p:txBody>
          <a:bodyPr anchorCtr="0" anchor="t" bIns="0" lIns="0" spcFirstLastPara="1" rIns="0" wrap="square" tIns="0">
            <a:spAutoFit/>
          </a:bodyPr>
          <a:lstStyle/>
          <a:p>
            <a:pPr indent="-342146" lvl="1" marL="684292" marR="0" rtl="0" algn="l">
              <a:lnSpc>
                <a:spcPct val="140012"/>
              </a:lnSpc>
              <a:spcBef>
                <a:spcPts val="0"/>
              </a:spcBef>
              <a:spcAft>
                <a:spcPts val="0"/>
              </a:spcAft>
              <a:buClr>
                <a:srgbClr val="FFFFFF"/>
              </a:buClr>
              <a:buSzPts val="3169"/>
              <a:buFont typeface="Arial"/>
              <a:buChar char="•"/>
            </a:pPr>
            <a:r>
              <a:rPr b="0" i="0" lang="en-US" sz="3169" u="none" cap="none" strike="noStrike">
                <a:solidFill>
                  <a:srgbClr val="FFFFFF"/>
                </a:solidFill>
                <a:latin typeface="Open Sans"/>
                <a:ea typeface="Open Sans"/>
                <a:cs typeface="Open Sans"/>
                <a:sym typeface="Open Sans"/>
              </a:rPr>
              <a:t>LEN is available as both a liquid solution containing lenacapavir injected subcutaneously and as a pill taken by mouth.</a:t>
            </a:r>
            <a:endParaRPr/>
          </a:p>
          <a:p>
            <a:pPr indent="-342146" lvl="1" marL="684292" marR="0" rtl="0" algn="l">
              <a:lnSpc>
                <a:spcPct val="140012"/>
              </a:lnSpc>
              <a:spcBef>
                <a:spcPts val="0"/>
              </a:spcBef>
              <a:spcAft>
                <a:spcPts val="0"/>
              </a:spcAft>
              <a:buClr>
                <a:srgbClr val="FFFFFF"/>
              </a:buClr>
              <a:buSzPts val="3169"/>
              <a:buFont typeface="Arial"/>
              <a:buChar char="•"/>
            </a:pPr>
            <a:r>
              <a:rPr b="0" i="0" lang="en-US" sz="3169" u="none" cap="none" strike="noStrike">
                <a:solidFill>
                  <a:srgbClr val="FFFFFF"/>
                </a:solidFill>
                <a:latin typeface="Open Sans"/>
                <a:ea typeface="Open Sans"/>
                <a:cs typeface="Open Sans"/>
                <a:sym typeface="Open Sans"/>
              </a:rPr>
              <a:t>Research evidence indicates LEN, when used as directed, reduces the risk of acquiring HIV from all forms of sex:</a:t>
            </a:r>
            <a:endParaRPr/>
          </a:p>
          <a:p>
            <a:pPr indent="-456195" lvl="2" marL="1368584" marR="0" rtl="0" algn="l">
              <a:lnSpc>
                <a:spcPct val="140012"/>
              </a:lnSpc>
              <a:spcBef>
                <a:spcPts val="0"/>
              </a:spcBef>
              <a:spcAft>
                <a:spcPts val="0"/>
              </a:spcAft>
              <a:buClr>
                <a:srgbClr val="FFFFFF"/>
              </a:buClr>
              <a:buSzPts val="3169"/>
              <a:buFont typeface="Arial"/>
              <a:buChar char="⚬"/>
            </a:pPr>
            <a:r>
              <a:rPr b="0" i="0" lang="en-US" sz="3169" u="none" cap="none" strike="noStrike">
                <a:solidFill>
                  <a:srgbClr val="FFFFFF"/>
                </a:solidFill>
                <a:latin typeface="Open Sans"/>
                <a:ea typeface="Open Sans"/>
                <a:cs typeface="Open Sans"/>
                <a:sym typeface="Open Sans"/>
              </a:rPr>
              <a:t>In cisgender women: 100% compared to the background rate of HIV (and to those receiving TDF-based oral PrEP).</a:t>
            </a:r>
            <a:endParaRPr/>
          </a:p>
          <a:p>
            <a:pPr indent="-456195" lvl="2" marL="1368584" marR="0" rtl="0" algn="l">
              <a:lnSpc>
                <a:spcPct val="140012"/>
              </a:lnSpc>
              <a:spcBef>
                <a:spcPts val="0"/>
              </a:spcBef>
              <a:spcAft>
                <a:spcPts val="0"/>
              </a:spcAft>
              <a:buClr>
                <a:srgbClr val="FFFFFF"/>
              </a:buClr>
              <a:buSzPts val="3169"/>
              <a:buFont typeface="Arial"/>
              <a:buChar char="⚬"/>
            </a:pPr>
            <a:r>
              <a:rPr b="0" i="0" lang="en-US" sz="3169" u="none" cap="none" strike="noStrike">
                <a:solidFill>
                  <a:srgbClr val="FFFFFF"/>
                </a:solidFill>
                <a:latin typeface="Open Sans"/>
                <a:ea typeface="Open Sans"/>
                <a:cs typeface="Open Sans"/>
                <a:sym typeface="Open Sans"/>
              </a:rPr>
              <a:t>In cisgender men, transgender women, transgender men, and gender non-binary persons: 96% compared to the background rate of HIV (and 89% compared to those receiving TDF-based oral PrEP).</a:t>
            </a:r>
            <a:endParaRPr/>
          </a:p>
          <a:p>
            <a:pPr indent="-342146" lvl="1" marL="684292" marR="0" rtl="0" algn="l">
              <a:lnSpc>
                <a:spcPct val="140012"/>
              </a:lnSpc>
              <a:spcBef>
                <a:spcPts val="0"/>
              </a:spcBef>
              <a:spcAft>
                <a:spcPts val="0"/>
              </a:spcAft>
              <a:buClr>
                <a:srgbClr val="FFFFFF"/>
              </a:buClr>
              <a:buSzPts val="3169"/>
              <a:buFont typeface="Arial"/>
              <a:buChar char="•"/>
            </a:pPr>
            <a:r>
              <a:rPr b="0" i="0" lang="en-US" sz="3169" u="none" cap="none" strike="noStrike">
                <a:solidFill>
                  <a:srgbClr val="FFFFFF"/>
                </a:solidFill>
                <a:latin typeface="Open Sans"/>
                <a:ea typeface="Open Sans"/>
                <a:cs typeface="Open Sans"/>
                <a:sym typeface="Open Sans"/>
              </a:rPr>
              <a:t>People who inject drugs (PWID) were not explicitly included in research trials on LEN, but existing drug level data suggest that commonly injected drugs likely do not affect LEN levels. A study is ongoing to compare LEN levels in PWID with other groups who could benefit from PrEP.</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7" name="Shape 727"/>
        <p:cNvGrpSpPr/>
        <p:nvPr/>
      </p:nvGrpSpPr>
      <p:grpSpPr>
        <a:xfrm>
          <a:off x="0" y="0"/>
          <a:ext cx="0" cy="0"/>
          <a:chOff x="0" y="0"/>
          <a:chExt cx="0" cy="0"/>
        </a:xfrm>
      </p:grpSpPr>
      <p:sp>
        <p:nvSpPr>
          <p:cNvPr id="728" name="Google Shape;728;p52"/>
          <p:cNvSpPr/>
          <p:nvPr/>
        </p:nvSpPr>
        <p:spPr>
          <a:xfrm>
            <a:off x="13843923" y="271874"/>
            <a:ext cx="4114800" cy="4114800"/>
          </a:xfrm>
          <a:custGeom>
            <a:rect b="b" l="l" r="r" t="t"/>
            <a:pathLst>
              <a:path extrusionOk="0" h="4114800" w="4114800">
                <a:moveTo>
                  <a:pt x="0" y="0"/>
                </a:moveTo>
                <a:lnTo>
                  <a:pt x="4114800" y="0"/>
                </a:lnTo>
                <a:lnTo>
                  <a:pt x="4114800" y="4114800"/>
                </a:lnTo>
                <a:lnTo>
                  <a:pt x="0" y="4114800"/>
                </a:lnTo>
                <a:lnTo>
                  <a:pt x="0" y="0"/>
                </a:lnTo>
                <a:close/>
              </a:path>
            </a:pathLst>
          </a:custGeom>
          <a:blipFill rotWithShape="1">
            <a:blip r:embed="rId3">
              <a:alphaModFix/>
            </a:blip>
            <a:stretch>
              <a:fillRect b="0" l="0" r="0" t="0"/>
            </a:stretch>
          </a:blipFill>
          <a:ln>
            <a:noFill/>
          </a:ln>
        </p:spPr>
      </p:sp>
      <p:sp>
        <p:nvSpPr>
          <p:cNvPr id="729" name="Google Shape;729;p52"/>
          <p:cNvSpPr/>
          <p:nvPr/>
        </p:nvSpPr>
        <p:spPr>
          <a:xfrm>
            <a:off x="7950540" y="2590566"/>
            <a:ext cx="5010200" cy="6524074"/>
          </a:xfrm>
          <a:custGeom>
            <a:rect b="b" l="l" r="r" t="t"/>
            <a:pathLst>
              <a:path extrusionOk="0" h="6524074" w="5010200">
                <a:moveTo>
                  <a:pt x="0" y="0"/>
                </a:moveTo>
                <a:lnTo>
                  <a:pt x="5010200" y="0"/>
                </a:lnTo>
                <a:lnTo>
                  <a:pt x="5010200" y="6524073"/>
                </a:lnTo>
                <a:lnTo>
                  <a:pt x="0" y="6524073"/>
                </a:lnTo>
                <a:lnTo>
                  <a:pt x="0" y="0"/>
                </a:lnTo>
                <a:close/>
              </a:path>
            </a:pathLst>
          </a:custGeom>
          <a:blipFill rotWithShape="1">
            <a:blip r:embed="rId4">
              <a:alphaModFix/>
            </a:blip>
            <a:stretch>
              <a:fillRect b="0" l="0" r="0" t="0"/>
            </a:stretch>
          </a:blipFill>
          <a:ln cap="sq" cmpd="sng" w="38100">
            <a:solidFill>
              <a:srgbClr val="1D9EDE"/>
            </a:solidFill>
            <a:prstDash val="solid"/>
            <a:miter lim="8000"/>
            <a:headEnd len="sm" w="sm" type="none"/>
            <a:tailEnd len="sm" w="sm" type="none"/>
          </a:ln>
        </p:spPr>
      </p:sp>
      <p:sp>
        <p:nvSpPr>
          <p:cNvPr id="730" name="Google Shape;730;p52"/>
          <p:cNvSpPr txBox="1"/>
          <p:nvPr/>
        </p:nvSpPr>
        <p:spPr>
          <a:xfrm>
            <a:off x="725150" y="614542"/>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000000"/>
                </a:solidFill>
                <a:latin typeface="Roboto Condensed"/>
                <a:ea typeface="Roboto Condensed"/>
                <a:cs typeface="Roboto Condensed"/>
                <a:sym typeface="Roboto Condensed"/>
              </a:rPr>
              <a:t>Downloadable Resources for Lesson 1:</a:t>
            </a:r>
            <a:endParaRPr/>
          </a:p>
        </p:txBody>
      </p:sp>
      <p:sp>
        <p:nvSpPr>
          <p:cNvPr id="731" name="Google Shape;731;p52"/>
          <p:cNvSpPr txBox="1"/>
          <p:nvPr/>
        </p:nvSpPr>
        <p:spPr>
          <a:xfrm>
            <a:off x="725150" y="2523891"/>
            <a:ext cx="6342206" cy="442749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3580" u="none" cap="none" strike="noStrike">
                <a:solidFill>
                  <a:srgbClr val="000000"/>
                </a:solidFill>
                <a:latin typeface="Open Sans"/>
                <a:ea typeface="Open Sans"/>
                <a:cs typeface="Open Sans"/>
                <a:sym typeface="Open Sans"/>
              </a:rPr>
              <a:t>The information presented in this lesson is summarized in the resource titled:</a:t>
            </a:r>
            <a:r>
              <a:rPr b="1" i="0" lang="en-US" sz="3580" u="none" cap="none" strike="noStrike">
                <a:solidFill>
                  <a:srgbClr val="000000"/>
                </a:solidFill>
                <a:latin typeface="Open Sans"/>
                <a:ea typeface="Open Sans"/>
                <a:cs typeface="Open Sans"/>
                <a:sym typeface="Open Sans"/>
              </a:rPr>
              <a:t> </a:t>
            </a:r>
            <a:r>
              <a:rPr b="1" i="0" lang="en-US" sz="3580" u="none" cap="none" strike="noStrike">
                <a:solidFill>
                  <a:srgbClr val="FE6C39"/>
                </a:solidFill>
                <a:latin typeface="Open Sans"/>
                <a:ea typeface="Open Sans"/>
                <a:cs typeface="Open Sans"/>
                <a:sym typeface="Open Sans"/>
              </a:rPr>
              <a:t>Job AId: PrEP Product Formulation, Administration, &amp; Storage </a:t>
            </a:r>
            <a:r>
              <a:rPr b="0" i="0" lang="en-US" sz="3580" u="none" cap="none" strike="noStrike">
                <a:solidFill>
                  <a:srgbClr val="000000"/>
                </a:solidFill>
                <a:latin typeface="Open Sans"/>
                <a:ea typeface="Open Sans"/>
                <a:cs typeface="Open Sans"/>
                <a:sym typeface="Open Sans"/>
              </a:rPr>
              <a:t>which is available for download</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5" name="Shape 735"/>
        <p:cNvGrpSpPr/>
        <p:nvPr/>
      </p:nvGrpSpPr>
      <p:grpSpPr>
        <a:xfrm>
          <a:off x="0" y="0"/>
          <a:ext cx="0" cy="0"/>
          <a:chOff x="0" y="0"/>
          <a:chExt cx="0" cy="0"/>
        </a:xfrm>
      </p:grpSpPr>
      <p:grpSp>
        <p:nvGrpSpPr>
          <p:cNvPr id="736" name="Google Shape;736;p53"/>
          <p:cNvGrpSpPr/>
          <p:nvPr/>
        </p:nvGrpSpPr>
        <p:grpSpPr>
          <a:xfrm>
            <a:off x="-362541" y="-528261"/>
            <a:ext cx="4600156" cy="2350725"/>
            <a:chOff x="0" y="-47625"/>
            <a:chExt cx="1211564" cy="619121"/>
          </a:xfrm>
        </p:grpSpPr>
        <p:sp>
          <p:nvSpPr>
            <p:cNvPr id="737" name="Google Shape;737;p53"/>
            <p:cNvSpPr/>
            <p:nvPr/>
          </p:nvSpPr>
          <p:spPr>
            <a:xfrm>
              <a:off x="0" y="0"/>
              <a:ext cx="1211564" cy="571496"/>
            </a:xfrm>
            <a:custGeom>
              <a:rect b="b" l="l" r="r" t="t"/>
              <a:pathLst>
                <a:path extrusionOk="0"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8" name="Google Shape;738;p53"/>
            <p:cNvSpPr txBox="1"/>
            <p:nvPr/>
          </p:nvSpPr>
          <p:spPr>
            <a:xfrm>
              <a:off x="0" y="-47625"/>
              <a:ext cx="1211564" cy="619121"/>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739" name="Google Shape;739;p53"/>
          <p:cNvSpPr/>
          <p:nvPr/>
        </p:nvSpPr>
        <p:spPr>
          <a:xfrm>
            <a:off x="1937538" y="153339"/>
            <a:ext cx="1987012" cy="1495841"/>
          </a:xfrm>
          <a:custGeom>
            <a:rect b="b" l="l" r="r" t="t"/>
            <a:pathLst>
              <a:path extrusionOk="0" h="1495841" w="1987012">
                <a:moveTo>
                  <a:pt x="0" y="0"/>
                </a:moveTo>
                <a:lnTo>
                  <a:pt x="1987012" y="0"/>
                </a:lnTo>
                <a:lnTo>
                  <a:pt x="1987012" y="1495840"/>
                </a:lnTo>
                <a:lnTo>
                  <a:pt x="0" y="1495840"/>
                </a:lnTo>
                <a:lnTo>
                  <a:pt x="0" y="0"/>
                </a:lnTo>
                <a:close/>
              </a:path>
            </a:pathLst>
          </a:custGeom>
          <a:blipFill rotWithShape="1">
            <a:blip r:embed="rId3">
              <a:alphaModFix/>
            </a:blip>
            <a:stretch>
              <a:fillRect b="0" l="0" r="0" t="0"/>
            </a:stretch>
          </a:blipFill>
          <a:ln>
            <a:noFill/>
          </a:ln>
        </p:spPr>
      </p:sp>
      <p:sp>
        <p:nvSpPr>
          <p:cNvPr id="740" name="Google Shape;740;p53"/>
          <p:cNvSpPr/>
          <p:nvPr/>
        </p:nvSpPr>
        <p:spPr>
          <a:xfrm>
            <a:off x="276841" y="70690"/>
            <a:ext cx="1503719" cy="1578489"/>
          </a:xfrm>
          <a:custGeom>
            <a:rect b="b" l="l" r="r" t="t"/>
            <a:pathLst>
              <a:path extrusionOk="0" h="1578489" w="1503719">
                <a:moveTo>
                  <a:pt x="0" y="0"/>
                </a:moveTo>
                <a:lnTo>
                  <a:pt x="1503718" y="0"/>
                </a:lnTo>
                <a:lnTo>
                  <a:pt x="1503718" y="1578489"/>
                </a:lnTo>
                <a:lnTo>
                  <a:pt x="0" y="1578489"/>
                </a:lnTo>
                <a:lnTo>
                  <a:pt x="0" y="0"/>
                </a:lnTo>
                <a:close/>
              </a:path>
            </a:pathLst>
          </a:custGeom>
          <a:blipFill rotWithShape="1">
            <a:blip r:embed="rId4">
              <a:alphaModFix/>
            </a:blip>
            <a:stretch>
              <a:fillRect b="0" l="0" r="0" t="0"/>
            </a:stretch>
          </a:blipFill>
          <a:ln>
            <a:noFill/>
          </a:ln>
        </p:spPr>
      </p:sp>
      <p:sp>
        <p:nvSpPr>
          <p:cNvPr id="741" name="Google Shape;741;p53"/>
          <p:cNvSpPr txBox="1"/>
          <p:nvPr/>
        </p:nvSpPr>
        <p:spPr>
          <a:xfrm>
            <a:off x="535188" y="3098363"/>
            <a:ext cx="17217624" cy="1398427"/>
          </a:xfrm>
          <a:prstGeom prst="rect">
            <a:avLst/>
          </a:prstGeom>
          <a:noFill/>
          <a:ln>
            <a:noFill/>
          </a:ln>
        </p:spPr>
        <p:txBody>
          <a:bodyPr anchorCtr="0" anchor="t" bIns="0" lIns="0" spcFirstLastPara="1" rIns="0" wrap="square" tIns="0">
            <a:spAutoFit/>
          </a:bodyPr>
          <a:lstStyle/>
          <a:p>
            <a:pPr indent="0" lvl="0" marL="0" marR="0" rtl="0" algn="ctr">
              <a:lnSpc>
                <a:spcPct val="108002"/>
              </a:lnSpc>
              <a:spcBef>
                <a:spcPts val="0"/>
              </a:spcBef>
              <a:spcAft>
                <a:spcPts val="0"/>
              </a:spcAft>
              <a:buNone/>
            </a:pPr>
            <a:r>
              <a:rPr b="1" i="0" lang="en-US" sz="9885" u="none" cap="none" strike="noStrike">
                <a:solidFill>
                  <a:srgbClr val="48AEA8"/>
                </a:solidFill>
                <a:latin typeface="Roboto Condensed"/>
                <a:ea typeface="Roboto Condensed"/>
                <a:cs typeface="Roboto Condensed"/>
                <a:sym typeface="Roboto Condensed"/>
              </a:rPr>
              <a:t>Thank you!</a:t>
            </a:r>
            <a:endParaRPr/>
          </a:p>
        </p:txBody>
      </p:sp>
      <p:sp>
        <p:nvSpPr>
          <p:cNvPr id="742" name="Google Shape;742;p53"/>
          <p:cNvSpPr txBox="1"/>
          <p:nvPr/>
        </p:nvSpPr>
        <p:spPr>
          <a:xfrm>
            <a:off x="369537" y="7761664"/>
            <a:ext cx="17537414" cy="1957214"/>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1" lang="en-US" sz="2819" u="none" cap="none" strike="noStrike">
                <a:solidFill>
                  <a:srgbClr val="000000"/>
                </a:solidFill>
                <a:latin typeface="Open Sans"/>
                <a:ea typeface="Open Sans"/>
                <a:cs typeface="Open Sans"/>
                <a:sym typeface="Open Sans"/>
              </a:rPr>
              <a:t>This resource was made possible with support and technical contributions from Gilead Sciences, Inc., Viiv Healthcare, Population Council, the World Health Organization, Jhpiego, and the United States Government funded RISE program, under the terms of the cooperative agreement 7200AA19CA00003. The contents are the responsibility of Jhpiego and do not necessarily reflect the views of the United States Government.</a:t>
            </a:r>
            <a:endParaRPr/>
          </a:p>
        </p:txBody>
      </p:sp>
      <p:sp>
        <p:nvSpPr>
          <p:cNvPr id="743" name="Google Shape;743;p53"/>
          <p:cNvSpPr txBox="1"/>
          <p:nvPr/>
        </p:nvSpPr>
        <p:spPr>
          <a:xfrm>
            <a:off x="1937538" y="5156531"/>
            <a:ext cx="14401412" cy="1481183"/>
          </a:xfrm>
          <a:prstGeom prst="rect">
            <a:avLst/>
          </a:prstGeom>
          <a:noFill/>
          <a:ln>
            <a:noFill/>
          </a:ln>
        </p:spPr>
        <p:txBody>
          <a:bodyPr anchorCtr="0" anchor="t" bIns="0" lIns="0" spcFirstLastPara="1" rIns="0" wrap="square" tIns="0">
            <a:spAutoFit/>
          </a:bodyPr>
          <a:lstStyle/>
          <a:p>
            <a:pPr indent="0" lvl="0" marL="0" marR="0" rtl="0" algn="ctr">
              <a:lnSpc>
                <a:spcPct val="107996"/>
              </a:lnSpc>
              <a:spcBef>
                <a:spcPts val="0"/>
              </a:spcBef>
              <a:spcAft>
                <a:spcPts val="0"/>
              </a:spcAft>
              <a:buNone/>
            </a:pPr>
            <a:r>
              <a:rPr b="1" i="0" lang="en-US" sz="5315" u="none" cap="none" strike="noStrike">
                <a:solidFill>
                  <a:srgbClr val="000000"/>
                </a:solidFill>
                <a:latin typeface="Roboto Condensed"/>
                <a:ea typeface="Roboto Condensed"/>
                <a:cs typeface="Roboto Condensed"/>
                <a:sym typeface="Roboto Condensed"/>
              </a:rPr>
              <a:t>For more information, visit: </a:t>
            </a:r>
            <a:r>
              <a:rPr b="1" i="0" lang="en-US" sz="5315" u="none" cap="none" strike="noStrike">
                <a:solidFill>
                  <a:srgbClr val="FE6C39"/>
                </a:solidFill>
                <a:latin typeface="Roboto Condensed"/>
                <a:ea typeface="Roboto Condensed"/>
                <a:cs typeface="Roboto Condensed"/>
                <a:sym typeface="Roboto Condensed"/>
              </a:rPr>
              <a:t>www.jhpiego.org/HIVPrEPtoolkit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6"/>
          <p:cNvSpPr txBox="1"/>
          <p:nvPr/>
        </p:nvSpPr>
        <p:spPr>
          <a:xfrm>
            <a:off x="843224" y="968911"/>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F6A800"/>
                </a:solidFill>
                <a:latin typeface="Roboto Condensed"/>
                <a:ea typeface="Roboto Condensed"/>
                <a:cs typeface="Roboto Condensed"/>
                <a:sym typeface="Roboto Condensed"/>
              </a:rPr>
              <a:t>Post-exposure prophylaxis (PEP) </a:t>
            </a:r>
            <a:endParaRPr/>
          </a:p>
        </p:txBody>
      </p:sp>
      <p:sp>
        <p:nvSpPr>
          <p:cNvPr id="125" name="Google Shape;125;p6"/>
          <p:cNvSpPr txBox="1"/>
          <p:nvPr/>
        </p:nvSpPr>
        <p:spPr>
          <a:xfrm>
            <a:off x="9144000" y="2932930"/>
            <a:ext cx="8532538" cy="5050155"/>
          </a:xfrm>
          <a:prstGeom prst="rect">
            <a:avLst/>
          </a:prstGeom>
          <a:noFill/>
          <a:ln>
            <a:noFill/>
          </a:ln>
        </p:spPr>
        <p:txBody>
          <a:bodyPr anchorCtr="0" anchor="t" bIns="0" lIns="0" spcFirstLastPara="1" rIns="0" wrap="square" tIns="0">
            <a:spAutoFit/>
          </a:bodyPr>
          <a:lstStyle/>
          <a:p>
            <a:pPr indent="0" lvl="0" marL="0" marR="0" rtl="0" algn="ctr">
              <a:lnSpc>
                <a:spcPct val="139979"/>
              </a:lnSpc>
              <a:spcBef>
                <a:spcPts val="0"/>
              </a:spcBef>
              <a:spcAft>
                <a:spcPts val="0"/>
              </a:spcAft>
              <a:buNone/>
            </a:pPr>
            <a:r>
              <a:rPr b="0" i="0" lang="en-US" sz="4800" u="none" cap="none" strike="noStrike">
                <a:solidFill>
                  <a:srgbClr val="F6A800"/>
                </a:solidFill>
                <a:latin typeface="Open Sans"/>
                <a:ea typeface="Open Sans"/>
                <a:cs typeface="Open Sans"/>
                <a:sym typeface="Open Sans"/>
              </a:rPr>
              <a:t>When people who are HIV-negative start using ARVs </a:t>
            </a:r>
            <a:r>
              <a:rPr b="1" i="0" lang="en-US" sz="4800" u="none" cap="none" strike="noStrike">
                <a:solidFill>
                  <a:srgbClr val="F6A800"/>
                </a:solidFill>
                <a:latin typeface="Open Sans"/>
                <a:ea typeface="Open Sans"/>
                <a:cs typeface="Open Sans"/>
                <a:sym typeface="Open Sans"/>
              </a:rPr>
              <a:t>after</a:t>
            </a:r>
            <a:r>
              <a:rPr b="0" i="0" lang="en-US" sz="4800" u="none" cap="none" strike="noStrike">
                <a:solidFill>
                  <a:srgbClr val="F6A800"/>
                </a:solidFill>
                <a:latin typeface="Open Sans"/>
                <a:ea typeface="Open Sans"/>
                <a:cs typeface="Open Sans"/>
                <a:sym typeface="Open Sans"/>
              </a:rPr>
              <a:t> exposure to protect against HIV, that is called post-exposure prophylaxis (PEP).</a:t>
            </a:r>
            <a:endParaRPr/>
          </a:p>
        </p:txBody>
      </p:sp>
      <p:sp>
        <p:nvSpPr>
          <p:cNvPr id="126" name="Google Shape;126;p6"/>
          <p:cNvSpPr/>
          <p:nvPr/>
        </p:nvSpPr>
        <p:spPr>
          <a:xfrm>
            <a:off x="-3337" y="1799491"/>
            <a:ext cx="9147337" cy="8952956"/>
          </a:xfrm>
          <a:custGeom>
            <a:rect b="b" l="l" r="r" t="t"/>
            <a:pathLst>
              <a:path extrusionOk="0" h="8952956" w="9147337">
                <a:moveTo>
                  <a:pt x="0" y="0"/>
                </a:moveTo>
                <a:lnTo>
                  <a:pt x="9147337" y="0"/>
                </a:lnTo>
                <a:lnTo>
                  <a:pt x="9147337" y="8952956"/>
                </a:lnTo>
                <a:lnTo>
                  <a:pt x="0" y="8952956"/>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7"/>
          <p:cNvSpPr/>
          <p:nvPr/>
        </p:nvSpPr>
        <p:spPr>
          <a:xfrm>
            <a:off x="262633" y="2061629"/>
            <a:ext cx="9880325" cy="8225371"/>
          </a:xfrm>
          <a:custGeom>
            <a:rect b="b" l="l" r="r" t="t"/>
            <a:pathLst>
              <a:path extrusionOk="0" h="8225371" w="9880325">
                <a:moveTo>
                  <a:pt x="0" y="0"/>
                </a:moveTo>
                <a:lnTo>
                  <a:pt x="9880325" y="0"/>
                </a:lnTo>
                <a:lnTo>
                  <a:pt x="9880325" y="8225371"/>
                </a:lnTo>
                <a:lnTo>
                  <a:pt x="0" y="8225371"/>
                </a:lnTo>
                <a:lnTo>
                  <a:pt x="0" y="0"/>
                </a:lnTo>
                <a:close/>
              </a:path>
            </a:pathLst>
          </a:custGeom>
          <a:blipFill rotWithShape="1">
            <a:blip r:embed="rId3">
              <a:alphaModFix/>
            </a:blip>
            <a:stretch>
              <a:fillRect b="0" l="0" r="0" t="0"/>
            </a:stretch>
          </a:blipFill>
          <a:ln>
            <a:noFill/>
          </a:ln>
        </p:spPr>
      </p:sp>
      <p:sp>
        <p:nvSpPr>
          <p:cNvPr id="132" name="Google Shape;132;p7"/>
          <p:cNvSpPr txBox="1"/>
          <p:nvPr/>
        </p:nvSpPr>
        <p:spPr>
          <a:xfrm>
            <a:off x="9144000" y="2932930"/>
            <a:ext cx="8532538" cy="3354705"/>
          </a:xfrm>
          <a:prstGeom prst="rect">
            <a:avLst/>
          </a:prstGeom>
          <a:noFill/>
          <a:ln>
            <a:noFill/>
          </a:ln>
        </p:spPr>
        <p:txBody>
          <a:bodyPr anchorCtr="0" anchor="t" bIns="0" lIns="0" spcFirstLastPara="1" rIns="0" wrap="square" tIns="0">
            <a:spAutoFit/>
          </a:bodyPr>
          <a:lstStyle/>
          <a:p>
            <a:pPr indent="0" lvl="0" marL="0" marR="0" rtl="0" algn="ctr">
              <a:lnSpc>
                <a:spcPct val="139979"/>
              </a:lnSpc>
              <a:spcBef>
                <a:spcPts val="0"/>
              </a:spcBef>
              <a:spcAft>
                <a:spcPts val="0"/>
              </a:spcAft>
              <a:buNone/>
            </a:pPr>
            <a:r>
              <a:rPr b="0" i="0" lang="en-US" sz="4800" u="none" cap="none" strike="noStrike">
                <a:solidFill>
                  <a:srgbClr val="FE6C39"/>
                </a:solidFill>
                <a:latin typeface="Open Sans"/>
                <a:ea typeface="Open Sans"/>
                <a:cs typeface="Open Sans"/>
                <a:sym typeface="Open Sans"/>
              </a:rPr>
              <a:t>When people living with HIV use ARVs to suppress viral load, that is called antiretroviral therapy (ART).</a:t>
            </a:r>
            <a:endParaRPr/>
          </a:p>
        </p:txBody>
      </p:sp>
      <p:sp>
        <p:nvSpPr>
          <p:cNvPr id="133" name="Google Shape;133;p7"/>
          <p:cNvSpPr txBox="1"/>
          <p:nvPr/>
        </p:nvSpPr>
        <p:spPr>
          <a:xfrm>
            <a:off x="995624" y="1121311"/>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FE6C39"/>
                </a:solidFill>
                <a:latin typeface="Roboto Condensed"/>
                <a:ea typeface="Roboto Condensed"/>
                <a:cs typeface="Roboto Condensed"/>
                <a:sym typeface="Roboto Condensed"/>
              </a:rPr>
              <a:t>Anti-retroviral treatment (ART)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8"/>
          <p:cNvSpPr/>
          <p:nvPr/>
        </p:nvSpPr>
        <p:spPr>
          <a:xfrm>
            <a:off x="272438" y="470387"/>
            <a:ext cx="18063112" cy="5644722"/>
          </a:xfrm>
          <a:custGeom>
            <a:rect b="b" l="l" r="r" t="t"/>
            <a:pathLst>
              <a:path extrusionOk="0" h="5644722" w="18063112">
                <a:moveTo>
                  <a:pt x="0" y="0"/>
                </a:moveTo>
                <a:lnTo>
                  <a:pt x="18063112" y="0"/>
                </a:lnTo>
                <a:lnTo>
                  <a:pt x="18063112" y="5644723"/>
                </a:lnTo>
                <a:lnTo>
                  <a:pt x="0" y="5644723"/>
                </a:lnTo>
                <a:lnTo>
                  <a:pt x="0" y="0"/>
                </a:lnTo>
                <a:close/>
              </a:path>
            </a:pathLst>
          </a:custGeom>
          <a:blipFill rotWithShape="1">
            <a:blip r:embed="rId3">
              <a:alphaModFix/>
            </a:blip>
            <a:stretch>
              <a:fillRect b="0" l="0" r="0" t="0"/>
            </a:stretch>
          </a:blipFill>
          <a:ln>
            <a:noFill/>
          </a:ln>
        </p:spPr>
      </p:sp>
      <p:sp>
        <p:nvSpPr>
          <p:cNvPr id="139" name="Google Shape;139;p8"/>
          <p:cNvSpPr txBox="1"/>
          <p:nvPr/>
        </p:nvSpPr>
        <p:spPr>
          <a:xfrm>
            <a:off x="14892889" y="5496302"/>
            <a:ext cx="1833060" cy="1104266"/>
          </a:xfrm>
          <a:prstGeom prst="rect">
            <a:avLst/>
          </a:prstGeom>
          <a:noFill/>
          <a:ln>
            <a:noFill/>
          </a:ln>
        </p:spPr>
        <p:txBody>
          <a:bodyPr anchorCtr="0" anchor="t" bIns="0" lIns="0" spcFirstLastPara="1" rIns="0" wrap="square" tIns="0">
            <a:spAutoFit/>
          </a:bodyPr>
          <a:lstStyle/>
          <a:p>
            <a:pPr indent="0" lvl="0" marL="0" marR="0" rtl="0" algn="ctr">
              <a:lnSpc>
                <a:spcPct val="140006"/>
              </a:lnSpc>
              <a:spcBef>
                <a:spcPts val="0"/>
              </a:spcBef>
              <a:spcAft>
                <a:spcPts val="0"/>
              </a:spcAft>
              <a:buNone/>
            </a:pPr>
            <a:r>
              <a:rPr b="1" i="0" lang="en-US" sz="6399" u="none" cap="none" strike="noStrike">
                <a:solidFill>
                  <a:srgbClr val="FE6C39"/>
                </a:solidFill>
                <a:latin typeface="Roboto Condensed"/>
                <a:ea typeface="Roboto Condensed"/>
                <a:cs typeface="Roboto Condensed"/>
                <a:sym typeface="Roboto Condensed"/>
              </a:rPr>
              <a:t>ART</a:t>
            </a:r>
            <a:endParaRPr/>
          </a:p>
        </p:txBody>
      </p:sp>
      <p:sp>
        <p:nvSpPr>
          <p:cNvPr id="140" name="Google Shape;140;p8"/>
          <p:cNvSpPr txBox="1"/>
          <p:nvPr/>
        </p:nvSpPr>
        <p:spPr>
          <a:xfrm>
            <a:off x="8502512" y="5496302"/>
            <a:ext cx="1833060" cy="1104266"/>
          </a:xfrm>
          <a:prstGeom prst="rect">
            <a:avLst/>
          </a:prstGeom>
          <a:noFill/>
          <a:ln>
            <a:noFill/>
          </a:ln>
        </p:spPr>
        <p:txBody>
          <a:bodyPr anchorCtr="0" anchor="t" bIns="0" lIns="0" spcFirstLastPara="1" rIns="0" wrap="square" tIns="0">
            <a:spAutoFit/>
          </a:bodyPr>
          <a:lstStyle/>
          <a:p>
            <a:pPr indent="0" lvl="0" marL="0" marR="0" rtl="0" algn="ctr">
              <a:lnSpc>
                <a:spcPct val="140006"/>
              </a:lnSpc>
              <a:spcBef>
                <a:spcPts val="0"/>
              </a:spcBef>
              <a:spcAft>
                <a:spcPts val="0"/>
              </a:spcAft>
              <a:buNone/>
            </a:pPr>
            <a:r>
              <a:rPr b="1" i="0" lang="en-US" sz="6399" u="none" cap="none" strike="noStrike">
                <a:solidFill>
                  <a:srgbClr val="F6A800"/>
                </a:solidFill>
                <a:latin typeface="Roboto Condensed"/>
                <a:ea typeface="Roboto Condensed"/>
                <a:cs typeface="Roboto Condensed"/>
                <a:sym typeface="Roboto Condensed"/>
              </a:rPr>
              <a:t>PEP</a:t>
            </a:r>
            <a:endParaRPr/>
          </a:p>
        </p:txBody>
      </p:sp>
      <p:sp>
        <p:nvSpPr>
          <p:cNvPr id="141" name="Google Shape;141;p8"/>
          <p:cNvSpPr txBox="1"/>
          <p:nvPr/>
        </p:nvSpPr>
        <p:spPr>
          <a:xfrm>
            <a:off x="2602277" y="5496302"/>
            <a:ext cx="1833060" cy="1104266"/>
          </a:xfrm>
          <a:prstGeom prst="rect">
            <a:avLst/>
          </a:prstGeom>
          <a:noFill/>
          <a:ln>
            <a:noFill/>
          </a:ln>
        </p:spPr>
        <p:txBody>
          <a:bodyPr anchorCtr="0" anchor="t" bIns="0" lIns="0" spcFirstLastPara="1" rIns="0" wrap="square" tIns="0">
            <a:spAutoFit/>
          </a:bodyPr>
          <a:lstStyle/>
          <a:p>
            <a:pPr indent="0" lvl="0" marL="0" marR="0" rtl="0" algn="ctr">
              <a:lnSpc>
                <a:spcPct val="140006"/>
              </a:lnSpc>
              <a:spcBef>
                <a:spcPts val="0"/>
              </a:spcBef>
              <a:spcAft>
                <a:spcPts val="0"/>
              </a:spcAft>
              <a:buNone/>
            </a:pPr>
            <a:r>
              <a:rPr b="1" i="0" lang="en-US" sz="6399" u="none" cap="none" strike="noStrike">
                <a:solidFill>
                  <a:srgbClr val="D81616"/>
                </a:solidFill>
                <a:latin typeface="Roboto Condensed"/>
                <a:ea typeface="Roboto Condensed"/>
                <a:cs typeface="Roboto Condensed"/>
                <a:sym typeface="Roboto Condensed"/>
              </a:rPr>
              <a:t>PrEP</a:t>
            </a:r>
            <a:endParaRPr/>
          </a:p>
        </p:txBody>
      </p:sp>
      <p:sp>
        <p:nvSpPr>
          <p:cNvPr id="142" name="Google Shape;142;p8"/>
          <p:cNvSpPr txBox="1"/>
          <p:nvPr/>
        </p:nvSpPr>
        <p:spPr>
          <a:xfrm>
            <a:off x="13564502" y="6610093"/>
            <a:ext cx="4489833" cy="820293"/>
          </a:xfrm>
          <a:prstGeom prst="rect">
            <a:avLst/>
          </a:prstGeom>
          <a:noFill/>
          <a:ln>
            <a:noFill/>
          </a:ln>
        </p:spPr>
        <p:txBody>
          <a:bodyPr anchorCtr="0" anchor="t" bIns="0" lIns="0" spcFirstLastPara="1" rIns="0" wrap="square" tIns="0">
            <a:spAutoFit/>
          </a:bodyPr>
          <a:lstStyle/>
          <a:p>
            <a:pPr indent="0" lvl="0" marL="0" marR="0" rtl="0" algn="ctr">
              <a:lnSpc>
                <a:spcPct val="117006"/>
              </a:lnSpc>
              <a:spcBef>
                <a:spcPts val="0"/>
              </a:spcBef>
              <a:spcAft>
                <a:spcPts val="0"/>
              </a:spcAft>
              <a:buNone/>
            </a:pPr>
            <a:r>
              <a:rPr b="0" i="0" lang="en-US" sz="2799" u="none" cap="none" strike="noStrike">
                <a:solidFill>
                  <a:srgbClr val="FE6C39"/>
                </a:solidFill>
                <a:latin typeface="Open Sans"/>
                <a:ea typeface="Open Sans"/>
                <a:cs typeface="Open Sans"/>
                <a:sym typeface="Open Sans"/>
              </a:rPr>
              <a:t>Use of ARVs to Suppress Viral Replication</a:t>
            </a:r>
            <a:endParaRPr/>
          </a:p>
        </p:txBody>
      </p:sp>
      <p:sp>
        <p:nvSpPr>
          <p:cNvPr id="143" name="Google Shape;143;p8"/>
          <p:cNvSpPr txBox="1"/>
          <p:nvPr/>
        </p:nvSpPr>
        <p:spPr>
          <a:xfrm>
            <a:off x="13564502" y="7798897"/>
            <a:ext cx="4489833" cy="207264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0" i="0" lang="en-US" sz="2400" u="none" cap="none" strike="noStrike">
                <a:solidFill>
                  <a:srgbClr val="000000"/>
                </a:solidFill>
                <a:latin typeface="Open Sans"/>
                <a:ea typeface="Open Sans"/>
                <a:cs typeface="Open Sans"/>
                <a:sym typeface="Open Sans"/>
              </a:rPr>
              <a:t>When people living with HIV use ARVs to suppress viral load, that is called antiretroviral therapy (ART).</a:t>
            </a:r>
            <a:endParaRPr/>
          </a:p>
          <a:p>
            <a:pPr indent="0" lvl="0" marL="0" marR="0" rtl="0" algn="ctr">
              <a:lnSpc>
                <a:spcPct val="139958"/>
              </a:lnSpc>
              <a:spcBef>
                <a:spcPts val="0"/>
              </a:spcBef>
              <a:spcAft>
                <a:spcPts val="0"/>
              </a:spcAft>
              <a:buNone/>
            </a:pPr>
            <a:r>
              <a:t/>
            </a:r>
            <a:endParaRPr b="0" i="0" sz="2400" u="none" cap="none" strike="noStrike">
              <a:solidFill>
                <a:srgbClr val="000000"/>
              </a:solidFill>
              <a:latin typeface="Open Sans"/>
              <a:ea typeface="Open Sans"/>
              <a:cs typeface="Open Sans"/>
              <a:sym typeface="Open Sans"/>
            </a:endParaRPr>
          </a:p>
        </p:txBody>
      </p:sp>
      <p:sp>
        <p:nvSpPr>
          <p:cNvPr id="144" name="Google Shape;144;p8"/>
          <p:cNvSpPr txBox="1"/>
          <p:nvPr/>
        </p:nvSpPr>
        <p:spPr>
          <a:xfrm>
            <a:off x="7035546" y="6519938"/>
            <a:ext cx="5257018" cy="820293"/>
          </a:xfrm>
          <a:prstGeom prst="rect">
            <a:avLst/>
          </a:prstGeom>
          <a:noFill/>
          <a:ln>
            <a:noFill/>
          </a:ln>
        </p:spPr>
        <p:txBody>
          <a:bodyPr anchorCtr="0" anchor="t" bIns="0" lIns="0" spcFirstLastPara="1" rIns="0" wrap="square" tIns="0">
            <a:spAutoFit/>
          </a:bodyPr>
          <a:lstStyle/>
          <a:p>
            <a:pPr indent="0" lvl="0" marL="0" marR="0" rtl="0" algn="ctr">
              <a:lnSpc>
                <a:spcPct val="117006"/>
              </a:lnSpc>
              <a:spcBef>
                <a:spcPts val="0"/>
              </a:spcBef>
              <a:spcAft>
                <a:spcPts val="0"/>
              </a:spcAft>
              <a:buNone/>
            </a:pPr>
            <a:r>
              <a:rPr b="0" i="0" lang="en-US" sz="2799" u="none" cap="none" strike="noStrike">
                <a:solidFill>
                  <a:srgbClr val="F6A800"/>
                </a:solidFill>
                <a:latin typeface="Open Sans"/>
                <a:ea typeface="Open Sans"/>
                <a:cs typeface="Open Sans"/>
                <a:sym typeface="Open Sans"/>
              </a:rPr>
              <a:t>ARVs Started </a:t>
            </a:r>
            <a:r>
              <a:rPr b="1" i="0" lang="en-US" sz="2799" u="none" cap="none" strike="noStrike">
                <a:solidFill>
                  <a:srgbClr val="F6A800"/>
                </a:solidFill>
                <a:latin typeface="Open Sans"/>
                <a:ea typeface="Open Sans"/>
                <a:cs typeface="Open Sans"/>
                <a:sym typeface="Open Sans"/>
              </a:rPr>
              <a:t>After</a:t>
            </a:r>
            <a:r>
              <a:rPr b="0" i="0" lang="en-US" sz="2799" u="none" cap="none" strike="noStrike">
                <a:solidFill>
                  <a:srgbClr val="F6A800"/>
                </a:solidFill>
                <a:latin typeface="Open Sans"/>
                <a:ea typeface="Open Sans"/>
                <a:cs typeface="Open Sans"/>
                <a:sym typeface="Open Sans"/>
              </a:rPr>
              <a:t> Exposure to Prevent HIV </a:t>
            </a:r>
            <a:endParaRPr/>
          </a:p>
        </p:txBody>
      </p:sp>
      <p:sp>
        <p:nvSpPr>
          <p:cNvPr id="145" name="Google Shape;145;p8"/>
          <p:cNvSpPr txBox="1"/>
          <p:nvPr/>
        </p:nvSpPr>
        <p:spPr>
          <a:xfrm>
            <a:off x="7035546" y="7798897"/>
            <a:ext cx="5257018" cy="165354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0" i="0" lang="en-US" sz="2400" u="none" cap="none" strike="noStrike">
                <a:solidFill>
                  <a:srgbClr val="000000"/>
                </a:solidFill>
                <a:latin typeface="Open Sans"/>
                <a:ea typeface="Open Sans"/>
                <a:cs typeface="Open Sans"/>
                <a:sym typeface="Open Sans"/>
              </a:rPr>
              <a:t>When people who are HIV-negative start using ARVs after exposure to protect against HIV, that is called post-exposure prophylaxis (PEP).</a:t>
            </a:r>
            <a:endParaRPr/>
          </a:p>
        </p:txBody>
      </p:sp>
      <p:sp>
        <p:nvSpPr>
          <p:cNvPr id="146" name="Google Shape;146;p8"/>
          <p:cNvSpPr txBox="1"/>
          <p:nvPr/>
        </p:nvSpPr>
        <p:spPr>
          <a:xfrm>
            <a:off x="803057" y="7768417"/>
            <a:ext cx="5407085" cy="165354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0" i="0" lang="en-US" sz="2400" u="none" cap="none" strike="noStrike">
                <a:solidFill>
                  <a:srgbClr val="000000"/>
                </a:solidFill>
                <a:latin typeface="Open Sans"/>
                <a:ea typeface="Open Sans"/>
                <a:cs typeface="Open Sans"/>
                <a:sym typeface="Open Sans"/>
              </a:rPr>
              <a:t>When people who are HIV-negative start using ARVs before exposure to protect against HIV, that is called pre-exposure prophylaxis (PrEP).</a:t>
            </a:r>
            <a:endParaRPr/>
          </a:p>
        </p:txBody>
      </p:sp>
      <p:sp>
        <p:nvSpPr>
          <p:cNvPr id="147" name="Google Shape;147;p8"/>
          <p:cNvSpPr txBox="1"/>
          <p:nvPr/>
        </p:nvSpPr>
        <p:spPr>
          <a:xfrm>
            <a:off x="1110474" y="6610093"/>
            <a:ext cx="4816666" cy="820293"/>
          </a:xfrm>
          <a:prstGeom prst="rect">
            <a:avLst/>
          </a:prstGeom>
          <a:noFill/>
          <a:ln>
            <a:noFill/>
          </a:ln>
        </p:spPr>
        <p:txBody>
          <a:bodyPr anchorCtr="0" anchor="t" bIns="0" lIns="0" spcFirstLastPara="1" rIns="0" wrap="square" tIns="0">
            <a:spAutoFit/>
          </a:bodyPr>
          <a:lstStyle/>
          <a:p>
            <a:pPr indent="0" lvl="0" marL="0" marR="0" rtl="0" algn="ctr">
              <a:lnSpc>
                <a:spcPct val="117006"/>
              </a:lnSpc>
              <a:spcBef>
                <a:spcPts val="0"/>
              </a:spcBef>
              <a:spcAft>
                <a:spcPts val="0"/>
              </a:spcAft>
              <a:buNone/>
            </a:pPr>
            <a:r>
              <a:rPr b="0" i="0" lang="en-US" sz="2799" u="none" cap="none" strike="noStrike">
                <a:solidFill>
                  <a:srgbClr val="D81616"/>
                </a:solidFill>
                <a:latin typeface="Open Sans"/>
                <a:ea typeface="Open Sans"/>
                <a:cs typeface="Open Sans"/>
                <a:sym typeface="Open Sans"/>
              </a:rPr>
              <a:t>ARVs Started </a:t>
            </a:r>
            <a:r>
              <a:rPr b="1" i="0" lang="en-US" sz="2799" u="none" cap="none" strike="noStrike">
                <a:solidFill>
                  <a:srgbClr val="D81616"/>
                </a:solidFill>
                <a:latin typeface="Open Sans"/>
                <a:ea typeface="Open Sans"/>
                <a:cs typeface="Open Sans"/>
                <a:sym typeface="Open Sans"/>
              </a:rPr>
              <a:t>Before </a:t>
            </a:r>
            <a:r>
              <a:rPr b="0" i="0" lang="en-US" sz="2799" u="none" cap="none" strike="noStrike">
                <a:solidFill>
                  <a:srgbClr val="D81616"/>
                </a:solidFill>
                <a:latin typeface="Open Sans"/>
                <a:ea typeface="Open Sans"/>
                <a:cs typeface="Open Sans"/>
                <a:sym typeface="Open Sans"/>
              </a:rPr>
              <a:t>Exposure to Prevent HIV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9"/>
          <p:cNvSpPr/>
          <p:nvPr/>
        </p:nvSpPr>
        <p:spPr>
          <a:xfrm>
            <a:off x="0" y="4647230"/>
            <a:ext cx="7184420" cy="5639770"/>
          </a:xfrm>
          <a:custGeom>
            <a:rect b="b" l="l" r="r" t="t"/>
            <a:pathLst>
              <a:path extrusionOk="0" h="5639770" w="7184420">
                <a:moveTo>
                  <a:pt x="0" y="0"/>
                </a:moveTo>
                <a:lnTo>
                  <a:pt x="7184420" y="0"/>
                </a:lnTo>
                <a:lnTo>
                  <a:pt x="7184420" y="5639770"/>
                </a:lnTo>
                <a:lnTo>
                  <a:pt x="0" y="5639770"/>
                </a:lnTo>
                <a:lnTo>
                  <a:pt x="0" y="0"/>
                </a:lnTo>
                <a:close/>
              </a:path>
            </a:pathLst>
          </a:custGeom>
          <a:blipFill rotWithShape="1">
            <a:blip r:embed="rId3">
              <a:alphaModFix/>
            </a:blip>
            <a:stretch>
              <a:fillRect b="0" l="0" r="0" t="0"/>
            </a:stretch>
          </a:blipFill>
          <a:ln>
            <a:noFill/>
          </a:ln>
        </p:spPr>
      </p:sp>
      <p:sp>
        <p:nvSpPr>
          <p:cNvPr id="153" name="Google Shape;153;p9"/>
          <p:cNvSpPr txBox="1"/>
          <p:nvPr/>
        </p:nvSpPr>
        <p:spPr>
          <a:xfrm>
            <a:off x="704395" y="698845"/>
            <a:ext cx="15497243" cy="830580"/>
          </a:xfrm>
          <a:prstGeom prst="rect">
            <a:avLst/>
          </a:prstGeom>
          <a:noFill/>
          <a:ln>
            <a:noFill/>
          </a:ln>
        </p:spPr>
        <p:txBody>
          <a:bodyPr anchorCtr="0" anchor="t" bIns="0" lIns="0" spcFirstLastPara="1" rIns="0" wrap="square" tIns="0">
            <a:spAutoFit/>
          </a:bodyPr>
          <a:lstStyle/>
          <a:p>
            <a:pPr indent="0" lvl="0" marL="0" marR="0" rtl="0" algn="l">
              <a:lnSpc>
                <a:spcPct val="139979"/>
              </a:lnSpc>
              <a:spcBef>
                <a:spcPts val="0"/>
              </a:spcBef>
              <a:spcAft>
                <a:spcPts val="0"/>
              </a:spcAft>
              <a:buNone/>
            </a:pPr>
            <a:r>
              <a:rPr b="1" i="0" lang="en-US" sz="4800" u="none" cap="none" strike="noStrike">
                <a:solidFill>
                  <a:srgbClr val="A93291"/>
                </a:solidFill>
                <a:latin typeface="Roboto Condensed"/>
                <a:ea typeface="Roboto Condensed"/>
                <a:cs typeface="Roboto Condensed"/>
                <a:sym typeface="Roboto Condensed"/>
              </a:rPr>
              <a:t>Who may benefit from HIV PrEP?</a:t>
            </a:r>
            <a:endParaRPr/>
          </a:p>
        </p:txBody>
      </p:sp>
      <p:sp>
        <p:nvSpPr>
          <p:cNvPr id="154" name="Google Shape;154;p9"/>
          <p:cNvSpPr txBox="1"/>
          <p:nvPr/>
        </p:nvSpPr>
        <p:spPr>
          <a:xfrm>
            <a:off x="704395" y="2136312"/>
            <a:ext cx="16091194" cy="125158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3600" u="none" cap="none" strike="noStrike">
                <a:solidFill>
                  <a:srgbClr val="000000"/>
                </a:solidFill>
                <a:latin typeface="Open Sans"/>
                <a:ea typeface="Open Sans"/>
                <a:cs typeface="Open Sans"/>
                <a:sym typeface="Open Sans"/>
              </a:rPr>
              <a:t>HIV PrEP is recommended as an additional choice to prevent HIV </a:t>
            </a:r>
            <a:r>
              <a:rPr b="1" i="0" lang="en-US" sz="3600" u="none" cap="none" strike="noStrike">
                <a:solidFill>
                  <a:srgbClr val="A93291"/>
                </a:solidFill>
                <a:latin typeface="Open Sans"/>
                <a:ea typeface="Open Sans"/>
                <a:cs typeface="Open Sans"/>
                <a:sym typeface="Open Sans"/>
              </a:rPr>
              <a:t>among those at substantial risk of HIV</a:t>
            </a:r>
            <a:endParaRPr/>
          </a:p>
        </p:txBody>
      </p:sp>
      <p:sp>
        <p:nvSpPr>
          <p:cNvPr id="155" name="Google Shape;155;p9"/>
          <p:cNvSpPr txBox="1"/>
          <p:nvPr/>
        </p:nvSpPr>
        <p:spPr>
          <a:xfrm>
            <a:off x="7413493" y="4007022"/>
            <a:ext cx="10583664" cy="5858779"/>
          </a:xfrm>
          <a:prstGeom prst="rect">
            <a:avLst/>
          </a:prstGeom>
          <a:noFill/>
          <a:ln>
            <a:noFill/>
          </a:ln>
        </p:spPr>
        <p:txBody>
          <a:bodyPr anchorCtr="0" anchor="t" bIns="0" lIns="0" spcFirstLastPara="1" rIns="0" wrap="square" tIns="0">
            <a:spAutoFit/>
          </a:bodyPr>
          <a:lstStyle/>
          <a:p>
            <a:pPr indent="-279003" lvl="1" marL="558007" marR="0" rtl="0" algn="l">
              <a:lnSpc>
                <a:spcPct val="140015"/>
              </a:lnSpc>
              <a:spcBef>
                <a:spcPts val="0"/>
              </a:spcBef>
              <a:spcAft>
                <a:spcPts val="0"/>
              </a:spcAft>
              <a:buClr>
                <a:srgbClr val="000000"/>
              </a:buClr>
              <a:buSzPts val="2584"/>
              <a:buFont typeface="Arial"/>
              <a:buChar char="•"/>
            </a:pPr>
            <a:r>
              <a:rPr b="0" i="0" lang="en-US" sz="2584" u="none" cap="none" strike="noStrike">
                <a:solidFill>
                  <a:srgbClr val="000000"/>
                </a:solidFill>
                <a:latin typeface="Open Sans"/>
                <a:ea typeface="Open Sans"/>
                <a:cs typeface="Open Sans"/>
                <a:sym typeface="Open Sans"/>
              </a:rPr>
              <a:t>Providers should describe the potential benefits of PrEP and offer it to those who may benefit, as part of a comprehensive approach to preventing HIV, as well as other sexual and reproductive health and other health services.</a:t>
            </a:r>
            <a:endParaRPr/>
          </a:p>
          <a:p>
            <a:pPr indent="-279003" lvl="1" marL="558007" marR="0" rtl="0" algn="l">
              <a:lnSpc>
                <a:spcPct val="140015"/>
              </a:lnSpc>
              <a:spcBef>
                <a:spcPts val="0"/>
              </a:spcBef>
              <a:spcAft>
                <a:spcPts val="0"/>
              </a:spcAft>
              <a:buClr>
                <a:srgbClr val="000000"/>
              </a:buClr>
              <a:buSzPts val="2584"/>
              <a:buFont typeface="Arial"/>
              <a:buChar char="•"/>
            </a:pPr>
            <a:r>
              <a:rPr b="0" i="0" lang="en-US" sz="2584" u="none" cap="none" strike="noStrike">
                <a:solidFill>
                  <a:srgbClr val="000000"/>
                </a:solidFill>
                <a:latin typeface="Open Sans"/>
                <a:ea typeface="Open Sans"/>
                <a:cs typeface="Open Sans"/>
                <a:sym typeface="Open Sans"/>
              </a:rPr>
              <a:t>HIV PrEP only protects against HIV. It does not prevent pregnancy or other STIs. Condoms and contraceptive products should be used for prevention of pregnancy or other STIs as needed.</a:t>
            </a:r>
            <a:endParaRPr/>
          </a:p>
          <a:p>
            <a:pPr indent="-279003" lvl="1" marL="558007" marR="0" rtl="0" algn="l">
              <a:lnSpc>
                <a:spcPct val="140015"/>
              </a:lnSpc>
              <a:spcBef>
                <a:spcPts val="0"/>
              </a:spcBef>
              <a:spcAft>
                <a:spcPts val="0"/>
              </a:spcAft>
              <a:buClr>
                <a:srgbClr val="000000"/>
              </a:buClr>
              <a:buSzPts val="2584"/>
              <a:buFont typeface="Arial"/>
              <a:buChar char="•"/>
            </a:pPr>
            <a:r>
              <a:rPr b="1" i="0" lang="en-US" sz="2584" u="none" cap="none" strike="noStrike">
                <a:solidFill>
                  <a:srgbClr val="000000"/>
                </a:solidFill>
                <a:latin typeface="Open Sans"/>
                <a:ea typeface="Open Sans"/>
                <a:cs typeface="Open Sans"/>
                <a:sym typeface="Open Sans"/>
              </a:rPr>
              <a:t>Also - Providers should give PrEP to any client who requests it</a:t>
            </a:r>
            <a:r>
              <a:rPr b="0" i="1" lang="en-US" sz="2584" u="none" cap="none" strike="noStrike">
                <a:solidFill>
                  <a:srgbClr val="000000"/>
                </a:solidFill>
                <a:latin typeface="Open Sans"/>
                <a:ea typeface="Open Sans"/>
                <a:cs typeface="Open Sans"/>
                <a:sym typeface="Open Sans"/>
              </a:rPr>
              <a:t> as long as they're clinically eligible, regardless of or in the absence of other reported risk factors.</a:t>
            </a:r>
            <a:endParaRPr/>
          </a:p>
          <a:p>
            <a:pPr indent="-279003" lvl="1" marL="558007" marR="0" rtl="0" algn="l">
              <a:lnSpc>
                <a:spcPct val="140015"/>
              </a:lnSpc>
              <a:spcBef>
                <a:spcPts val="0"/>
              </a:spcBef>
              <a:spcAft>
                <a:spcPts val="0"/>
              </a:spcAft>
              <a:buClr>
                <a:srgbClr val="000000"/>
              </a:buClr>
              <a:buSzPts val="2584"/>
              <a:buFont typeface="Arial"/>
              <a:buChar char="•"/>
            </a:pPr>
            <a:r>
              <a:rPr b="0" i="0" lang="en-US" sz="2584" u="none" cap="none" strike="noStrike">
                <a:solidFill>
                  <a:srgbClr val="000000"/>
                </a:solidFill>
                <a:latin typeface="Open Sans"/>
                <a:ea typeface="Open Sans"/>
                <a:cs typeface="Open Sans"/>
                <a:sym typeface="Open Sans"/>
              </a:rPr>
              <a:t>Clients may not be able to or may not wish to disclose the reasons they’re requesting PrEP. </a:t>
            </a:r>
            <a:endParaRPr/>
          </a:p>
          <a:p>
            <a:pPr indent="0" lvl="0" marL="0" marR="0" rtl="0" algn="l">
              <a:lnSpc>
                <a:spcPct val="140015"/>
              </a:lnSpc>
              <a:spcBef>
                <a:spcPts val="0"/>
              </a:spcBef>
              <a:spcAft>
                <a:spcPts val="0"/>
              </a:spcAft>
              <a:buNone/>
            </a:pPr>
            <a:r>
              <a:t/>
            </a:r>
            <a:endParaRPr b="0" i="0" sz="2584"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