
<file path=[Content_Types].xml><?xml version="1.0" encoding="utf-8"?>
<Types xmlns="http://schemas.openxmlformats.org/package/2006/content-types">
  <Default ContentType="application/x-fontdata" Extension="fntdata"/>
  <Default ContentType="image/jpeg" Extension="jpeg"/>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slide+xml" PartName="/ppt/slides/slide24.xml"/>
  <Override ContentType="application/vnd.openxmlformats-officedocument.presentationml.slide+xml" PartName="/ppt/slides/slide25.xml"/>
  <Override ContentType="application/vnd.openxmlformats-officedocument.presentationml.slide+xml" PartName="/ppt/slides/slide26.xml"/>
  <Override ContentType="application/vnd.openxmlformats-officedocument.presentationml.slide+xml" PartName="/ppt/slides/slide27.xml"/>
  <Override ContentType="application/vnd.openxmlformats-officedocument.presentationml.slide+xml" PartName="/ppt/slides/slide28.xml"/>
  <Override ContentType="application/vnd.openxmlformats-officedocument.presentationml.slide+xml" PartName="/ppt/slides/slide29.xml"/>
  <Override ContentType="application/vnd.openxmlformats-officedocument.presentationml.slide+xml" PartName="/ppt/slides/slide30.xml"/>
  <Override ContentType="application/vnd.openxmlformats-officedocument.presentationml.slide+xml" PartName="/ppt/slides/slide31.xml"/>
  <Override ContentType="application/vnd.openxmlformats-officedocument.presentationml.slide+xml" PartName="/ppt/slides/slide32.xml"/>
  <Override ContentType="application/vnd.openxmlformats-officedocument.presentationml.slide+xml" PartName="/ppt/slides/slide33.xml"/>
  <Override ContentType="application/vnd.openxmlformats-officedocument.presentationml.slide+xml" PartName="/ppt/slides/slide34.xml"/>
  <Override ContentType="application/vnd.openxmlformats-officedocument.presentationml.slide+xml" PartName="/ppt/slides/slide35.xml"/>
  <Override ContentType="application/vnd.openxmlformats-officedocument.presentationml.slide+xml" PartName="/ppt/slides/slide36.xml"/>
  <Override ContentType="application/vnd.openxmlformats-officedocument.presentationml.slide+xml" PartName="/ppt/slides/slide37.xml"/>
  <Override ContentType="application/vnd.openxmlformats-officedocument.presentationml.slide+xml" PartName="/ppt/slides/slide38.xml"/>
  <Override ContentType="application/vnd.openxmlformats-officedocument.presentationml.slide+xml" PartName="/ppt/slides/slide39.xml"/>
  <Override ContentType="application/vnd.openxmlformats-officedocument.presentationml.slide+xml" PartName="/ppt/slides/slide40.xml"/>
  <Override ContentType="application/vnd.openxmlformats-officedocument.presentationml.slide+xml" PartName="/ppt/slides/slide41.xml"/>
  <Override ContentType="application/vnd.openxmlformats-officedocument.presentationml.slide+xml" PartName="/ppt/slides/slide42.xml"/>
  <Override ContentType="application/vnd.openxmlformats-officedocument.presentationml.slide+xml" PartName="/ppt/slides/slide43.xml"/>
  <Override ContentType="application/vnd.openxmlformats-officedocument.presentationml.slide+xml" PartName="/ppt/slides/slide44.xml"/>
  <Override ContentType="application/vnd.openxmlformats-officedocument.presentationml.slide+xml" PartName="/ppt/slides/slide45.xml"/>
  <Override ContentType="application/vnd.openxmlformats-officedocument.presentationml.slide+xml" PartName="/ppt/slides/slide46.xml"/>
  <Override ContentType="application/vnd.openxmlformats-officedocument.presentationml.slide+xml" PartName="/ppt/slides/slide47.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Lst>
  <p:sldSz cx="18288000" cy="10287000"/>
  <p:notesSz cx="6858000" cy="9144000"/>
  <p:embeddedFontLst>
    <p:embeddedFont>
      <p:font typeface="Roboto Condensed Bold Italics" charset="1" panose="02000000000000000000"/>
      <p:regular r:id="rId53"/>
    </p:embeddedFont>
    <p:embeddedFont>
      <p:font typeface="Roboto Condensed Bold" charset="1" panose="02000000000000000000"/>
      <p:regular r:id="rId54"/>
    </p:embeddedFont>
    <p:embeddedFont>
      <p:font typeface="Open Sans" charset="1" panose="00000000000000000000"/>
      <p:regular r:id="rId55"/>
    </p:embeddedFont>
    <p:embeddedFont>
      <p:font typeface="Open Sans Bold" charset="1" panose="00000000000000000000"/>
      <p:regular r:id="rId56"/>
    </p:embeddedFont>
    <p:embeddedFont>
      <p:font typeface="Bobby Jones Condensed Soft" charset="1" panose="00000000000000000000"/>
      <p:regular r:id="rId57"/>
    </p:embeddedFont>
    <p:embeddedFont>
      <p:font typeface="Aloja" charset="1" panose="02000500000000000000"/>
      <p:regular r:id="rId58"/>
    </p:embeddedFont>
    <p:embeddedFont>
      <p:font typeface="Open Sans Italics" charset="1" panose="00000000000000000000"/>
      <p:regular r:id="rId59"/>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1" Target="slides/slide6.xml" Type="http://schemas.openxmlformats.org/officeDocument/2006/relationships/slide"/><Relationship Id="rId12" Target="slides/slide7.xml" Type="http://schemas.openxmlformats.org/officeDocument/2006/relationships/slide"/><Relationship Id="rId13" Target="slides/slide8.xml" Type="http://schemas.openxmlformats.org/officeDocument/2006/relationships/slide"/><Relationship Id="rId14" Target="slides/slide9.xml" Type="http://schemas.openxmlformats.org/officeDocument/2006/relationships/slide"/><Relationship Id="rId15" Target="slides/slide10.xml" Type="http://schemas.openxmlformats.org/officeDocument/2006/relationships/slide"/><Relationship Id="rId16" Target="slides/slide11.xml" Type="http://schemas.openxmlformats.org/officeDocument/2006/relationships/slide"/><Relationship Id="rId17" Target="slides/slide12.xml" Type="http://schemas.openxmlformats.org/officeDocument/2006/relationships/slide"/><Relationship Id="rId18" Target="slides/slide13.xml" Type="http://schemas.openxmlformats.org/officeDocument/2006/relationships/slide"/><Relationship Id="rId19" Target="slides/slide14.xml" Type="http://schemas.openxmlformats.org/officeDocument/2006/relationships/slide"/><Relationship Id="rId2" Target="presProps.xml" Type="http://schemas.openxmlformats.org/officeDocument/2006/relationships/presProps"/><Relationship Id="rId20" Target="slides/slide15.xml" Type="http://schemas.openxmlformats.org/officeDocument/2006/relationships/slide"/><Relationship Id="rId21" Target="slides/slide16.xml" Type="http://schemas.openxmlformats.org/officeDocument/2006/relationships/slide"/><Relationship Id="rId22" Target="slides/slide17.xml" Type="http://schemas.openxmlformats.org/officeDocument/2006/relationships/slide"/><Relationship Id="rId23" Target="slides/slide18.xml" Type="http://schemas.openxmlformats.org/officeDocument/2006/relationships/slide"/><Relationship Id="rId24" Target="slides/slide19.xml" Type="http://schemas.openxmlformats.org/officeDocument/2006/relationships/slide"/><Relationship Id="rId25" Target="slides/slide20.xml" Type="http://schemas.openxmlformats.org/officeDocument/2006/relationships/slide"/><Relationship Id="rId26" Target="slides/slide21.xml" Type="http://schemas.openxmlformats.org/officeDocument/2006/relationships/slide"/><Relationship Id="rId27" Target="slides/slide22.xml" Type="http://schemas.openxmlformats.org/officeDocument/2006/relationships/slide"/><Relationship Id="rId28" Target="slides/slide23.xml" Type="http://schemas.openxmlformats.org/officeDocument/2006/relationships/slide"/><Relationship Id="rId29" Target="slides/slide24.xml" Type="http://schemas.openxmlformats.org/officeDocument/2006/relationships/slide"/><Relationship Id="rId3" Target="viewProps.xml" Type="http://schemas.openxmlformats.org/officeDocument/2006/relationships/viewProps"/><Relationship Id="rId30" Target="slides/slide25.xml" Type="http://schemas.openxmlformats.org/officeDocument/2006/relationships/slide"/><Relationship Id="rId31" Target="slides/slide26.xml" Type="http://schemas.openxmlformats.org/officeDocument/2006/relationships/slide"/><Relationship Id="rId32" Target="slides/slide27.xml" Type="http://schemas.openxmlformats.org/officeDocument/2006/relationships/slide"/><Relationship Id="rId33" Target="slides/slide28.xml" Type="http://schemas.openxmlformats.org/officeDocument/2006/relationships/slide"/><Relationship Id="rId34" Target="slides/slide29.xml" Type="http://schemas.openxmlformats.org/officeDocument/2006/relationships/slide"/><Relationship Id="rId35" Target="slides/slide30.xml" Type="http://schemas.openxmlformats.org/officeDocument/2006/relationships/slide"/><Relationship Id="rId36" Target="slides/slide31.xml" Type="http://schemas.openxmlformats.org/officeDocument/2006/relationships/slide"/><Relationship Id="rId37" Target="slides/slide32.xml" Type="http://schemas.openxmlformats.org/officeDocument/2006/relationships/slide"/><Relationship Id="rId38" Target="slides/slide33.xml" Type="http://schemas.openxmlformats.org/officeDocument/2006/relationships/slide"/><Relationship Id="rId39" Target="slides/slide34.xml" Type="http://schemas.openxmlformats.org/officeDocument/2006/relationships/slide"/><Relationship Id="rId4" Target="theme/theme1.xml" Type="http://schemas.openxmlformats.org/officeDocument/2006/relationships/theme"/><Relationship Id="rId40" Target="slides/slide35.xml" Type="http://schemas.openxmlformats.org/officeDocument/2006/relationships/slide"/><Relationship Id="rId41" Target="slides/slide36.xml" Type="http://schemas.openxmlformats.org/officeDocument/2006/relationships/slide"/><Relationship Id="rId42" Target="slides/slide37.xml" Type="http://schemas.openxmlformats.org/officeDocument/2006/relationships/slide"/><Relationship Id="rId43" Target="slides/slide38.xml" Type="http://schemas.openxmlformats.org/officeDocument/2006/relationships/slide"/><Relationship Id="rId44" Target="slides/slide39.xml" Type="http://schemas.openxmlformats.org/officeDocument/2006/relationships/slide"/><Relationship Id="rId45" Target="slides/slide40.xml" Type="http://schemas.openxmlformats.org/officeDocument/2006/relationships/slide"/><Relationship Id="rId46" Target="slides/slide41.xml" Type="http://schemas.openxmlformats.org/officeDocument/2006/relationships/slide"/><Relationship Id="rId47" Target="slides/slide42.xml" Type="http://schemas.openxmlformats.org/officeDocument/2006/relationships/slide"/><Relationship Id="rId48" Target="slides/slide43.xml" Type="http://schemas.openxmlformats.org/officeDocument/2006/relationships/slide"/><Relationship Id="rId49" Target="slides/slide44.xml" Type="http://schemas.openxmlformats.org/officeDocument/2006/relationships/slide"/><Relationship Id="rId5" Target="tableStyles.xml" Type="http://schemas.openxmlformats.org/officeDocument/2006/relationships/tableStyles"/><Relationship Id="rId50" Target="slides/slide45.xml" Type="http://schemas.openxmlformats.org/officeDocument/2006/relationships/slide"/><Relationship Id="rId51" Target="slides/slide46.xml" Type="http://schemas.openxmlformats.org/officeDocument/2006/relationships/slide"/><Relationship Id="rId52" Target="slides/slide47.xml" Type="http://schemas.openxmlformats.org/officeDocument/2006/relationships/slide"/><Relationship Id="rId53" Target="fonts/font53.fntdata" Type="http://schemas.openxmlformats.org/officeDocument/2006/relationships/font"/><Relationship Id="rId54" Target="fonts/font54.fntdata" Type="http://schemas.openxmlformats.org/officeDocument/2006/relationships/font"/><Relationship Id="rId55" Target="fonts/font55.fntdata" Type="http://schemas.openxmlformats.org/officeDocument/2006/relationships/font"/><Relationship Id="rId56" Target="fonts/font56.fntdata" Type="http://schemas.openxmlformats.org/officeDocument/2006/relationships/font"/><Relationship Id="rId57" Target="fonts/font57.fntdata" Type="http://schemas.openxmlformats.org/officeDocument/2006/relationships/font"/><Relationship Id="rId58" Target="fonts/font58.fntdata" Type="http://schemas.openxmlformats.org/officeDocument/2006/relationships/font"/><Relationship Id="rId59" Target="fonts/font59.fntdata" Type="http://schemas.openxmlformats.org/officeDocument/2006/relationships/font"/><Relationship Id="rId6" Target="slides/slide1.xml" Type="http://schemas.openxmlformats.org/officeDocument/2006/relationships/slide"/><Relationship Id="rId7" Target="slides/slide2.xml" Type="http://schemas.openxmlformats.org/officeDocument/2006/relationships/slide"/><Relationship Id="rId8" Target="slides/slide3.xml" Type="http://schemas.openxmlformats.org/officeDocument/2006/relationships/slide"/><Relationship Id="rId9" Target="slides/slide4.xml" Type="http://schemas.openxmlformats.org/officeDocument/2006/relationships/slide"/></Relationship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jpeg" Type="http://schemas.openxmlformats.org/officeDocument/2006/relationships/image"/><Relationship Id="rId4" Target="../media/image3.png" Type="http://schemas.openxmlformats.org/officeDocument/2006/relationships/image"/><Relationship Id="rId5" Target="../media/image4.svg" Type="http://schemas.openxmlformats.org/officeDocument/2006/relationships/image"/></Relationships>
</file>

<file path=ppt/slides/_rels/slide10.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1.png" Type="http://schemas.openxmlformats.org/officeDocument/2006/relationships/image"/><Relationship Id="rId11" Target="../media/image32.svg" Type="http://schemas.openxmlformats.org/officeDocument/2006/relationships/image"/><Relationship Id="rId2" Target="../media/image23.png" Type="http://schemas.openxmlformats.org/officeDocument/2006/relationships/image"/><Relationship Id="rId3" Target="../media/image24.svg" Type="http://schemas.openxmlformats.org/officeDocument/2006/relationships/image"/><Relationship Id="rId4" Target="../media/image25.png" Type="http://schemas.openxmlformats.org/officeDocument/2006/relationships/image"/><Relationship Id="rId5" Target="../media/image26.svg" Type="http://schemas.openxmlformats.org/officeDocument/2006/relationships/image"/><Relationship Id="rId6" Target="../media/image27.png" Type="http://schemas.openxmlformats.org/officeDocument/2006/relationships/image"/><Relationship Id="rId7" Target="../media/image28.svg" Type="http://schemas.openxmlformats.org/officeDocument/2006/relationships/image"/><Relationship Id="rId8" Target="../media/image29.png" Type="http://schemas.openxmlformats.org/officeDocument/2006/relationships/image"/><Relationship Id="rId9" Target="../media/image30.svg" Type="http://schemas.openxmlformats.org/officeDocument/2006/relationships/image"/></Relationships>
</file>

<file path=ppt/slides/_rels/slide1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3.png" Type="http://schemas.openxmlformats.org/officeDocument/2006/relationships/image"/><Relationship Id="rId3" Target="../media/image34.svg" Type="http://schemas.openxmlformats.org/officeDocument/2006/relationships/image"/><Relationship Id="rId4" Target="../media/image35.png" Type="http://schemas.openxmlformats.org/officeDocument/2006/relationships/image"/><Relationship Id="rId5" Target="../media/image36.svg" Type="http://schemas.openxmlformats.org/officeDocument/2006/relationships/image"/></Relationships>
</file>

<file path=ppt/slides/_rels/slide1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7.png" Type="http://schemas.openxmlformats.org/officeDocument/2006/relationships/image"/><Relationship Id="rId3" Target="../media/image38.svg" Type="http://schemas.openxmlformats.org/officeDocument/2006/relationships/image"/><Relationship Id="rId4" Target="../media/image39.png" Type="http://schemas.openxmlformats.org/officeDocument/2006/relationships/image"/><Relationship Id="rId5" Target="../media/image40.svg" Type="http://schemas.openxmlformats.org/officeDocument/2006/relationships/image"/></Relationships>
</file>

<file path=ppt/slides/_rels/slide1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1.png" Type="http://schemas.openxmlformats.org/officeDocument/2006/relationships/image"/><Relationship Id="rId3" Target="../media/image42.svg" Type="http://schemas.openxmlformats.org/officeDocument/2006/relationships/image"/></Relationships>
</file>

<file path=ppt/slides/_rels/slide1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3.png" Type="http://schemas.openxmlformats.org/officeDocument/2006/relationships/image"/><Relationship Id="rId3" Target="../media/image44.svg" Type="http://schemas.openxmlformats.org/officeDocument/2006/relationships/image"/><Relationship Id="rId4" Target="../media/image45.png" Type="http://schemas.openxmlformats.org/officeDocument/2006/relationships/image"/><Relationship Id="rId5" Target="../media/image46.svg" Type="http://schemas.openxmlformats.org/officeDocument/2006/relationships/image"/></Relationships>
</file>

<file path=ppt/slides/_rels/slide1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7.png" Type="http://schemas.openxmlformats.org/officeDocument/2006/relationships/image"/><Relationship Id="rId3" Target="../media/image48.svg" Type="http://schemas.openxmlformats.org/officeDocument/2006/relationships/image"/></Relationships>
</file>

<file path=ppt/slides/_rels/slide1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9.png" Type="http://schemas.openxmlformats.org/officeDocument/2006/relationships/image"/><Relationship Id="rId3" Target="../media/image50.svg" Type="http://schemas.openxmlformats.org/officeDocument/2006/relationships/image"/></Relationships>
</file>

<file path=ppt/slides/_rels/slide17.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1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1.png" Type="http://schemas.openxmlformats.org/officeDocument/2006/relationships/image"/><Relationship Id="rId3" Target="../media/image52.svg" Type="http://schemas.openxmlformats.org/officeDocument/2006/relationships/image"/></Relationships>
</file>

<file path=ppt/slides/_rels/slide1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3.png" Type="http://schemas.openxmlformats.org/officeDocument/2006/relationships/image"/></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png" Type="http://schemas.openxmlformats.org/officeDocument/2006/relationships/image"/></Relationships>
</file>

<file path=ppt/slides/_rels/slide2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4.png" Type="http://schemas.openxmlformats.org/officeDocument/2006/relationships/image"/></Relationships>
</file>

<file path=ppt/slides/_rels/slide2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5.png" Type="http://schemas.openxmlformats.org/officeDocument/2006/relationships/image"/></Relationships>
</file>

<file path=ppt/slides/_rels/slide2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6.png" Type="http://schemas.openxmlformats.org/officeDocument/2006/relationships/image"/></Relationships>
</file>

<file path=ppt/slides/_rels/slide2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1.png" Type="http://schemas.openxmlformats.org/officeDocument/2006/relationships/image"/><Relationship Id="rId3" Target="../media/image52.svg" Type="http://schemas.openxmlformats.org/officeDocument/2006/relationships/image"/></Relationships>
</file>

<file path=ppt/slides/_rels/slide2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7.png" Type="http://schemas.openxmlformats.org/officeDocument/2006/relationships/image"/><Relationship Id="rId3" Target="../media/image58.svg" Type="http://schemas.openxmlformats.org/officeDocument/2006/relationships/image"/><Relationship Id="rId4" Target="../media/image25.png" Type="http://schemas.openxmlformats.org/officeDocument/2006/relationships/image"/><Relationship Id="rId5" Target="../media/image26.svg" Type="http://schemas.openxmlformats.org/officeDocument/2006/relationships/image"/></Relationships>
</file>

<file path=ppt/slides/_rels/slide2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7.png" Type="http://schemas.openxmlformats.org/officeDocument/2006/relationships/image"/><Relationship Id="rId3" Target="../media/image58.svg" Type="http://schemas.openxmlformats.org/officeDocument/2006/relationships/image"/><Relationship Id="rId4" Target="../media/image25.png" Type="http://schemas.openxmlformats.org/officeDocument/2006/relationships/image"/><Relationship Id="rId5" Target="../media/image26.svg" Type="http://schemas.openxmlformats.org/officeDocument/2006/relationships/image"/></Relationships>
</file>

<file path=ppt/slides/_rels/slide2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7.png" Type="http://schemas.openxmlformats.org/officeDocument/2006/relationships/image"/><Relationship Id="rId3" Target="../media/image58.svg" Type="http://schemas.openxmlformats.org/officeDocument/2006/relationships/image"/><Relationship Id="rId4" Target="../media/image25.png" Type="http://schemas.openxmlformats.org/officeDocument/2006/relationships/image"/><Relationship Id="rId5" Target="../media/image26.svg" Type="http://schemas.openxmlformats.org/officeDocument/2006/relationships/image"/></Relationships>
</file>

<file path=ppt/slides/_rels/slide2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7.png" Type="http://schemas.openxmlformats.org/officeDocument/2006/relationships/image"/><Relationship Id="rId3" Target="../media/image58.svg" Type="http://schemas.openxmlformats.org/officeDocument/2006/relationships/image"/><Relationship Id="rId4" Target="../media/image25.png" Type="http://schemas.openxmlformats.org/officeDocument/2006/relationships/image"/><Relationship Id="rId5" Target="../media/image26.svg" Type="http://schemas.openxmlformats.org/officeDocument/2006/relationships/image"/></Relationships>
</file>

<file path=ppt/slides/_rels/slide2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9.png" Type="http://schemas.openxmlformats.org/officeDocument/2006/relationships/image"/><Relationship Id="rId3" Target="../media/image60.svg" Type="http://schemas.openxmlformats.org/officeDocument/2006/relationships/image"/><Relationship Id="rId4" Target="../media/image23.png" Type="http://schemas.openxmlformats.org/officeDocument/2006/relationships/image"/><Relationship Id="rId5" Target="../media/image24.svg" Type="http://schemas.openxmlformats.org/officeDocument/2006/relationships/image"/></Relationships>
</file>

<file path=ppt/slides/_rels/slide2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9.png" Type="http://schemas.openxmlformats.org/officeDocument/2006/relationships/image"/><Relationship Id="rId3" Target="../media/image60.svg" Type="http://schemas.openxmlformats.org/officeDocument/2006/relationships/image"/><Relationship Id="rId4" Target="../media/image23.png" Type="http://schemas.openxmlformats.org/officeDocument/2006/relationships/image"/><Relationship Id="rId5" Target="../media/image24.svg" Type="http://schemas.openxmlformats.org/officeDocument/2006/relationships/image"/></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3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9.png" Type="http://schemas.openxmlformats.org/officeDocument/2006/relationships/image"/><Relationship Id="rId3" Target="../media/image60.svg" Type="http://schemas.openxmlformats.org/officeDocument/2006/relationships/image"/><Relationship Id="rId4" Target="../media/image23.png" Type="http://schemas.openxmlformats.org/officeDocument/2006/relationships/image"/><Relationship Id="rId5" Target="../media/image24.svg" Type="http://schemas.openxmlformats.org/officeDocument/2006/relationships/image"/></Relationships>
</file>

<file path=ppt/slides/_rels/slide3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9.png" Type="http://schemas.openxmlformats.org/officeDocument/2006/relationships/image"/><Relationship Id="rId3" Target="../media/image60.svg" Type="http://schemas.openxmlformats.org/officeDocument/2006/relationships/image"/><Relationship Id="rId4" Target="../media/image23.png" Type="http://schemas.openxmlformats.org/officeDocument/2006/relationships/image"/><Relationship Id="rId5" Target="../media/image24.svg" Type="http://schemas.openxmlformats.org/officeDocument/2006/relationships/image"/></Relationships>
</file>

<file path=ppt/slides/_rels/slide3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1.png" Type="http://schemas.openxmlformats.org/officeDocument/2006/relationships/image"/><Relationship Id="rId3" Target="../media/image62.svg" Type="http://schemas.openxmlformats.org/officeDocument/2006/relationships/image"/><Relationship Id="rId4" Target="../media/image31.png" Type="http://schemas.openxmlformats.org/officeDocument/2006/relationships/image"/><Relationship Id="rId5" Target="../media/image32.svg" Type="http://schemas.openxmlformats.org/officeDocument/2006/relationships/image"/></Relationships>
</file>

<file path=ppt/slides/_rels/slide3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1.png" Type="http://schemas.openxmlformats.org/officeDocument/2006/relationships/image"/><Relationship Id="rId3" Target="../media/image62.svg" Type="http://schemas.openxmlformats.org/officeDocument/2006/relationships/image"/><Relationship Id="rId4" Target="../media/image31.png" Type="http://schemas.openxmlformats.org/officeDocument/2006/relationships/image"/><Relationship Id="rId5" Target="../media/image32.svg" Type="http://schemas.openxmlformats.org/officeDocument/2006/relationships/image"/></Relationships>
</file>

<file path=ppt/slides/_rels/slide3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1.png" Type="http://schemas.openxmlformats.org/officeDocument/2006/relationships/image"/><Relationship Id="rId3" Target="../media/image62.svg" Type="http://schemas.openxmlformats.org/officeDocument/2006/relationships/image"/><Relationship Id="rId4" Target="../media/image31.png" Type="http://schemas.openxmlformats.org/officeDocument/2006/relationships/image"/><Relationship Id="rId5" Target="../media/image32.svg" Type="http://schemas.openxmlformats.org/officeDocument/2006/relationships/image"/></Relationships>
</file>

<file path=ppt/slides/_rels/slide3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1.png" Type="http://schemas.openxmlformats.org/officeDocument/2006/relationships/image"/><Relationship Id="rId3" Target="../media/image62.svg" Type="http://schemas.openxmlformats.org/officeDocument/2006/relationships/image"/><Relationship Id="rId4" Target="../media/image31.png" Type="http://schemas.openxmlformats.org/officeDocument/2006/relationships/image"/><Relationship Id="rId5" Target="../media/image32.svg" Type="http://schemas.openxmlformats.org/officeDocument/2006/relationships/image"/></Relationships>
</file>

<file path=ppt/slides/_rels/slide3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3.png" Type="http://schemas.openxmlformats.org/officeDocument/2006/relationships/image"/><Relationship Id="rId3" Target="../media/image64.svg" Type="http://schemas.openxmlformats.org/officeDocument/2006/relationships/image"/><Relationship Id="rId4" Target="../media/image27.png" Type="http://schemas.openxmlformats.org/officeDocument/2006/relationships/image"/><Relationship Id="rId5" Target="../media/image28.svg" Type="http://schemas.openxmlformats.org/officeDocument/2006/relationships/image"/><Relationship Id="rId6" Target="../media/image29.png" Type="http://schemas.openxmlformats.org/officeDocument/2006/relationships/image"/><Relationship Id="rId7" Target="../media/image30.svg" Type="http://schemas.openxmlformats.org/officeDocument/2006/relationships/image"/></Relationships>
</file>

<file path=ppt/slides/_rels/slide3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3.png" Type="http://schemas.openxmlformats.org/officeDocument/2006/relationships/image"/><Relationship Id="rId3" Target="../media/image64.svg" Type="http://schemas.openxmlformats.org/officeDocument/2006/relationships/image"/><Relationship Id="rId4" Target="../media/image27.png" Type="http://schemas.openxmlformats.org/officeDocument/2006/relationships/image"/><Relationship Id="rId5" Target="../media/image28.svg" Type="http://schemas.openxmlformats.org/officeDocument/2006/relationships/image"/><Relationship Id="rId6" Target="../media/image29.png" Type="http://schemas.openxmlformats.org/officeDocument/2006/relationships/image"/><Relationship Id="rId7" Target="../media/image30.svg" Type="http://schemas.openxmlformats.org/officeDocument/2006/relationships/image"/></Relationships>
</file>

<file path=ppt/slides/_rels/slide3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3.png" Type="http://schemas.openxmlformats.org/officeDocument/2006/relationships/image"/><Relationship Id="rId3" Target="../media/image64.svg" Type="http://schemas.openxmlformats.org/officeDocument/2006/relationships/image"/><Relationship Id="rId4" Target="../media/image27.png" Type="http://schemas.openxmlformats.org/officeDocument/2006/relationships/image"/><Relationship Id="rId5" Target="../media/image28.svg" Type="http://schemas.openxmlformats.org/officeDocument/2006/relationships/image"/><Relationship Id="rId6" Target="../media/image29.png" Type="http://schemas.openxmlformats.org/officeDocument/2006/relationships/image"/><Relationship Id="rId7" Target="../media/image30.svg" Type="http://schemas.openxmlformats.org/officeDocument/2006/relationships/image"/></Relationships>
</file>

<file path=ppt/slides/_rels/slide3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3.png" Type="http://schemas.openxmlformats.org/officeDocument/2006/relationships/image"/><Relationship Id="rId3" Target="../media/image64.svg" Type="http://schemas.openxmlformats.org/officeDocument/2006/relationships/image"/><Relationship Id="rId4" Target="../media/image27.png" Type="http://schemas.openxmlformats.org/officeDocument/2006/relationships/image"/><Relationship Id="rId5" Target="../media/image28.svg" Type="http://schemas.openxmlformats.org/officeDocument/2006/relationships/image"/><Relationship Id="rId6" Target="../media/image29.png" Type="http://schemas.openxmlformats.org/officeDocument/2006/relationships/image"/><Relationship Id="rId7" Target="../media/image30.svg" Type="http://schemas.openxmlformats.org/officeDocument/2006/relationships/image"/></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7.svg" Type="http://schemas.openxmlformats.org/officeDocument/2006/relationships/image"/></Relationships>
</file>

<file path=ppt/slides/_rels/slide40.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4.png" Type="http://schemas.openxmlformats.org/officeDocument/2006/relationships/image"/><Relationship Id="rId11" Target="../media/image15.svg" Type="http://schemas.openxmlformats.org/officeDocument/2006/relationships/image"/><Relationship Id="rId12" Target="../media/image16.png" Type="http://schemas.openxmlformats.org/officeDocument/2006/relationships/image"/><Relationship Id="rId13" Target="../media/image17.svg" Type="http://schemas.openxmlformats.org/officeDocument/2006/relationships/image"/><Relationship Id="rId14" Target="../media/image18.png" Type="http://schemas.openxmlformats.org/officeDocument/2006/relationships/image"/><Relationship Id="rId15" Target="../media/image19.svg" Type="http://schemas.openxmlformats.org/officeDocument/2006/relationships/image"/><Relationship Id="rId2" Target="../media/image65.png" Type="http://schemas.openxmlformats.org/officeDocument/2006/relationships/image"/><Relationship Id="rId3" Target="../media/image66.svg" Type="http://schemas.openxmlformats.org/officeDocument/2006/relationships/image"/><Relationship Id="rId4" Target="../media/image8.png" Type="http://schemas.openxmlformats.org/officeDocument/2006/relationships/image"/><Relationship Id="rId5" Target="../media/image9.svg" Type="http://schemas.openxmlformats.org/officeDocument/2006/relationships/image"/><Relationship Id="rId6" Target="../media/image10.png" Type="http://schemas.openxmlformats.org/officeDocument/2006/relationships/image"/><Relationship Id="rId7" Target="../media/image11.svg" Type="http://schemas.openxmlformats.org/officeDocument/2006/relationships/image"/><Relationship Id="rId8" Target="../media/image12.png" Type="http://schemas.openxmlformats.org/officeDocument/2006/relationships/image"/><Relationship Id="rId9" Target="../media/image13.svg" Type="http://schemas.openxmlformats.org/officeDocument/2006/relationships/image"/></Relationships>
</file>

<file path=ppt/slides/_rels/slide4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5.png" Type="http://schemas.openxmlformats.org/officeDocument/2006/relationships/image"/><Relationship Id="rId3" Target="../media/image66.svg" Type="http://schemas.openxmlformats.org/officeDocument/2006/relationships/image"/><Relationship Id="rId4" Target="../media/image8.png" Type="http://schemas.openxmlformats.org/officeDocument/2006/relationships/image"/><Relationship Id="rId5" Target="../media/image9.svg" Type="http://schemas.openxmlformats.org/officeDocument/2006/relationships/image"/><Relationship Id="rId6" Target="../media/image10.png" Type="http://schemas.openxmlformats.org/officeDocument/2006/relationships/image"/><Relationship Id="rId7" Target="../media/image11.svg" Type="http://schemas.openxmlformats.org/officeDocument/2006/relationships/image"/><Relationship Id="rId8" Target="../media/image12.png" Type="http://schemas.openxmlformats.org/officeDocument/2006/relationships/image"/><Relationship Id="rId9" Target="../media/image13.svg" Type="http://schemas.openxmlformats.org/officeDocument/2006/relationships/image"/></Relationships>
</file>

<file path=ppt/slides/_rels/slide4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5.png" Type="http://schemas.openxmlformats.org/officeDocument/2006/relationships/image"/><Relationship Id="rId3" Target="../media/image66.svg" Type="http://schemas.openxmlformats.org/officeDocument/2006/relationships/image"/></Relationships>
</file>

<file path=ppt/slides/_rels/slide4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5.png" Type="http://schemas.openxmlformats.org/officeDocument/2006/relationships/image"/><Relationship Id="rId3" Target="../media/image66.svg" Type="http://schemas.openxmlformats.org/officeDocument/2006/relationships/image"/></Relationships>
</file>

<file path=ppt/slides/_rels/slide4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5.png" Type="http://schemas.openxmlformats.org/officeDocument/2006/relationships/image"/><Relationship Id="rId3" Target="../media/image66.svg" Type="http://schemas.openxmlformats.org/officeDocument/2006/relationships/image"/></Relationships>
</file>

<file path=ppt/slides/_rels/slide4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5.png" Type="http://schemas.openxmlformats.org/officeDocument/2006/relationships/image"/><Relationship Id="rId3" Target="../media/image66.svg" Type="http://schemas.openxmlformats.org/officeDocument/2006/relationships/image"/></Relationships>
</file>

<file path=ppt/slides/_rels/slide4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7.png" Type="http://schemas.openxmlformats.org/officeDocument/2006/relationships/image"/><Relationship Id="rId3" Target="../media/image68.svg" Type="http://schemas.openxmlformats.org/officeDocument/2006/relationships/image"/><Relationship Id="rId4" Target="../media/image69.png" Type="http://schemas.openxmlformats.org/officeDocument/2006/relationships/image"/></Relationships>
</file>

<file path=ppt/slides/_rels/slide4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jpeg" Type="http://schemas.openxmlformats.org/officeDocument/2006/relationships/image"/></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6.png" Type="http://schemas.openxmlformats.org/officeDocument/2006/relationships/image"/><Relationship Id="rId11" Target="../media/image17.svg" Type="http://schemas.openxmlformats.org/officeDocument/2006/relationships/image"/><Relationship Id="rId12" Target="../media/image18.png" Type="http://schemas.openxmlformats.org/officeDocument/2006/relationships/image"/><Relationship Id="rId13" Target="../media/image19.svg" Type="http://schemas.openxmlformats.org/officeDocument/2006/relationships/image"/><Relationship Id="rId14" Target="https://www.who.int/publications/i/item/9789240053694" TargetMode="External" Type="http://schemas.openxmlformats.org/officeDocument/2006/relationships/hyperlink"/><Relationship Id="rId2" Target="../media/image8.png" Type="http://schemas.openxmlformats.org/officeDocument/2006/relationships/image"/><Relationship Id="rId3" Target="../media/image9.svg" Type="http://schemas.openxmlformats.org/officeDocument/2006/relationships/image"/><Relationship Id="rId4" Target="../media/image10.png" Type="http://schemas.openxmlformats.org/officeDocument/2006/relationships/image"/><Relationship Id="rId5" Target="../media/image11.svg" Type="http://schemas.openxmlformats.org/officeDocument/2006/relationships/image"/><Relationship Id="rId6" Target="../media/image12.png" Type="http://schemas.openxmlformats.org/officeDocument/2006/relationships/image"/><Relationship Id="rId7" Target="../media/image13.svg" Type="http://schemas.openxmlformats.org/officeDocument/2006/relationships/image"/><Relationship Id="rId8" Target="../media/image14.png" Type="http://schemas.openxmlformats.org/officeDocument/2006/relationships/image"/><Relationship Id="rId9" Target="../media/image15.svg" Type="http://schemas.openxmlformats.org/officeDocument/2006/relationships/image"/></Relationships>
</file>

<file path=ppt/slides/_rels/slide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0.png" Type="http://schemas.openxmlformats.org/officeDocument/2006/relationships/image"/><Relationship Id="rId3" Target="../media/image21.svg" Type="http://schemas.openxmlformats.org/officeDocument/2006/relationships/image"/></Relationships>
</file>

<file path=ppt/slides/_rels/slide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8.png" Type="http://schemas.openxmlformats.org/officeDocument/2006/relationships/image"/><Relationship Id="rId3" Target="../media/image9.svg" Type="http://schemas.openxmlformats.org/officeDocument/2006/relationships/image"/><Relationship Id="rId4" Target="../media/image10.png" Type="http://schemas.openxmlformats.org/officeDocument/2006/relationships/image"/><Relationship Id="rId5" Target="../media/image11.svg" Type="http://schemas.openxmlformats.org/officeDocument/2006/relationships/image"/><Relationship Id="rId6" Target="../media/image12.png" Type="http://schemas.openxmlformats.org/officeDocument/2006/relationships/image"/><Relationship Id="rId7" Target="../media/image13.svg" Type="http://schemas.openxmlformats.org/officeDocument/2006/relationships/image"/></Relationships>
</file>

<file path=ppt/slides/_rels/slide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2.png" Type="http://schemas.openxmlformats.org/officeDocument/2006/relationships/image"/></Relationships>
</file>

<file path=ppt/slides/_rels/slide9.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1.png" Type="http://schemas.openxmlformats.org/officeDocument/2006/relationships/image"/><Relationship Id="rId11" Target="../media/image32.svg" Type="http://schemas.openxmlformats.org/officeDocument/2006/relationships/image"/><Relationship Id="rId2" Target="../media/image23.png" Type="http://schemas.openxmlformats.org/officeDocument/2006/relationships/image"/><Relationship Id="rId3" Target="../media/image24.svg" Type="http://schemas.openxmlformats.org/officeDocument/2006/relationships/image"/><Relationship Id="rId4" Target="../media/image25.png" Type="http://schemas.openxmlformats.org/officeDocument/2006/relationships/image"/><Relationship Id="rId5" Target="../media/image26.svg" Type="http://schemas.openxmlformats.org/officeDocument/2006/relationships/image"/><Relationship Id="rId6" Target="../media/image27.png" Type="http://schemas.openxmlformats.org/officeDocument/2006/relationships/image"/><Relationship Id="rId7" Target="../media/image28.svg" Type="http://schemas.openxmlformats.org/officeDocument/2006/relationships/image"/><Relationship Id="rId8" Target="../media/image29.png" Type="http://schemas.openxmlformats.org/officeDocument/2006/relationships/image"/><Relationship Id="rId9" Target="../media/image30.sv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500536" y="580432"/>
            <a:ext cx="16758764" cy="589909"/>
          </a:xfrm>
          <a:prstGeom prst="rect">
            <a:avLst/>
          </a:prstGeom>
        </p:spPr>
        <p:txBody>
          <a:bodyPr anchor="t" rtlCol="false" tIns="0" lIns="0" bIns="0" rIns="0">
            <a:spAutoFit/>
          </a:bodyPr>
          <a:lstStyle/>
          <a:p>
            <a:pPr algn="l">
              <a:lnSpc>
                <a:spcPts val="4760"/>
              </a:lnSpc>
            </a:pPr>
            <a:r>
              <a:rPr lang="en-US" sz="3400" i="true" b="true">
                <a:solidFill>
                  <a:srgbClr val="000000"/>
                </a:solidFill>
                <a:latin typeface="Roboto Condensed Bold Italics"/>
                <a:ea typeface="Roboto Condensed Bold Italics"/>
                <a:cs typeface="Roboto Condensed Bold Italics"/>
                <a:sym typeface="Roboto Condensed Bold Italics"/>
              </a:rPr>
              <a:t>Provider Training Toolkit on Use of Oral and Long-acting HIV Pre-Exposure Prophylaxis (PrEP)</a:t>
            </a:r>
          </a:p>
        </p:txBody>
      </p:sp>
      <p:grpSp>
        <p:nvGrpSpPr>
          <p:cNvPr name="Group 3" id="3"/>
          <p:cNvGrpSpPr/>
          <p:nvPr/>
        </p:nvGrpSpPr>
        <p:grpSpPr>
          <a:xfrm rot="0">
            <a:off x="13565495" y="8117101"/>
            <a:ext cx="4600156" cy="2169899"/>
            <a:chOff x="0" y="0"/>
            <a:chExt cx="1211564" cy="571496"/>
          </a:xfrm>
        </p:grpSpPr>
        <p:sp>
          <p:nvSpPr>
            <p:cNvPr name="Freeform 4" id="4"/>
            <p:cNvSpPr/>
            <p:nvPr/>
          </p:nvSpPr>
          <p:spPr>
            <a:xfrm flipH="false" flipV="false" rot="0">
              <a:off x="0" y="0"/>
              <a:ext cx="1211564" cy="571496"/>
            </a:xfrm>
            <a:custGeom>
              <a:avLst/>
              <a:gdLst/>
              <a:ahLst/>
              <a:cxnLst/>
              <a:rect r="r" b="b" t="t" l="l"/>
              <a:pathLst>
                <a:path h="571496" w="1211564">
                  <a:moveTo>
                    <a:pt x="58904" y="0"/>
                  </a:moveTo>
                  <a:lnTo>
                    <a:pt x="1152660" y="0"/>
                  </a:lnTo>
                  <a:cubicBezTo>
                    <a:pt x="1168282" y="0"/>
                    <a:pt x="1183265" y="6206"/>
                    <a:pt x="1194311" y="17253"/>
                  </a:cubicBezTo>
                  <a:cubicBezTo>
                    <a:pt x="1205358" y="28299"/>
                    <a:pt x="1211564" y="43282"/>
                    <a:pt x="1211564" y="58904"/>
                  </a:cubicBezTo>
                  <a:lnTo>
                    <a:pt x="1211564" y="512592"/>
                  </a:lnTo>
                  <a:cubicBezTo>
                    <a:pt x="1211564" y="545124"/>
                    <a:pt x="1185192" y="571496"/>
                    <a:pt x="1152660" y="571496"/>
                  </a:cubicBezTo>
                  <a:lnTo>
                    <a:pt x="58904" y="571496"/>
                  </a:lnTo>
                  <a:cubicBezTo>
                    <a:pt x="26372" y="571496"/>
                    <a:pt x="0" y="545124"/>
                    <a:pt x="0" y="512592"/>
                  </a:cubicBezTo>
                  <a:lnTo>
                    <a:pt x="0" y="58904"/>
                  </a:lnTo>
                  <a:cubicBezTo>
                    <a:pt x="0" y="26372"/>
                    <a:pt x="26372" y="0"/>
                    <a:pt x="58904" y="0"/>
                  </a:cubicBezTo>
                  <a:close/>
                </a:path>
              </a:pathLst>
            </a:custGeom>
            <a:solidFill>
              <a:srgbClr val="FFFFFF"/>
            </a:solidFill>
          </p:spPr>
        </p:sp>
        <p:sp>
          <p:nvSpPr>
            <p:cNvPr name="TextBox 5" id="5"/>
            <p:cNvSpPr txBox="true"/>
            <p:nvPr/>
          </p:nvSpPr>
          <p:spPr>
            <a:xfrm>
              <a:off x="0" y="-47625"/>
              <a:ext cx="1211564" cy="619121"/>
            </a:xfrm>
            <a:prstGeom prst="rect">
              <a:avLst/>
            </a:prstGeom>
          </p:spPr>
          <p:txBody>
            <a:bodyPr anchor="ctr" rtlCol="false" tIns="50800" lIns="50800" bIns="50800" rIns="50800"/>
            <a:lstStyle/>
            <a:p>
              <a:pPr algn="ctr">
                <a:lnSpc>
                  <a:spcPts val="2659"/>
                </a:lnSpc>
              </a:pPr>
            </a:p>
          </p:txBody>
        </p:sp>
      </p:grpSp>
      <p:sp>
        <p:nvSpPr>
          <p:cNvPr name="Freeform 6" id="6"/>
          <p:cNvSpPr/>
          <p:nvPr/>
        </p:nvSpPr>
        <p:spPr>
          <a:xfrm flipH="false" flipV="false" rot="0">
            <a:off x="15865573" y="8617875"/>
            <a:ext cx="1987012" cy="1495841"/>
          </a:xfrm>
          <a:custGeom>
            <a:avLst/>
            <a:gdLst/>
            <a:ahLst/>
            <a:cxnLst/>
            <a:rect r="r" b="b" t="t" l="l"/>
            <a:pathLst>
              <a:path h="1495841" w="1987012">
                <a:moveTo>
                  <a:pt x="0" y="0"/>
                </a:moveTo>
                <a:lnTo>
                  <a:pt x="1987013" y="0"/>
                </a:lnTo>
                <a:lnTo>
                  <a:pt x="1987013" y="1495840"/>
                </a:lnTo>
                <a:lnTo>
                  <a:pt x="0" y="1495840"/>
                </a:lnTo>
                <a:lnTo>
                  <a:pt x="0" y="0"/>
                </a:lnTo>
                <a:close/>
              </a:path>
            </a:pathLst>
          </a:custGeom>
          <a:blipFill>
            <a:blip r:embed="rId2"/>
            <a:stretch>
              <a:fillRect l="0" t="0" r="0" b="0"/>
            </a:stretch>
          </a:blipFill>
        </p:spPr>
      </p:sp>
      <p:sp>
        <p:nvSpPr>
          <p:cNvPr name="Freeform 7" id="7"/>
          <p:cNvSpPr/>
          <p:nvPr/>
        </p:nvSpPr>
        <p:spPr>
          <a:xfrm flipH="false" flipV="false" rot="0">
            <a:off x="14204877" y="8535226"/>
            <a:ext cx="1503719" cy="1578489"/>
          </a:xfrm>
          <a:custGeom>
            <a:avLst/>
            <a:gdLst/>
            <a:ahLst/>
            <a:cxnLst/>
            <a:rect r="r" b="b" t="t" l="l"/>
            <a:pathLst>
              <a:path h="1578489" w="1503719">
                <a:moveTo>
                  <a:pt x="0" y="0"/>
                </a:moveTo>
                <a:lnTo>
                  <a:pt x="1503718" y="0"/>
                </a:lnTo>
                <a:lnTo>
                  <a:pt x="1503718" y="1578489"/>
                </a:lnTo>
                <a:lnTo>
                  <a:pt x="0" y="1578489"/>
                </a:lnTo>
                <a:lnTo>
                  <a:pt x="0" y="0"/>
                </a:lnTo>
                <a:close/>
              </a:path>
            </a:pathLst>
          </a:custGeom>
          <a:blipFill>
            <a:blip r:embed="rId3"/>
            <a:stretch>
              <a:fillRect l="0" t="0" r="0" b="0"/>
            </a:stretch>
          </a:blipFill>
        </p:spPr>
      </p:sp>
      <p:sp>
        <p:nvSpPr>
          <p:cNvPr name="TextBox 8" id="8"/>
          <p:cNvSpPr txBox="true"/>
          <p:nvPr/>
        </p:nvSpPr>
        <p:spPr>
          <a:xfrm rot="0">
            <a:off x="2667869" y="2836492"/>
            <a:ext cx="14591431" cy="3880182"/>
          </a:xfrm>
          <a:prstGeom prst="rect">
            <a:avLst/>
          </a:prstGeom>
        </p:spPr>
        <p:txBody>
          <a:bodyPr anchor="t" rtlCol="false" tIns="0" lIns="0" bIns="0" rIns="0">
            <a:spAutoFit/>
          </a:bodyPr>
          <a:lstStyle/>
          <a:p>
            <a:pPr algn="l">
              <a:lnSpc>
                <a:spcPts val="10306"/>
              </a:lnSpc>
            </a:pPr>
            <a:r>
              <a:rPr lang="en-US" sz="7361" b="true">
                <a:solidFill>
                  <a:srgbClr val="A93291"/>
                </a:solidFill>
                <a:latin typeface="Roboto Condensed Bold"/>
                <a:ea typeface="Roboto Condensed Bold"/>
                <a:cs typeface="Roboto Condensed Bold"/>
                <a:sym typeface="Roboto Condensed Bold"/>
              </a:rPr>
              <a:t>LESSON 2: DETERMINING CLINICAL ELIGIBILITY/ASSESSING FOR CONTRAINDICATIONS</a:t>
            </a:r>
          </a:p>
        </p:txBody>
      </p:sp>
      <p:sp>
        <p:nvSpPr>
          <p:cNvPr name="Freeform 9" id="9"/>
          <p:cNvSpPr/>
          <p:nvPr/>
        </p:nvSpPr>
        <p:spPr>
          <a:xfrm flipH="false" flipV="false" rot="-10800000">
            <a:off x="0" y="5167067"/>
            <a:ext cx="6178082" cy="5900068"/>
          </a:xfrm>
          <a:custGeom>
            <a:avLst/>
            <a:gdLst/>
            <a:ahLst/>
            <a:cxnLst/>
            <a:rect r="r" b="b" t="t" l="l"/>
            <a:pathLst>
              <a:path h="5900068" w="6178082">
                <a:moveTo>
                  <a:pt x="0" y="0"/>
                </a:moveTo>
                <a:lnTo>
                  <a:pt x="6178082" y="0"/>
                </a:lnTo>
                <a:lnTo>
                  <a:pt x="6178082" y="5900068"/>
                </a:lnTo>
                <a:lnTo>
                  <a:pt x="0" y="590006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265539" y="198120"/>
            <a:ext cx="18146959" cy="830580"/>
          </a:xfrm>
          <a:prstGeom prst="rect">
            <a:avLst/>
          </a:prstGeom>
        </p:spPr>
        <p:txBody>
          <a:bodyPr anchor="t" rtlCol="false" tIns="0" lIns="0" bIns="0" rIns="0">
            <a:spAutoFit/>
          </a:bodyPr>
          <a:lstStyle/>
          <a:p>
            <a:pPr algn="l">
              <a:lnSpc>
                <a:spcPts val="6719"/>
              </a:lnSpc>
            </a:pPr>
            <a:r>
              <a:rPr lang="en-US" sz="4800" b="true">
                <a:solidFill>
                  <a:srgbClr val="000000"/>
                </a:solidFill>
                <a:latin typeface="Roboto Condensed Bold"/>
                <a:ea typeface="Roboto Condensed Bold"/>
                <a:cs typeface="Roboto Condensed Bold"/>
                <a:sym typeface="Roboto Condensed Bold"/>
              </a:rPr>
              <a:t>Additional details: Drug Resistance Risks</a:t>
            </a:r>
          </a:p>
        </p:txBody>
      </p:sp>
      <p:grpSp>
        <p:nvGrpSpPr>
          <p:cNvPr name="Group 3" id="3"/>
          <p:cNvGrpSpPr/>
          <p:nvPr/>
        </p:nvGrpSpPr>
        <p:grpSpPr>
          <a:xfrm rot="0">
            <a:off x="4770873" y="1759303"/>
            <a:ext cx="4066975" cy="8252402"/>
            <a:chOff x="0" y="0"/>
            <a:chExt cx="5422634" cy="11003202"/>
          </a:xfrm>
        </p:grpSpPr>
        <p:grpSp>
          <p:nvGrpSpPr>
            <p:cNvPr name="Group 4" id="4"/>
            <p:cNvGrpSpPr/>
            <p:nvPr/>
          </p:nvGrpSpPr>
          <p:grpSpPr>
            <a:xfrm rot="0">
              <a:off x="0" y="0"/>
              <a:ext cx="5422634" cy="11003202"/>
              <a:chOff x="0" y="0"/>
              <a:chExt cx="1657719" cy="3363719"/>
            </a:xfrm>
          </p:grpSpPr>
          <p:sp>
            <p:nvSpPr>
              <p:cNvPr name="Freeform 5" id="5"/>
              <p:cNvSpPr/>
              <p:nvPr/>
            </p:nvSpPr>
            <p:spPr>
              <a:xfrm flipH="false" flipV="false" rot="0">
                <a:off x="0" y="0"/>
                <a:ext cx="1657719" cy="3363719"/>
              </a:xfrm>
              <a:custGeom>
                <a:avLst/>
                <a:gdLst/>
                <a:ahLst/>
                <a:cxnLst/>
                <a:rect r="r" b="b" t="t" l="l"/>
                <a:pathLst>
                  <a:path h="3363719" w="1657719">
                    <a:moveTo>
                      <a:pt x="0" y="0"/>
                    </a:moveTo>
                    <a:lnTo>
                      <a:pt x="1657719" y="0"/>
                    </a:lnTo>
                    <a:lnTo>
                      <a:pt x="1657719" y="3363719"/>
                    </a:lnTo>
                    <a:lnTo>
                      <a:pt x="0" y="3363719"/>
                    </a:lnTo>
                    <a:close/>
                  </a:path>
                </a:pathLst>
              </a:custGeom>
              <a:solidFill>
                <a:srgbClr val="48AEA8"/>
              </a:solidFill>
            </p:spPr>
          </p:sp>
          <p:sp>
            <p:nvSpPr>
              <p:cNvPr name="TextBox 6" id="6"/>
              <p:cNvSpPr txBox="true"/>
              <p:nvPr/>
            </p:nvSpPr>
            <p:spPr>
              <a:xfrm>
                <a:off x="0" y="47625"/>
                <a:ext cx="1657719" cy="3316094"/>
              </a:xfrm>
              <a:prstGeom prst="rect">
                <a:avLst/>
              </a:prstGeom>
            </p:spPr>
            <p:txBody>
              <a:bodyPr anchor="ctr" rtlCol="false" tIns="50800" lIns="50800" bIns="50800" rIns="50800"/>
              <a:lstStyle/>
              <a:p>
                <a:pPr algn="ctr">
                  <a:lnSpc>
                    <a:spcPts val="1602"/>
                  </a:lnSpc>
                </a:pPr>
              </a:p>
            </p:txBody>
          </p:sp>
        </p:grpSp>
        <p:sp>
          <p:nvSpPr>
            <p:cNvPr name="TextBox 7" id="7"/>
            <p:cNvSpPr txBox="true"/>
            <p:nvPr/>
          </p:nvSpPr>
          <p:spPr>
            <a:xfrm rot="0">
              <a:off x="552164" y="563577"/>
              <a:ext cx="2610018" cy="742062"/>
            </a:xfrm>
            <a:prstGeom prst="rect">
              <a:avLst/>
            </a:prstGeom>
          </p:spPr>
          <p:txBody>
            <a:bodyPr anchor="t" rtlCol="false" tIns="0" lIns="0" bIns="0" rIns="0">
              <a:spAutoFit/>
            </a:bodyPr>
            <a:lstStyle/>
            <a:p>
              <a:pPr algn="ctr">
                <a:lnSpc>
                  <a:spcPts val="3864"/>
                </a:lnSpc>
              </a:pPr>
              <a:r>
                <a:rPr lang="en-US" sz="4200" b="true">
                  <a:solidFill>
                    <a:srgbClr val="FFFFFF"/>
                  </a:solidFill>
                  <a:latin typeface="Roboto Condensed Bold"/>
                  <a:ea typeface="Roboto Condensed Bold"/>
                  <a:cs typeface="Roboto Condensed Bold"/>
                  <a:sym typeface="Roboto Condensed Bold"/>
                </a:rPr>
                <a:t>DVR</a:t>
              </a:r>
            </a:p>
          </p:txBody>
        </p:sp>
        <p:sp>
          <p:nvSpPr>
            <p:cNvPr name="Freeform 8" id="8"/>
            <p:cNvSpPr/>
            <p:nvPr/>
          </p:nvSpPr>
          <p:spPr>
            <a:xfrm flipH="false" flipV="false" rot="0">
              <a:off x="3479682" y="245133"/>
              <a:ext cx="1349598" cy="1349598"/>
            </a:xfrm>
            <a:custGeom>
              <a:avLst/>
              <a:gdLst/>
              <a:ahLst/>
              <a:cxnLst/>
              <a:rect r="r" b="b" t="t" l="l"/>
              <a:pathLst>
                <a:path h="1349598" w="1349598">
                  <a:moveTo>
                    <a:pt x="0" y="0"/>
                  </a:moveTo>
                  <a:lnTo>
                    <a:pt x="1349599" y="0"/>
                  </a:lnTo>
                  <a:lnTo>
                    <a:pt x="1349599" y="1349598"/>
                  </a:lnTo>
                  <a:lnTo>
                    <a:pt x="0" y="134959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grpSp>
        <p:nvGrpSpPr>
          <p:cNvPr name="Group 9" id="9"/>
          <p:cNvGrpSpPr/>
          <p:nvPr/>
        </p:nvGrpSpPr>
        <p:grpSpPr>
          <a:xfrm rot="0">
            <a:off x="142007" y="1762893"/>
            <a:ext cx="4066975" cy="8245222"/>
            <a:chOff x="0" y="0"/>
            <a:chExt cx="5422634" cy="10993630"/>
          </a:xfrm>
        </p:grpSpPr>
        <p:grpSp>
          <p:nvGrpSpPr>
            <p:cNvPr name="Group 10" id="10"/>
            <p:cNvGrpSpPr/>
            <p:nvPr/>
          </p:nvGrpSpPr>
          <p:grpSpPr>
            <a:xfrm rot="0">
              <a:off x="0" y="0"/>
              <a:ext cx="5422634" cy="10993630"/>
              <a:chOff x="0" y="0"/>
              <a:chExt cx="1640113" cy="3325098"/>
            </a:xfrm>
          </p:grpSpPr>
          <p:sp>
            <p:nvSpPr>
              <p:cNvPr name="Freeform 11" id="11"/>
              <p:cNvSpPr/>
              <p:nvPr/>
            </p:nvSpPr>
            <p:spPr>
              <a:xfrm flipH="false" flipV="false" rot="0">
                <a:off x="0" y="0"/>
                <a:ext cx="1640113" cy="3325098"/>
              </a:xfrm>
              <a:custGeom>
                <a:avLst/>
                <a:gdLst/>
                <a:ahLst/>
                <a:cxnLst/>
                <a:rect r="r" b="b" t="t" l="l"/>
                <a:pathLst>
                  <a:path h="3325098" w="1640113">
                    <a:moveTo>
                      <a:pt x="0" y="0"/>
                    </a:moveTo>
                    <a:lnTo>
                      <a:pt x="1640113" y="0"/>
                    </a:lnTo>
                    <a:lnTo>
                      <a:pt x="1640113" y="3325098"/>
                    </a:lnTo>
                    <a:lnTo>
                      <a:pt x="0" y="3325098"/>
                    </a:lnTo>
                    <a:close/>
                  </a:path>
                </a:pathLst>
              </a:custGeom>
              <a:solidFill>
                <a:srgbClr val="1D9EDE"/>
              </a:solidFill>
            </p:spPr>
          </p:sp>
          <p:sp>
            <p:nvSpPr>
              <p:cNvPr name="TextBox 12" id="12"/>
              <p:cNvSpPr txBox="true"/>
              <p:nvPr/>
            </p:nvSpPr>
            <p:spPr>
              <a:xfrm>
                <a:off x="0" y="47625"/>
                <a:ext cx="1640113" cy="3277473"/>
              </a:xfrm>
              <a:prstGeom prst="rect">
                <a:avLst/>
              </a:prstGeom>
            </p:spPr>
            <p:txBody>
              <a:bodyPr anchor="ctr" rtlCol="false" tIns="50800" lIns="50800" bIns="50800" rIns="50800"/>
              <a:lstStyle/>
              <a:p>
                <a:pPr algn="ctr">
                  <a:lnSpc>
                    <a:spcPts val="1602"/>
                  </a:lnSpc>
                </a:pPr>
              </a:p>
            </p:txBody>
          </p:sp>
        </p:grpSp>
        <p:sp>
          <p:nvSpPr>
            <p:cNvPr name="TextBox 13" id="13"/>
            <p:cNvSpPr txBox="true"/>
            <p:nvPr/>
          </p:nvSpPr>
          <p:spPr>
            <a:xfrm rot="0">
              <a:off x="575132" y="491360"/>
              <a:ext cx="3313807" cy="742062"/>
            </a:xfrm>
            <a:prstGeom prst="rect">
              <a:avLst/>
            </a:prstGeom>
          </p:spPr>
          <p:txBody>
            <a:bodyPr anchor="t" rtlCol="false" tIns="0" lIns="0" bIns="0" rIns="0">
              <a:spAutoFit/>
            </a:bodyPr>
            <a:lstStyle/>
            <a:p>
              <a:pPr algn="ctr">
                <a:lnSpc>
                  <a:spcPts val="3864"/>
                </a:lnSpc>
              </a:pPr>
              <a:r>
                <a:rPr lang="en-US" sz="4200" b="true">
                  <a:solidFill>
                    <a:srgbClr val="FFFFFF"/>
                  </a:solidFill>
                  <a:latin typeface="Roboto Condensed Bold"/>
                  <a:ea typeface="Roboto Condensed Bold"/>
                  <a:cs typeface="Roboto Condensed Bold"/>
                  <a:sym typeface="Roboto Condensed Bold"/>
                </a:rPr>
                <a:t>Or</a:t>
              </a:r>
              <a:r>
                <a:rPr lang="en-US" b="true" sz="4200">
                  <a:solidFill>
                    <a:srgbClr val="FFFFFF"/>
                  </a:solidFill>
                  <a:latin typeface="Roboto Condensed Bold"/>
                  <a:ea typeface="Roboto Condensed Bold"/>
                  <a:cs typeface="Roboto Condensed Bold"/>
                  <a:sym typeface="Roboto Condensed Bold"/>
                </a:rPr>
                <a:t>al PrEP </a:t>
              </a:r>
            </a:p>
          </p:txBody>
        </p:sp>
        <p:sp>
          <p:nvSpPr>
            <p:cNvPr name="Freeform 14" id="14"/>
            <p:cNvSpPr/>
            <p:nvPr/>
          </p:nvSpPr>
          <p:spPr>
            <a:xfrm flipH="false" flipV="false" rot="0">
              <a:off x="4247854" y="148809"/>
              <a:ext cx="810760" cy="1457249"/>
            </a:xfrm>
            <a:custGeom>
              <a:avLst/>
              <a:gdLst/>
              <a:ahLst/>
              <a:cxnLst/>
              <a:rect r="r" b="b" t="t" l="l"/>
              <a:pathLst>
                <a:path h="1457249" w="810760">
                  <a:moveTo>
                    <a:pt x="0" y="0"/>
                  </a:moveTo>
                  <a:lnTo>
                    <a:pt x="810761" y="0"/>
                  </a:lnTo>
                  <a:lnTo>
                    <a:pt x="810761" y="1457249"/>
                  </a:lnTo>
                  <a:lnTo>
                    <a:pt x="0" y="1457249"/>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grpSp>
        <p:nvGrpSpPr>
          <p:cNvPr name="Group 15" id="15"/>
          <p:cNvGrpSpPr/>
          <p:nvPr/>
        </p:nvGrpSpPr>
        <p:grpSpPr>
          <a:xfrm rot="0">
            <a:off x="14031543" y="1762893"/>
            <a:ext cx="4114450" cy="8245222"/>
            <a:chOff x="0" y="0"/>
            <a:chExt cx="5485934" cy="10993630"/>
          </a:xfrm>
        </p:grpSpPr>
        <p:grpSp>
          <p:nvGrpSpPr>
            <p:cNvPr name="Group 16" id="16"/>
            <p:cNvGrpSpPr/>
            <p:nvPr/>
          </p:nvGrpSpPr>
          <p:grpSpPr>
            <a:xfrm rot="0">
              <a:off x="0" y="0"/>
              <a:ext cx="5485934" cy="10993630"/>
              <a:chOff x="0" y="0"/>
              <a:chExt cx="1659258" cy="3325098"/>
            </a:xfrm>
          </p:grpSpPr>
          <p:sp>
            <p:nvSpPr>
              <p:cNvPr name="Freeform 17" id="17"/>
              <p:cNvSpPr/>
              <p:nvPr/>
            </p:nvSpPr>
            <p:spPr>
              <a:xfrm flipH="false" flipV="false" rot="0">
                <a:off x="0" y="0"/>
                <a:ext cx="1659258" cy="3325098"/>
              </a:xfrm>
              <a:custGeom>
                <a:avLst/>
                <a:gdLst/>
                <a:ahLst/>
                <a:cxnLst/>
                <a:rect r="r" b="b" t="t" l="l"/>
                <a:pathLst>
                  <a:path h="3325098" w="1659258">
                    <a:moveTo>
                      <a:pt x="0" y="0"/>
                    </a:moveTo>
                    <a:lnTo>
                      <a:pt x="1659258" y="0"/>
                    </a:lnTo>
                    <a:lnTo>
                      <a:pt x="1659258" y="3325098"/>
                    </a:lnTo>
                    <a:lnTo>
                      <a:pt x="0" y="3325098"/>
                    </a:lnTo>
                    <a:close/>
                  </a:path>
                </a:pathLst>
              </a:custGeom>
              <a:solidFill>
                <a:srgbClr val="FE6C39"/>
              </a:solidFill>
            </p:spPr>
          </p:sp>
          <p:sp>
            <p:nvSpPr>
              <p:cNvPr name="TextBox 18" id="18"/>
              <p:cNvSpPr txBox="true"/>
              <p:nvPr/>
            </p:nvSpPr>
            <p:spPr>
              <a:xfrm>
                <a:off x="0" y="47625"/>
                <a:ext cx="1659258" cy="3277473"/>
              </a:xfrm>
              <a:prstGeom prst="rect">
                <a:avLst/>
              </a:prstGeom>
            </p:spPr>
            <p:txBody>
              <a:bodyPr anchor="ctr" rtlCol="false" tIns="100900" lIns="100900" bIns="100900" rIns="100900"/>
              <a:lstStyle/>
              <a:p>
                <a:pPr algn="ctr">
                  <a:lnSpc>
                    <a:spcPts val="1602"/>
                  </a:lnSpc>
                </a:pPr>
              </a:p>
            </p:txBody>
          </p:sp>
        </p:grpSp>
        <p:sp>
          <p:nvSpPr>
            <p:cNvPr name="TextBox 19" id="19"/>
            <p:cNvSpPr txBox="true"/>
            <p:nvPr/>
          </p:nvSpPr>
          <p:spPr>
            <a:xfrm rot="0">
              <a:off x="441496" y="669825"/>
              <a:ext cx="2564391" cy="742062"/>
            </a:xfrm>
            <a:prstGeom prst="rect">
              <a:avLst/>
            </a:prstGeom>
          </p:spPr>
          <p:txBody>
            <a:bodyPr anchor="t" rtlCol="false" tIns="0" lIns="0" bIns="0" rIns="0">
              <a:spAutoFit/>
            </a:bodyPr>
            <a:lstStyle/>
            <a:p>
              <a:pPr algn="ctr">
                <a:lnSpc>
                  <a:spcPts val="3864"/>
                </a:lnSpc>
              </a:pPr>
              <a:r>
                <a:rPr lang="en-US" sz="4200" b="true">
                  <a:solidFill>
                    <a:srgbClr val="FFFFFF"/>
                  </a:solidFill>
                  <a:latin typeface="Roboto Condensed Bold"/>
                  <a:ea typeface="Roboto Condensed Bold"/>
                  <a:cs typeface="Roboto Condensed Bold"/>
                  <a:sym typeface="Roboto Condensed Bold"/>
                </a:rPr>
                <a:t>LEN</a:t>
              </a:r>
            </a:p>
          </p:txBody>
        </p:sp>
        <p:sp>
          <p:nvSpPr>
            <p:cNvPr name="Freeform 20" id="20"/>
            <p:cNvSpPr/>
            <p:nvPr/>
          </p:nvSpPr>
          <p:spPr>
            <a:xfrm flipH="true" flipV="false" rot="-10800000">
              <a:off x="3325450" y="706923"/>
              <a:ext cx="1620883" cy="1633131"/>
            </a:xfrm>
            <a:custGeom>
              <a:avLst/>
              <a:gdLst/>
              <a:ahLst/>
              <a:cxnLst/>
              <a:rect r="r" b="b" t="t" l="l"/>
              <a:pathLst>
                <a:path h="1633131" w="1620883">
                  <a:moveTo>
                    <a:pt x="1620883" y="0"/>
                  </a:moveTo>
                  <a:lnTo>
                    <a:pt x="0" y="0"/>
                  </a:lnTo>
                  <a:lnTo>
                    <a:pt x="0" y="1633132"/>
                  </a:lnTo>
                  <a:lnTo>
                    <a:pt x="1620883" y="1633132"/>
                  </a:lnTo>
                  <a:lnTo>
                    <a:pt x="1620883"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TextBox 21" id="21"/>
            <p:cNvSpPr txBox="true"/>
            <p:nvPr/>
          </p:nvSpPr>
          <p:spPr>
            <a:xfrm rot="0">
              <a:off x="3775570" y="1221767"/>
              <a:ext cx="514226" cy="301722"/>
            </a:xfrm>
            <a:prstGeom prst="rect">
              <a:avLst/>
            </a:prstGeom>
          </p:spPr>
          <p:txBody>
            <a:bodyPr anchor="t" rtlCol="false" tIns="0" lIns="0" bIns="0" rIns="0">
              <a:spAutoFit/>
            </a:bodyPr>
            <a:lstStyle/>
            <a:p>
              <a:pPr algn="ctr">
                <a:lnSpc>
                  <a:spcPts val="1828"/>
                </a:lnSpc>
              </a:pPr>
              <a:r>
                <a:rPr lang="en-US" sz="1305">
                  <a:solidFill>
                    <a:srgbClr val="F36B2B"/>
                  </a:solidFill>
                  <a:latin typeface="Bobby Jones Condensed Soft"/>
                  <a:ea typeface="Bobby Jones Condensed Soft"/>
                  <a:cs typeface="Bobby Jones Condensed Soft"/>
                  <a:sym typeface="Bobby Jones Condensed Soft"/>
                </a:rPr>
                <a:t>L</a:t>
              </a:r>
            </a:p>
          </p:txBody>
        </p:sp>
        <p:sp>
          <p:nvSpPr>
            <p:cNvPr name="Freeform 22" id="22"/>
            <p:cNvSpPr/>
            <p:nvPr/>
          </p:nvSpPr>
          <p:spPr>
            <a:xfrm flipH="false" flipV="false" rot="9001455">
              <a:off x="4183911" y="303261"/>
              <a:ext cx="928093" cy="1096713"/>
            </a:xfrm>
            <a:custGeom>
              <a:avLst/>
              <a:gdLst/>
              <a:ahLst/>
              <a:cxnLst/>
              <a:rect r="r" b="b" t="t" l="l"/>
              <a:pathLst>
                <a:path h="1096713" w="928093">
                  <a:moveTo>
                    <a:pt x="0" y="0"/>
                  </a:moveTo>
                  <a:lnTo>
                    <a:pt x="928093" y="0"/>
                  </a:lnTo>
                  <a:lnTo>
                    <a:pt x="928093" y="1096713"/>
                  </a:lnTo>
                  <a:lnTo>
                    <a:pt x="0" y="109671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23" id="23"/>
            <p:cNvSpPr/>
            <p:nvPr/>
          </p:nvSpPr>
          <p:spPr>
            <a:xfrm flipH="false" flipV="false" rot="-8500143">
              <a:off x="4372273" y="170858"/>
              <a:ext cx="410419" cy="556112"/>
            </a:xfrm>
            <a:custGeom>
              <a:avLst/>
              <a:gdLst/>
              <a:ahLst/>
              <a:cxnLst/>
              <a:rect r="r" b="b" t="t" l="l"/>
              <a:pathLst>
                <a:path h="556112" w="410419">
                  <a:moveTo>
                    <a:pt x="0" y="0"/>
                  </a:moveTo>
                  <a:lnTo>
                    <a:pt x="410419" y="0"/>
                  </a:lnTo>
                  <a:lnTo>
                    <a:pt x="410419" y="556112"/>
                  </a:lnTo>
                  <a:lnTo>
                    <a:pt x="0" y="556112"/>
                  </a:lnTo>
                  <a:lnTo>
                    <a:pt x="0" y="0"/>
                  </a:lnTo>
                  <a:close/>
                </a:path>
              </a:pathLst>
            </a:custGeom>
            <a:blipFill>
              <a:blip r:embed="rId8">
                <a:extLst>
                  <a:ext uri="{96DAC541-7B7A-43D3-8B79-37D633B846F1}">
                    <asvg:svgBlip xmlns:asvg="http://schemas.microsoft.com/office/drawing/2016/SVG/main" r:embed="rId9"/>
                  </a:ext>
                </a:extLst>
              </a:blip>
              <a:stretch>
                <a:fillRect l="-117708" t="-89863" r="0" b="0"/>
              </a:stretch>
            </a:blipFill>
          </p:spPr>
        </p:sp>
      </p:grpSp>
      <p:grpSp>
        <p:nvGrpSpPr>
          <p:cNvPr name="Group 24" id="24"/>
          <p:cNvGrpSpPr/>
          <p:nvPr/>
        </p:nvGrpSpPr>
        <p:grpSpPr>
          <a:xfrm rot="0">
            <a:off x="9399739" y="1759303"/>
            <a:ext cx="4069914" cy="8252402"/>
            <a:chOff x="0" y="0"/>
            <a:chExt cx="5426552" cy="11003202"/>
          </a:xfrm>
        </p:grpSpPr>
        <p:grpSp>
          <p:nvGrpSpPr>
            <p:cNvPr name="Group 25" id="25"/>
            <p:cNvGrpSpPr/>
            <p:nvPr/>
          </p:nvGrpSpPr>
          <p:grpSpPr>
            <a:xfrm rot="0">
              <a:off x="0" y="0"/>
              <a:ext cx="5426552" cy="11003202"/>
              <a:chOff x="0" y="0"/>
              <a:chExt cx="1641298" cy="3327994"/>
            </a:xfrm>
          </p:grpSpPr>
          <p:sp>
            <p:nvSpPr>
              <p:cNvPr name="Freeform 26" id="26"/>
              <p:cNvSpPr/>
              <p:nvPr/>
            </p:nvSpPr>
            <p:spPr>
              <a:xfrm flipH="false" flipV="false" rot="0">
                <a:off x="0" y="0"/>
                <a:ext cx="1641298" cy="3327994"/>
              </a:xfrm>
              <a:custGeom>
                <a:avLst/>
                <a:gdLst/>
                <a:ahLst/>
                <a:cxnLst/>
                <a:rect r="r" b="b" t="t" l="l"/>
                <a:pathLst>
                  <a:path h="3327994" w="1641298">
                    <a:moveTo>
                      <a:pt x="0" y="0"/>
                    </a:moveTo>
                    <a:lnTo>
                      <a:pt x="1641298" y="0"/>
                    </a:lnTo>
                    <a:lnTo>
                      <a:pt x="1641298" y="3327994"/>
                    </a:lnTo>
                    <a:lnTo>
                      <a:pt x="0" y="3327994"/>
                    </a:lnTo>
                    <a:close/>
                  </a:path>
                </a:pathLst>
              </a:custGeom>
              <a:solidFill>
                <a:srgbClr val="A93291"/>
              </a:solidFill>
            </p:spPr>
          </p:sp>
          <p:sp>
            <p:nvSpPr>
              <p:cNvPr name="TextBox 27" id="27"/>
              <p:cNvSpPr txBox="true"/>
              <p:nvPr/>
            </p:nvSpPr>
            <p:spPr>
              <a:xfrm>
                <a:off x="0" y="47625"/>
                <a:ext cx="1641298" cy="3280369"/>
              </a:xfrm>
              <a:prstGeom prst="rect">
                <a:avLst/>
              </a:prstGeom>
            </p:spPr>
            <p:txBody>
              <a:bodyPr anchor="ctr" rtlCol="false" tIns="118061" lIns="118061" bIns="118061" rIns="118061"/>
              <a:lstStyle/>
              <a:p>
                <a:pPr algn="ctr">
                  <a:lnSpc>
                    <a:spcPts val="1602"/>
                  </a:lnSpc>
                </a:pPr>
              </a:p>
            </p:txBody>
          </p:sp>
        </p:grpSp>
        <p:sp>
          <p:nvSpPr>
            <p:cNvPr name="TextBox 28" id="28"/>
            <p:cNvSpPr txBox="true"/>
            <p:nvPr/>
          </p:nvSpPr>
          <p:spPr>
            <a:xfrm rot="0">
              <a:off x="0" y="658498"/>
              <a:ext cx="3196838" cy="742062"/>
            </a:xfrm>
            <a:prstGeom prst="rect">
              <a:avLst/>
            </a:prstGeom>
          </p:spPr>
          <p:txBody>
            <a:bodyPr anchor="t" rtlCol="false" tIns="0" lIns="0" bIns="0" rIns="0">
              <a:spAutoFit/>
            </a:bodyPr>
            <a:lstStyle/>
            <a:p>
              <a:pPr algn="ctr">
                <a:lnSpc>
                  <a:spcPts val="3864"/>
                </a:lnSpc>
              </a:pPr>
              <a:r>
                <a:rPr lang="en-US" sz="4200" b="true">
                  <a:solidFill>
                    <a:srgbClr val="FFFFFF"/>
                  </a:solidFill>
                  <a:latin typeface="Roboto Condensed Bold"/>
                  <a:ea typeface="Roboto Condensed Bold"/>
                  <a:cs typeface="Roboto Condensed Bold"/>
                  <a:sym typeface="Roboto Condensed Bold"/>
                </a:rPr>
                <a:t>CAB-LA</a:t>
              </a:r>
            </a:p>
          </p:txBody>
        </p:sp>
        <p:sp>
          <p:nvSpPr>
            <p:cNvPr name="Freeform 29" id="29"/>
            <p:cNvSpPr/>
            <p:nvPr/>
          </p:nvSpPr>
          <p:spPr>
            <a:xfrm flipH="false" flipV="false" rot="-10800000">
              <a:off x="3196838" y="125141"/>
              <a:ext cx="1761518" cy="1774829"/>
            </a:xfrm>
            <a:custGeom>
              <a:avLst/>
              <a:gdLst/>
              <a:ahLst/>
              <a:cxnLst/>
              <a:rect r="r" b="b" t="t" l="l"/>
              <a:pathLst>
                <a:path h="1774829" w="1761518">
                  <a:moveTo>
                    <a:pt x="0" y="0"/>
                  </a:moveTo>
                  <a:lnTo>
                    <a:pt x="1761518" y="0"/>
                  </a:lnTo>
                  <a:lnTo>
                    <a:pt x="1761518" y="1774830"/>
                  </a:lnTo>
                  <a:lnTo>
                    <a:pt x="0" y="1774830"/>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TextBox 30" id="30"/>
            <p:cNvSpPr txBox="true"/>
            <p:nvPr/>
          </p:nvSpPr>
          <p:spPr>
            <a:xfrm rot="0">
              <a:off x="3918521" y="757264"/>
              <a:ext cx="577631" cy="240689"/>
            </a:xfrm>
            <a:prstGeom prst="rect">
              <a:avLst/>
            </a:prstGeom>
          </p:spPr>
          <p:txBody>
            <a:bodyPr anchor="t" rtlCol="false" tIns="0" lIns="0" bIns="0" rIns="0">
              <a:spAutoFit/>
            </a:bodyPr>
            <a:lstStyle/>
            <a:p>
              <a:pPr algn="ctr">
                <a:lnSpc>
                  <a:spcPts val="1418"/>
                </a:lnSpc>
              </a:pPr>
              <a:r>
                <a:rPr lang="en-US" sz="1013">
                  <a:solidFill>
                    <a:srgbClr val="A93291"/>
                  </a:solidFill>
                  <a:latin typeface="Aloja"/>
                  <a:ea typeface="Aloja"/>
                  <a:cs typeface="Aloja"/>
                  <a:sym typeface="Aloja"/>
                </a:rPr>
                <a:t>C</a:t>
              </a:r>
            </a:p>
          </p:txBody>
        </p:sp>
      </p:grpSp>
      <p:sp>
        <p:nvSpPr>
          <p:cNvPr name="TextBox 31" id="31"/>
          <p:cNvSpPr txBox="true"/>
          <p:nvPr/>
        </p:nvSpPr>
        <p:spPr>
          <a:xfrm rot="0">
            <a:off x="271667" y="981075"/>
            <a:ext cx="17874326" cy="412972"/>
          </a:xfrm>
          <a:prstGeom prst="rect">
            <a:avLst/>
          </a:prstGeom>
        </p:spPr>
        <p:txBody>
          <a:bodyPr anchor="t" rtlCol="false" tIns="0" lIns="0" bIns="0" rIns="0">
            <a:spAutoFit/>
          </a:bodyPr>
          <a:lstStyle/>
          <a:p>
            <a:pPr algn="l">
              <a:lnSpc>
                <a:spcPts val="3405"/>
              </a:lnSpc>
              <a:spcBef>
                <a:spcPct val="0"/>
              </a:spcBef>
            </a:pPr>
            <a:r>
              <a:rPr lang="en-US" sz="2432">
                <a:solidFill>
                  <a:srgbClr val="000000"/>
                </a:solidFill>
                <a:latin typeface="Open Sans"/>
                <a:ea typeface="Open Sans"/>
                <a:cs typeface="Open Sans"/>
                <a:sym typeface="Open Sans"/>
              </a:rPr>
              <a:t>TDF-bas</a:t>
            </a:r>
            <a:r>
              <a:rPr lang="en-US" sz="2432">
                <a:solidFill>
                  <a:srgbClr val="000000"/>
                </a:solidFill>
                <a:latin typeface="Open Sans"/>
                <a:ea typeface="Open Sans"/>
                <a:cs typeface="Open Sans"/>
                <a:sym typeface="Open Sans"/>
              </a:rPr>
              <a:t>ed oral</a:t>
            </a:r>
            <a:r>
              <a:rPr lang="en-US" sz="2432">
                <a:solidFill>
                  <a:srgbClr val="000000"/>
                </a:solidFill>
                <a:latin typeface="Open Sans"/>
                <a:ea typeface="Open Sans"/>
                <a:cs typeface="Open Sans"/>
                <a:sym typeface="Open Sans"/>
              </a:rPr>
              <a:t> PrEP, CAB-LA, and LEN use are known to resul</a:t>
            </a:r>
            <a:r>
              <a:rPr lang="en-US" sz="2432">
                <a:solidFill>
                  <a:srgbClr val="000000"/>
                </a:solidFill>
                <a:latin typeface="Open Sans"/>
                <a:ea typeface="Open Sans"/>
                <a:cs typeface="Open Sans"/>
                <a:sym typeface="Open Sans"/>
              </a:rPr>
              <a:t>t </a:t>
            </a:r>
            <a:r>
              <a:rPr lang="en-US" sz="2432">
                <a:solidFill>
                  <a:srgbClr val="000000"/>
                </a:solidFill>
                <a:latin typeface="Open Sans"/>
                <a:ea typeface="Open Sans"/>
                <a:cs typeface="Open Sans"/>
                <a:sym typeface="Open Sans"/>
              </a:rPr>
              <a:t>in</a:t>
            </a:r>
            <a:r>
              <a:rPr lang="en-US" sz="2432">
                <a:solidFill>
                  <a:srgbClr val="000000"/>
                </a:solidFill>
                <a:latin typeface="Open Sans"/>
                <a:ea typeface="Open Sans"/>
                <a:cs typeface="Open Sans"/>
                <a:sym typeface="Open Sans"/>
              </a:rPr>
              <a:t> the deve</a:t>
            </a:r>
            <a:r>
              <a:rPr lang="en-US" sz="2432">
                <a:solidFill>
                  <a:srgbClr val="000000"/>
                </a:solidFill>
                <a:latin typeface="Open Sans"/>
                <a:ea typeface="Open Sans"/>
                <a:cs typeface="Open Sans"/>
                <a:sym typeface="Open Sans"/>
              </a:rPr>
              <a:t>lopment of HIV drug resistance</a:t>
            </a:r>
            <a:r>
              <a:rPr lang="en-US" sz="2432">
                <a:solidFill>
                  <a:srgbClr val="000000"/>
                </a:solidFill>
                <a:latin typeface="Open Sans"/>
                <a:ea typeface="Open Sans"/>
                <a:cs typeface="Open Sans"/>
                <a:sym typeface="Open Sans"/>
              </a:rPr>
              <a:t>;</a:t>
            </a:r>
            <a:r>
              <a:rPr lang="en-US" sz="2432">
                <a:solidFill>
                  <a:srgbClr val="000000"/>
                </a:solidFill>
                <a:latin typeface="Open Sans"/>
                <a:ea typeface="Open Sans"/>
                <a:cs typeface="Open Sans"/>
                <a:sym typeface="Open Sans"/>
              </a:rPr>
              <a:t> DVR use does </a:t>
            </a:r>
            <a:r>
              <a:rPr lang="en-US" sz="2432">
                <a:solidFill>
                  <a:srgbClr val="000000"/>
                </a:solidFill>
                <a:latin typeface="Open Sans"/>
                <a:ea typeface="Open Sans"/>
                <a:cs typeface="Open Sans"/>
                <a:sym typeface="Open Sans"/>
              </a:rPr>
              <a:t>n</a:t>
            </a:r>
            <a:r>
              <a:rPr lang="en-US" sz="2432">
                <a:solidFill>
                  <a:srgbClr val="000000"/>
                </a:solidFill>
                <a:latin typeface="Open Sans"/>
                <a:ea typeface="Open Sans"/>
                <a:cs typeface="Open Sans"/>
                <a:sym typeface="Open Sans"/>
              </a:rPr>
              <a:t>ot.</a:t>
            </a:r>
          </a:p>
        </p:txBody>
      </p:sp>
      <p:sp>
        <p:nvSpPr>
          <p:cNvPr name="TextBox 32" id="32"/>
          <p:cNvSpPr txBox="true"/>
          <p:nvPr/>
        </p:nvSpPr>
        <p:spPr>
          <a:xfrm rot="0">
            <a:off x="385291" y="3472219"/>
            <a:ext cx="3518807" cy="4389755"/>
          </a:xfrm>
          <a:prstGeom prst="rect">
            <a:avLst/>
          </a:prstGeom>
        </p:spPr>
        <p:txBody>
          <a:bodyPr anchor="t" rtlCol="false" tIns="0" lIns="0" bIns="0" rIns="0">
            <a:spAutoFit/>
          </a:bodyPr>
          <a:lstStyle/>
          <a:p>
            <a:pPr algn="l">
              <a:lnSpc>
                <a:spcPts val="3220"/>
              </a:lnSpc>
              <a:spcBef>
                <a:spcPct val="0"/>
              </a:spcBef>
            </a:pPr>
            <a:r>
              <a:rPr lang="en-US" sz="2300">
                <a:solidFill>
                  <a:srgbClr val="FFFFFF"/>
                </a:solidFill>
                <a:latin typeface="Open Sans"/>
                <a:ea typeface="Open Sans"/>
                <a:cs typeface="Open Sans"/>
                <a:sym typeface="Open Sans"/>
              </a:rPr>
              <a:t>Starting TDF-bas</a:t>
            </a:r>
            <a:r>
              <a:rPr lang="en-US" sz="2300">
                <a:solidFill>
                  <a:srgbClr val="FFFFFF"/>
                </a:solidFill>
                <a:latin typeface="Open Sans"/>
                <a:ea typeface="Open Sans"/>
                <a:cs typeface="Open Sans"/>
                <a:sym typeface="Open Sans"/>
              </a:rPr>
              <a:t>ed oral PrEP in individuals living with HIV can resul</a:t>
            </a:r>
            <a:r>
              <a:rPr lang="en-US" sz="2300">
                <a:solidFill>
                  <a:srgbClr val="FFFFFF"/>
                </a:solidFill>
                <a:latin typeface="Open Sans"/>
                <a:ea typeface="Open Sans"/>
                <a:cs typeface="Open Sans"/>
                <a:sym typeface="Open Sans"/>
              </a:rPr>
              <a:t>t </a:t>
            </a:r>
            <a:r>
              <a:rPr lang="en-US" sz="2300">
                <a:solidFill>
                  <a:srgbClr val="FFFFFF"/>
                </a:solidFill>
                <a:latin typeface="Open Sans"/>
                <a:ea typeface="Open Sans"/>
                <a:cs typeface="Open Sans"/>
                <a:sym typeface="Open Sans"/>
              </a:rPr>
              <a:t>in</a:t>
            </a:r>
            <a:r>
              <a:rPr lang="en-US" sz="2300">
                <a:solidFill>
                  <a:srgbClr val="FFFFFF"/>
                </a:solidFill>
                <a:latin typeface="Open Sans"/>
                <a:ea typeface="Open Sans"/>
                <a:cs typeface="Open Sans"/>
                <a:sym typeface="Open Sans"/>
              </a:rPr>
              <a:t> deve</a:t>
            </a:r>
            <a:r>
              <a:rPr lang="en-US" sz="2300">
                <a:solidFill>
                  <a:srgbClr val="FFFFFF"/>
                </a:solidFill>
                <a:latin typeface="Open Sans"/>
                <a:ea typeface="Open Sans"/>
                <a:cs typeface="Open Sans"/>
                <a:sym typeface="Open Sans"/>
              </a:rPr>
              <a:t>lopment of viral drug resistance</a:t>
            </a:r>
            <a:r>
              <a:rPr lang="en-US" sz="2300">
                <a:solidFill>
                  <a:srgbClr val="FFFFFF"/>
                </a:solidFill>
                <a:latin typeface="Open Sans"/>
                <a:ea typeface="Open Sans"/>
                <a:cs typeface="Open Sans"/>
                <a:sym typeface="Open Sans"/>
              </a:rPr>
              <a:t>, whereby u</a:t>
            </a:r>
            <a:r>
              <a:rPr lang="en-US" sz="2300">
                <a:solidFill>
                  <a:srgbClr val="FFFFFF"/>
                </a:solidFill>
                <a:latin typeface="Open Sans"/>
                <a:ea typeface="Open Sans"/>
                <a:cs typeface="Open Sans"/>
                <a:sym typeface="Open Sans"/>
              </a:rPr>
              <a:t>se of TDF (and FTC or 3TC), or other NRTI (nucleoside reverse transcriptase inhibitors) medications may be less effective at treating HIV in the future. </a:t>
            </a:r>
          </a:p>
        </p:txBody>
      </p:sp>
      <p:sp>
        <p:nvSpPr>
          <p:cNvPr name="TextBox 33" id="33"/>
          <p:cNvSpPr txBox="true"/>
          <p:nvPr/>
        </p:nvSpPr>
        <p:spPr>
          <a:xfrm rot="0">
            <a:off x="4924061" y="3472219"/>
            <a:ext cx="3760598" cy="5189855"/>
          </a:xfrm>
          <a:prstGeom prst="rect">
            <a:avLst/>
          </a:prstGeom>
        </p:spPr>
        <p:txBody>
          <a:bodyPr anchor="t" rtlCol="false" tIns="0" lIns="0" bIns="0" rIns="0">
            <a:spAutoFit/>
          </a:bodyPr>
          <a:lstStyle/>
          <a:p>
            <a:pPr algn="l">
              <a:lnSpc>
                <a:spcPts val="3220"/>
              </a:lnSpc>
              <a:spcBef>
                <a:spcPct val="0"/>
              </a:spcBef>
            </a:pPr>
            <a:r>
              <a:rPr lang="en-US" sz="2300">
                <a:solidFill>
                  <a:srgbClr val="FFFFFF"/>
                </a:solidFill>
                <a:latin typeface="Open Sans"/>
                <a:ea typeface="Open Sans"/>
                <a:cs typeface="Open Sans"/>
                <a:sym typeface="Open Sans"/>
              </a:rPr>
              <a:t>Starting DVR</a:t>
            </a:r>
            <a:r>
              <a:rPr lang="en-US" sz="2300">
                <a:solidFill>
                  <a:srgbClr val="FFFFFF"/>
                </a:solidFill>
                <a:latin typeface="Open Sans"/>
                <a:ea typeface="Open Sans"/>
                <a:cs typeface="Open Sans"/>
                <a:sym typeface="Open Sans"/>
              </a:rPr>
              <a:t> in individuals living with HIV is not known to result in development of viral drug resistance to</a:t>
            </a:r>
            <a:r>
              <a:rPr lang="en-US" sz="2300">
                <a:solidFill>
                  <a:srgbClr val="FFFFFF"/>
                </a:solidFill>
                <a:latin typeface="Open Sans"/>
                <a:ea typeface="Open Sans"/>
                <a:cs typeface="Open Sans"/>
                <a:sym typeface="Open Sans"/>
              </a:rPr>
              <a:t> dap</a:t>
            </a:r>
            <a:r>
              <a:rPr lang="en-US" sz="2300">
                <a:solidFill>
                  <a:srgbClr val="FFFFFF"/>
                </a:solidFill>
                <a:latin typeface="Open Sans"/>
                <a:ea typeface="Open Sans"/>
                <a:cs typeface="Open Sans"/>
                <a:sym typeface="Open Sans"/>
              </a:rPr>
              <a:t>ivir</a:t>
            </a:r>
            <a:r>
              <a:rPr lang="en-US" sz="2300">
                <a:solidFill>
                  <a:srgbClr val="FFFFFF"/>
                </a:solidFill>
                <a:latin typeface="Open Sans"/>
                <a:ea typeface="Open Sans"/>
                <a:cs typeface="Open Sans"/>
                <a:sym typeface="Open Sans"/>
              </a:rPr>
              <a:t>ine or other</a:t>
            </a:r>
            <a:r>
              <a:rPr lang="en-US" sz="2300">
                <a:solidFill>
                  <a:srgbClr val="FFFFFF"/>
                </a:solidFill>
                <a:latin typeface="Open Sans"/>
                <a:ea typeface="Open Sans"/>
                <a:cs typeface="Open Sans"/>
                <a:sym typeface="Open Sans"/>
              </a:rPr>
              <a:t> NNRTI (non-nucleoside reverse transcriptase inhibitors) medications, since locally acting and only small amounts of dapiviri</a:t>
            </a:r>
            <a:r>
              <a:rPr lang="en-US" sz="2300">
                <a:solidFill>
                  <a:srgbClr val="FFFFFF"/>
                </a:solidFill>
                <a:latin typeface="Open Sans"/>
                <a:ea typeface="Open Sans"/>
                <a:cs typeface="Open Sans"/>
                <a:sym typeface="Open Sans"/>
              </a:rPr>
              <a:t>ne </a:t>
            </a:r>
            <a:r>
              <a:rPr lang="en-US" sz="2300">
                <a:solidFill>
                  <a:srgbClr val="FFFFFF"/>
                </a:solidFill>
                <a:latin typeface="Open Sans"/>
                <a:ea typeface="Open Sans"/>
                <a:cs typeface="Open Sans"/>
                <a:sym typeface="Open Sans"/>
              </a:rPr>
              <a:t>from the DVR circulate throughout the body (outside of the vagina).</a:t>
            </a:r>
          </a:p>
        </p:txBody>
      </p:sp>
      <p:sp>
        <p:nvSpPr>
          <p:cNvPr name="TextBox 34" id="34"/>
          <p:cNvSpPr txBox="true"/>
          <p:nvPr/>
        </p:nvSpPr>
        <p:spPr>
          <a:xfrm rot="0">
            <a:off x="9552223" y="3472219"/>
            <a:ext cx="3615036" cy="4389755"/>
          </a:xfrm>
          <a:prstGeom prst="rect">
            <a:avLst/>
          </a:prstGeom>
        </p:spPr>
        <p:txBody>
          <a:bodyPr anchor="t" rtlCol="false" tIns="0" lIns="0" bIns="0" rIns="0">
            <a:spAutoFit/>
          </a:bodyPr>
          <a:lstStyle/>
          <a:p>
            <a:pPr algn="l">
              <a:lnSpc>
                <a:spcPts val="3220"/>
              </a:lnSpc>
              <a:spcBef>
                <a:spcPct val="0"/>
              </a:spcBef>
            </a:pPr>
            <a:r>
              <a:rPr lang="en-US" sz="2300">
                <a:solidFill>
                  <a:srgbClr val="FFFFFF"/>
                </a:solidFill>
                <a:latin typeface="Open Sans"/>
                <a:ea typeface="Open Sans"/>
                <a:cs typeface="Open Sans"/>
                <a:sym typeface="Open Sans"/>
              </a:rPr>
              <a:t>Starting CAB-LA</a:t>
            </a:r>
            <a:r>
              <a:rPr lang="en-US" sz="2300">
                <a:solidFill>
                  <a:srgbClr val="FFFFFF"/>
                </a:solidFill>
                <a:latin typeface="Open Sans"/>
                <a:ea typeface="Open Sans"/>
                <a:cs typeface="Open Sans"/>
                <a:sym typeface="Open Sans"/>
              </a:rPr>
              <a:t> in individuals living with HIV can result in development of viral drug resistance, where</a:t>
            </a:r>
            <a:r>
              <a:rPr lang="en-US" sz="2300">
                <a:solidFill>
                  <a:srgbClr val="FFFFFF"/>
                </a:solidFill>
                <a:latin typeface="Open Sans"/>
                <a:ea typeface="Open Sans"/>
                <a:cs typeface="Open Sans"/>
                <a:sym typeface="Open Sans"/>
              </a:rPr>
              <a:t>b</a:t>
            </a:r>
            <a:r>
              <a:rPr lang="en-US" sz="2300">
                <a:solidFill>
                  <a:srgbClr val="FFFFFF"/>
                </a:solidFill>
                <a:latin typeface="Open Sans"/>
                <a:ea typeface="Open Sans"/>
                <a:cs typeface="Open Sans"/>
                <a:sym typeface="Open Sans"/>
              </a:rPr>
              <a:t>y use of other INSTI (</a:t>
            </a:r>
            <a:r>
              <a:rPr lang="en-US" sz="2300">
                <a:solidFill>
                  <a:srgbClr val="FFFFFF"/>
                </a:solidFill>
                <a:latin typeface="Open Sans"/>
                <a:ea typeface="Open Sans"/>
                <a:cs typeface="Open Sans"/>
                <a:sym typeface="Open Sans"/>
              </a:rPr>
              <a:t>integra</a:t>
            </a:r>
            <a:r>
              <a:rPr lang="en-US" sz="2300">
                <a:solidFill>
                  <a:srgbClr val="FFFFFF"/>
                </a:solidFill>
                <a:latin typeface="Open Sans"/>
                <a:ea typeface="Open Sans"/>
                <a:cs typeface="Open Sans"/>
                <a:sym typeface="Open Sans"/>
              </a:rPr>
              <a:t>se strand transfer inhibitors) medications, including dolutegravir, may be less effective</a:t>
            </a:r>
            <a:r>
              <a:rPr lang="en-US" sz="2300">
                <a:solidFill>
                  <a:srgbClr val="FFFFFF"/>
                </a:solidFill>
                <a:latin typeface="Open Sans"/>
                <a:ea typeface="Open Sans"/>
                <a:cs typeface="Open Sans"/>
                <a:sym typeface="Open Sans"/>
              </a:rPr>
              <a:t> a</a:t>
            </a:r>
            <a:r>
              <a:rPr lang="en-US" sz="2300">
                <a:solidFill>
                  <a:srgbClr val="FFFFFF"/>
                </a:solidFill>
                <a:latin typeface="Open Sans"/>
                <a:ea typeface="Open Sans"/>
                <a:cs typeface="Open Sans"/>
                <a:sym typeface="Open Sans"/>
              </a:rPr>
              <a:t>t treating HIV in the future.</a:t>
            </a:r>
          </a:p>
        </p:txBody>
      </p:sp>
      <p:sp>
        <p:nvSpPr>
          <p:cNvPr name="TextBox 35" id="35"/>
          <p:cNvSpPr txBox="true"/>
          <p:nvPr/>
        </p:nvSpPr>
        <p:spPr>
          <a:xfrm rot="0">
            <a:off x="14281250" y="3472219"/>
            <a:ext cx="3615036" cy="6390005"/>
          </a:xfrm>
          <a:prstGeom prst="rect">
            <a:avLst/>
          </a:prstGeom>
        </p:spPr>
        <p:txBody>
          <a:bodyPr anchor="t" rtlCol="false" tIns="0" lIns="0" bIns="0" rIns="0">
            <a:spAutoFit/>
          </a:bodyPr>
          <a:lstStyle/>
          <a:p>
            <a:pPr algn="l">
              <a:lnSpc>
                <a:spcPts val="3220"/>
              </a:lnSpc>
              <a:spcBef>
                <a:spcPct val="0"/>
              </a:spcBef>
            </a:pPr>
            <a:r>
              <a:rPr lang="en-US" sz="2300">
                <a:solidFill>
                  <a:srgbClr val="FFFFFF"/>
                </a:solidFill>
                <a:latin typeface="Open Sans"/>
                <a:ea typeface="Open Sans"/>
                <a:cs typeface="Open Sans"/>
                <a:sym typeface="Open Sans"/>
              </a:rPr>
              <a:t>Starting LEN</a:t>
            </a:r>
            <a:r>
              <a:rPr lang="en-US" sz="2300">
                <a:solidFill>
                  <a:srgbClr val="FFFFFF"/>
                </a:solidFill>
                <a:latin typeface="Open Sans"/>
                <a:ea typeface="Open Sans"/>
                <a:cs typeface="Open Sans"/>
                <a:sym typeface="Open Sans"/>
              </a:rPr>
              <a:t> in individuals living with HIV can result in the development of viral drug resistance.</a:t>
            </a:r>
          </a:p>
          <a:p>
            <a:pPr algn="l">
              <a:lnSpc>
                <a:spcPts val="3220"/>
              </a:lnSpc>
              <a:spcBef>
                <a:spcPct val="0"/>
              </a:spcBef>
            </a:pPr>
            <a:r>
              <a:rPr lang="en-US" sz="2300">
                <a:solidFill>
                  <a:srgbClr val="FFFFFF"/>
                </a:solidFill>
                <a:latin typeface="Open Sans"/>
                <a:ea typeface="Open Sans"/>
                <a:cs typeface="Open Sans"/>
                <a:sym typeface="Open Sans"/>
              </a:rPr>
              <a:t>It’s possible LEN resistance could render</a:t>
            </a:r>
            <a:r>
              <a:rPr lang="en-US" sz="2300">
                <a:solidFill>
                  <a:srgbClr val="FFFFFF"/>
                </a:solidFill>
                <a:latin typeface="Open Sans"/>
                <a:ea typeface="Open Sans"/>
                <a:cs typeface="Open Sans"/>
                <a:sym typeface="Open Sans"/>
              </a:rPr>
              <a:t> LEN</a:t>
            </a:r>
            <a:r>
              <a:rPr lang="en-US" sz="2300">
                <a:solidFill>
                  <a:srgbClr val="FFFFFF"/>
                </a:solidFill>
                <a:latin typeface="Open Sans"/>
                <a:ea typeface="Open Sans"/>
                <a:cs typeface="Open Sans"/>
                <a:sym typeface="Open Sans"/>
              </a:rPr>
              <a:t> or other future capsid </a:t>
            </a:r>
            <a:r>
              <a:rPr lang="en-US" sz="2300">
                <a:solidFill>
                  <a:srgbClr val="FFFFFF"/>
                </a:solidFill>
                <a:latin typeface="Open Sans"/>
                <a:ea typeface="Open Sans"/>
                <a:cs typeface="Open Sans"/>
                <a:sym typeface="Open Sans"/>
              </a:rPr>
              <a:t>inhibitor</a:t>
            </a:r>
            <a:r>
              <a:rPr lang="en-US" sz="2300">
                <a:solidFill>
                  <a:srgbClr val="FFFFFF"/>
                </a:solidFill>
                <a:latin typeface="Open Sans"/>
                <a:ea typeface="Open Sans"/>
                <a:cs typeface="Open Sans"/>
                <a:sym typeface="Open Sans"/>
              </a:rPr>
              <a:t> medications less effective at treating HIV. However, since capsid inhibitors are not routinely used in HIV treatment regimens, the implications to clin</a:t>
            </a:r>
            <a:r>
              <a:rPr lang="en-US" sz="2300">
                <a:solidFill>
                  <a:srgbClr val="FFFFFF"/>
                </a:solidFill>
                <a:latin typeface="Open Sans"/>
                <a:ea typeface="Open Sans"/>
                <a:cs typeface="Open Sans"/>
                <a:sym typeface="Open Sans"/>
              </a:rPr>
              <a:t>ical ca</a:t>
            </a:r>
            <a:r>
              <a:rPr lang="en-US" sz="2300">
                <a:solidFill>
                  <a:srgbClr val="FFFFFF"/>
                </a:solidFill>
                <a:latin typeface="Open Sans"/>
                <a:ea typeface="Open Sans"/>
                <a:cs typeface="Open Sans"/>
                <a:sym typeface="Open Sans"/>
              </a:rPr>
              <a:t>re should be minimal. </a:t>
            </a:r>
          </a:p>
          <a:p>
            <a:pPr algn="l">
              <a:lnSpc>
                <a:spcPts val="3220"/>
              </a:lnSpc>
              <a:spcBef>
                <a:spcPct val="0"/>
              </a:spcBef>
            </a:pPr>
          </a:p>
        </p:txBody>
      </p:sp>
    </p:spTree>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3504555" y="2514627"/>
            <a:ext cx="25297109" cy="8031832"/>
          </a:xfrm>
          <a:custGeom>
            <a:avLst/>
            <a:gdLst/>
            <a:ahLst/>
            <a:cxnLst/>
            <a:rect r="r" b="b" t="t" l="l"/>
            <a:pathLst>
              <a:path h="8031832" w="25297109">
                <a:moveTo>
                  <a:pt x="0" y="0"/>
                </a:moveTo>
                <a:lnTo>
                  <a:pt x="25297110" y="0"/>
                </a:lnTo>
                <a:lnTo>
                  <a:pt x="25297110" y="8031832"/>
                </a:lnTo>
                <a:lnTo>
                  <a:pt x="0" y="8031832"/>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304245" y="0"/>
            <a:ext cx="3543407" cy="2781163"/>
          </a:xfrm>
          <a:custGeom>
            <a:avLst/>
            <a:gdLst/>
            <a:ahLst/>
            <a:cxnLst/>
            <a:rect r="r" b="b" t="t" l="l"/>
            <a:pathLst>
              <a:path h="2781163" w="3543407">
                <a:moveTo>
                  <a:pt x="0" y="0"/>
                </a:moveTo>
                <a:lnTo>
                  <a:pt x="3543408" y="0"/>
                </a:lnTo>
                <a:lnTo>
                  <a:pt x="3543408" y="2781163"/>
                </a:lnTo>
                <a:lnTo>
                  <a:pt x="0" y="2781163"/>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4" id="4"/>
          <p:cNvSpPr txBox="true"/>
          <p:nvPr/>
        </p:nvSpPr>
        <p:spPr>
          <a:xfrm rot="0">
            <a:off x="815720" y="3185052"/>
            <a:ext cx="16656559" cy="6842416"/>
          </a:xfrm>
          <a:prstGeom prst="rect">
            <a:avLst/>
          </a:prstGeom>
        </p:spPr>
        <p:txBody>
          <a:bodyPr anchor="t" rtlCol="false" tIns="0" lIns="0" bIns="0" rIns="0">
            <a:spAutoFit/>
          </a:bodyPr>
          <a:lstStyle/>
          <a:p>
            <a:pPr algn="l">
              <a:lnSpc>
                <a:spcPts val="4533"/>
              </a:lnSpc>
            </a:pPr>
            <a:r>
              <a:rPr lang="en-US" sz="3238">
                <a:solidFill>
                  <a:srgbClr val="FFFFFF"/>
                </a:solidFill>
                <a:latin typeface="Open Sans"/>
                <a:ea typeface="Open Sans"/>
                <a:cs typeface="Open Sans"/>
                <a:sym typeface="Open Sans"/>
              </a:rPr>
              <a:t>Since PrEP may only be safely and effectively used by those who are HIV negative, </a:t>
            </a:r>
            <a:r>
              <a:rPr lang="en-US" sz="3238" b="true">
                <a:solidFill>
                  <a:srgbClr val="FFFFFF"/>
                </a:solidFill>
                <a:latin typeface="Open Sans Bold"/>
                <a:ea typeface="Open Sans Bold"/>
                <a:cs typeface="Open Sans Bold"/>
                <a:sym typeface="Open Sans Bold"/>
              </a:rPr>
              <a:t>all clients must test for HIV before starting PrEP, </a:t>
            </a:r>
            <a:r>
              <a:rPr lang="en-US" sz="3238">
                <a:solidFill>
                  <a:srgbClr val="FFFFFF"/>
                </a:solidFill>
                <a:latin typeface="Open Sans"/>
                <a:ea typeface="Open Sans"/>
                <a:cs typeface="Open Sans"/>
                <a:sym typeface="Open Sans"/>
              </a:rPr>
              <a:t>using the HIV diagnostic tests specified in each country’s national HIV testing algorithm. Ideally, HIV testing should be conducted on the day the client intends to start PrEP, to facilitate same-day PrEP initiation. </a:t>
            </a:r>
          </a:p>
          <a:p>
            <a:pPr algn="l">
              <a:lnSpc>
                <a:spcPts val="4533"/>
              </a:lnSpc>
            </a:pPr>
            <a:r>
              <a:rPr lang="en-US" sz="3238">
                <a:solidFill>
                  <a:srgbClr val="FFFFFF"/>
                </a:solidFill>
                <a:latin typeface="Open Sans"/>
                <a:ea typeface="Open Sans"/>
                <a:cs typeface="Open Sans"/>
                <a:sym typeface="Open Sans"/>
              </a:rPr>
              <a:t> </a:t>
            </a:r>
          </a:p>
          <a:p>
            <a:pPr algn="l">
              <a:lnSpc>
                <a:spcPts val="4533"/>
              </a:lnSpc>
            </a:pPr>
            <a:r>
              <a:rPr lang="en-US" sz="3238">
                <a:solidFill>
                  <a:srgbClr val="FFFFFF"/>
                </a:solidFill>
                <a:latin typeface="Open Sans"/>
                <a:ea typeface="Open Sans"/>
                <a:cs typeface="Open Sans"/>
                <a:sym typeface="Open Sans"/>
              </a:rPr>
              <a:t>Note about HIV self-testing (HIVST): WHO recommends that HIVST may be considered for those seeking to start TDF-based oral PrEP or DVR (but not for CAB-LA or LEN) to simplify and support differentiated service delivery for PrEP. Providers wishing to include HIVST as part of their clinical assessment of eligibility should follow national guidelines in their country.</a:t>
            </a:r>
          </a:p>
          <a:p>
            <a:pPr algn="l">
              <a:lnSpc>
                <a:spcPts val="4533"/>
              </a:lnSpc>
            </a:pPr>
          </a:p>
        </p:txBody>
      </p:sp>
      <p:sp>
        <p:nvSpPr>
          <p:cNvPr name="TextBox 5" id="5"/>
          <p:cNvSpPr txBox="true"/>
          <p:nvPr/>
        </p:nvSpPr>
        <p:spPr>
          <a:xfrm rot="0">
            <a:off x="4023645" y="780028"/>
            <a:ext cx="16152910" cy="1087756"/>
          </a:xfrm>
          <a:prstGeom prst="rect">
            <a:avLst/>
          </a:prstGeom>
        </p:spPr>
        <p:txBody>
          <a:bodyPr anchor="t" rtlCol="false" tIns="0" lIns="0" bIns="0" rIns="0">
            <a:spAutoFit/>
          </a:bodyPr>
          <a:lstStyle/>
          <a:p>
            <a:pPr algn="l">
              <a:lnSpc>
                <a:spcPts val="8819"/>
              </a:lnSpc>
            </a:pPr>
            <a:r>
              <a:rPr lang="en-US" sz="6299" b="true">
                <a:solidFill>
                  <a:srgbClr val="48AEA8"/>
                </a:solidFill>
                <a:latin typeface="Roboto Condensed Bold"/>
                <a:ea typeface="Roboto Condensed Bold"/>
                <a:cs typeface="Roboto Condensed Bold"/>
                <a:sym typeface="Roboto Condensed Bold"/>
              </a:rPr>
              <a:t>Step 1: Test for HIV </a:t>
            </a:r>
          </a:p>
        </p:txBody>
      </p:sp>
    </p:spTree>
  </p:cSld>
  <p:clrMapOvr>
    <a:masterClrMapping/>
  </p:clrMapOvr>
</p:sld>
</file>

<file path=ppt/slides/slide1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3504555" y="2424997"/>
            <a:ext cx="25297109" cy="8031832"/>
          </a:xfrm>
          <a:custGeom>
            <a:avLst/>
            <a:gdLst/>
            <a:ahLst/>
            <a:cxnLst/>
            <a:rect r="r" b="b" t="t" l="l"/>
            <a:pathLst>
              <a:path h="8031832" w="25297109">
                <a:moveTo>
                  <a:pt x="0" y="0"/>
                </a:moveTo>
                <a:lnTo>
                  <a:pt x="25297110" y="0"/>
                </a:lnTo>
                <a:lnTo>
                  <a:pt x="25297110" y="8031832"/>
                </a:lnTo>
                <a:lnTo>
                  <a:pt x="0" y="8031832"/>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3" id="3"/>
          <p:cNvSpPr txBox="true"/>
          <p:nvPr/>
        </p:nvSpPr>
        <p:spPr>
          <a:xfrm rot="0">
            <a:off x="566792" y="2752038"/>
            <a:ext cx="17472948" cy="7623028"/>
          </a:xfrm>
          <a:prstGeom prst="rect">
            <a:avLst/>
          </a:prstGeom>
        </p:spPr>
        <p:txBody>
          <a:bodyPr anchor="t" rtlCol="false" tIns="0" lIns="0" bIns="0" rIns="0">
            <a:spAutoFit/>
          </a:bodyPr>
          <a:lstStyle/>
          <a:p>
            <a:pPr algn="l">
              <a:lnSpc>
                <a:spcPts val="4040"/>
              </a:lnSpc>
            </a:pPr>
            <a:r>
              <a:rPr lang="en-US" sz="2885">
                <a:solidFill>
                  <a:srgbClr val="FFFFFF"/>
                </a:solidFill>
                <a:latin typeface="Open Sans"/>
                <a:ea typeface="Open Sans"/>
                <a:cs typeface="Open Sans"/>
                <a:sym typeface="Open Sans"/>
              </a:rPr>
              <a:t>Because individuals who have acquired HIV may still test negative due to testing window periods, providers should further assess whether</a:t>
            </a:r>
            <a:r>
              <a:rPr lang="en-US" sz="2885">
                <a:solidFill>
                  <a:srgbClr val="FFFFFF"/>
                </a:solidFill>
                <a:latin typeface="Open Sans"/>
                <a:ea typeface="Open Sans"/>
                <a:cs typeface="Open Sans"/>
                <a:sym typeface="Open Sans"/>
              </a:rPr>
              <a:t> clients m</a:t>
            </a:r>
            <a:r>
              <a:rPr lang="en-US" sz="2885">
                <a:solidFill>
                  <a:srgbClr val="FFFFFF"/>
                </a:solidFill>
                <a:latin typeface="Open Sans"/>
                <a:ea typeface="Open Sans"/>
                <a:cs typeface="Open Sans"/>
                <a:sym typeface="Open Sans"/>
              </a:rPr>
              <a:t>ay have been expo</a:t>
            </a:r>
            <a:r>
              <a:rPr lang="en-US" sz="2885">
                <a:solidFill>
                  <a:srgbClr val="FFFFFF"/>
                </a:solidFill>
                <a:latin typeface="Open Sans"/>
                <a:ea typeface="Open Sans"/>
                <a:cs typeface="Open Sans"/>
                <a:sym typeface="Open Sans"/>
              </a:rPr>
              <a:t>s</a:t>
            </a:r>
            <a:r>
              <a:rPr lang="en-US" sz="2885">
                <a:solidFill>
                  <a:srgbClr val="FFFFFF"/>
                </a:solidFill>
                <a:latin typeface="Open Sans"/>
                <a:ea typeface="Open Sans"/>
                <a:cs typeface="Open Sans"/>
                <a:sym typeface="Open Sans"/>
              </a:rPr>
              <a:t>ed </a:t>
            </a:r>
            <a:r>
              <a:rPr lang="en-US" sz="2885">
                <a:solidFill>
                  <a:srgbClr val="FFFFFF"/>
                </a:solidFill>
                <a:latin typeface="Open Sans"/>
                <a:ea typeface="Open Sans"/>
                <a:cs typeface="Open Sans"/>
                <a:sym typeface="Open Sans"/>
              </a:rPr>
              <a:t>t</a:t>
            </a:r>
            <a:r>
              <a:rPr lang="en-US" sz="2885">
                <a:solidFill>
                  <a:srgbClr val="FFFFFF"/>
                </a:solidFill>
                <a:latin typeface="Open Sans"/>
                <a:ea typeface="Open Sans"/>
                <a:cs typeface="Open Sans"/>
                <a:sym typeface="Open Sans"/>
              </a:rPr>
              <a:t>o HIV in</a:t>
            </a:r>
            <a:r>
              <a:rPr lang="en-US" sz="2885">
                <a:solidFill>
                  <a:srgbClr val="FFFFFF"/>
                </a:solidFill>
                <a:latin typeface="Open Sans"/>
                <a:ea typeface="Open Sans"/>
                <a:cs typeface="Open Sans"/>
                <a:sym typeface="Open Sans"/>
              </a:rPr>
              <a:t> t</a:t>
            </a:r>
            <a:r>
              <a:rPr lang="en-US" sz="2885">
                <a:solidFill>
                  <a:srgbClr val="FFFFFF"/>
                </a:solidFill>
                <a:latin typeface="Open Sans"/>
                <a:ea typeface="Open Sans"/>
                <a:cs typeface="Open Sans"/>
                <a:sym typeface="Open Sans"/>
              </a:rPr>
              <a:t>h</a:t>
            </a:r>
            <a:r>
              <a:rPr lang="en-US" sz="2885">
                <a:solidFill>
                  <a:srgbClr val="FFFFFF"/>
                </a:solidFill>
                <a:latin typeface="Open Sans"/>
                <a:ea typeface="Open Sans"/>
                <a:cs typeface="Open Sans"/>
                <a:sym typeface="Open Sans"/>
              </a:rPr>
              <a:t>e</a:t>
            </a:r>
            <a:r>
              <a:rPr lang="en-US" sz="2885">
                <a:solidFill>
                  <a:srgbClr val="FFFFFF"/>
                </a:solidFill>
                <a:latin typeface="Open Sans"/>
                <a:ea typeface="Open Sans"/>
                <a:cs typeface="Open Sans"/>
                <a:sym typeface="Open Sans"/>
              </a:rPr>
              <a:t> pa</a:t>
            </a:r>
            <a:r>
              <a:rPr lang="en-US" sz="2885">
                <a:solidFill>
                  <a:srgbClr val="FFFFFF"/>
                </a:solidFill>
                <a:latin typeface="Open Sans"/>
                <a:ea typeface="Open Sans"/>
                <a:cs typeface="Open Sans"/>
                <a:sym typeface="Open Sans"/>
              </a:rPr>
              <a:t>st </a:t>
            </a:r>
            <a:r>
              <a:rPr lang="en-US" sz="2885">
                <a:solidFill>
                  <a:srgbClr val="FFFFFF"/>
                </a:solidFill>
                <a:latin typeface="Open Sans"/>
                <a:ea typeface="Open Sans"/>
                <a:cs typeface="Open Sans"/>
                <a:sym typeface="Open Sans"/>
              </a:rPr>
              <a:t>72 h</a:t>
            </a:r>
            <a:r>
              <a:rPr lang="en-US" sz="2885">
                <a:solidFill>
                  <a:srgbClr val="FFFFFF"/>
                </a:solidFill>
                <a:latin typeface="Open Sans"/>
                <a:ea typeface="Open Sans"/>
                <a:cs typeface="Open Sans"/>
                <a:sym typeface="Open Sans"/>
              </a:rPr>
              <a:t>o</a:t>
            </a:r>
            <a:r>
              <a:rPr lang="en-US" sz="2885">
                <a:solidFill>
                  <a:srgbClr val="FFFFFF"/>
                </a:solidFill>
                <a:latin typeface="Open Sans"/>
                <a:ea typeface="Open Sans"/>
                <a:cs typeface="Open Sans"/>
                <a:sym typeface="Open Sans"/>
              </a:rPr>
              <a:t>u</a:t>
            </a:r>
            <a:r>
              <a:rPr lang="en-US" sz="2885">
                <a:solidFill>
                  <a:srgbClr val="FFFFFF"/>
                </a:solidFill>
                <a:latin typeface="Open Sans"/>
                <a:ea typeface="Open Sans"/>
                <a:cs typeface="Open Sans"/>
                <a:sym typeface="Open Sans"/>
              </a:rPr>
              <a:t>r</a:t>
            </a:r>
            <a:r>
              <a:rPr lang="en-US" sz="2885">
                <a:solidFill>
                  <a:srgbClr val="FFFFFF"/>
                </a:solidFill>
                <a:latin typeface="Open Sans"/>
                <a:ea typeface="Open Sans"/>
                <a:cs typeface="Open Sans"/>
                <a:sym typeface="Open Sans"/>
              </a:rPr>
              <a:t>s,</a:t>
            </a:r>
            <a:r>
              <a:rPr lang="en-US" sz="2885">
                <a:solidFill>
                  <a:srgbClr val="FFFFFF"/>
                </a:solidFill>
                <a:latin typeface="Open Sans"/>
                <a:ea typeface="Open Sans"/>
                <a:cs typeface="Open Sans"/>
                <a:sym typeface="Open Sans"/>
              </a:rPr>
              <a:t> </a:t>
            </a:r>
            <a:r>
              <a:rPr lang="en-US" sz="2885">
                <a:solidFill>
                  <a:srgbClr val="FFFFFF"/>
                </a:solidFill>
                <a:latin typeface="Open Sans"/>
                <a:ea typeface="Open Sans"/>
                <a:cs typeface="Open Sans"/>
                <a:sym typeface="Open Sans"/>
              </a:rPr>
              <a:t>as</a:t>
            </a:r>
            <a:r>
              <a:rPr lang="en-US" sz="2885">
                <a:solidFill>
                  <a:srgbClr val="FFFFFF"/>
                </a:solidFill>
                <a:latin typeface="Open Sans"/>
                <a:ea typeface="Open Sans"/>
                <a:cs typeface="Open Sans"/>
                <a:sym typeface="Open Sans"/>
              </a:rPr>
              <a:t> </a:t>
            </a:r>
            <a:r>
              <a:rPr lang="en-US" sz="2885">
                <a:solidFill>
                  <a:srgbClr val="FFFFFF"/>
                </a:solidFill>
                <a:latin typeface="Open Sans"/>
                <a:ea typeface="Open Sans"/>
                <a:cs typeface="Open Sans"/>
                <a:sym typeface="Open Sans"/>
              </a:rPr>
              <a:t>post-</a:t>
            </a:r>
            <a:r>
              <a:rPr lang="en-US" sz="2885">
                <a:solidFill>
                  <a:srgbClr val="FFFFFF"/>
                </a:solidFill>
                <a:latin typeface="Open Sans"/>
                <a:ea typeface="Open Sans"/>
                <a:cs typeface="Open Sans"/>
                <a:sym typeface="Open Sans"/>
              </a:rPr>
              <a:t>e</a:t>
            </a:r>
            <a:r>
              <a:rPr lang="en-US" sz="2885">
                <a:solidFill>
                  <a:srgbClr val="FFFFFF"/>
                </a:solidFill>
                <a:latin typeface="Open Sans"/>
                <a:ea typeface="Open Sans"/>
                <a:cs typeface="Open Sans"/>
                <a:sym typeface="Open Sans"/>
              </a:rPr>
              <a:t>xp</a:t>
            </a:r>
            <a:r>
              <a:rPr lang="en-US" sz="2885">
                <a:solidFill>
                  <a:srgbClr val="FFFFFF"/>
                </a:solidFill>
                <a:latin typeface="Open Sans"/>
                <a:ea typeface="Open Sans"/>
                <a:cs typeface="Open Sans"/>
                <a:sym typeface="Open Sans"/>
              </a:rPr>
              <a:t>o</a:t>
            </a:r>
            <a:r>
              <a:rPr lang="en-US" sz="2885">
                <a:solidFill>
                  <a:srgbClr val="FFFFFF"/>
                </a:solidFill>
                <a:latin typeface="Open Sans"/>
                <a:ea typeface="Open Sans"/>
                <a:cs typeface="Open Sans"/>
                <a:sym typeface="Open Sans"/>
              </a:rPr>
              <a:t>su</a:t>
            </a:r>
            <a:r>
              <a:rPr lang="en-US" sz="2885">
                <a:solidFill>
                  <a:srgbClr val="FFFFFF"/>
                </a:solidFill>
                <a:latin typeface="Open Sans"/>
                <a:ea typeface="Open Sans"/>
                <a:cs typeface="Open Sans"/>
                <a:sym typeface="Open Sans"/>
              </a:rPr>
              <a:t>re </a:t>
            </a:r>
            <a:r>
              <a:rPr lang="en-US" sz="2885">
                <a:solidFill>
                  <a:srgbClr val="FFFFFF"/>
                </a:solidFill>
                <a:latin typeface="Open Sans"/>
                <a:ea typeface="Open Sans"/>
                <a:cs typeface="Open Sans"/>
                <a:sym typeface="Open Sans"/>
              </a:rPr>
              <a:t>prophylaxi</a:t>
            </a:r>
            <a:r>
              <a:rPr lang="en-US" sz="2885">
                <a:solidFill>
                  <a:srgbClr val="FFFFFF"/>
                </a:solidFill>
                <a:latin typeface="Open Sans"/>
                <a:ea typeface="Open Sans"/>
                <a:cs typeface="Open Sans"/>
                <a:sym typeface="Open Sans"/>
              </a:rPr>
              <a:t>s</a:t>
            </a:r>
            <a:r>
              <a:rPr lang="en-US" sz="2885">
                <a:solidFill>
                  <a:srgbClr val="FFFFFF"/>
                </a:solidFill>
                <a:latin typeface="Open Sans"/>
                <a:ea typeface="Open Sans"/>
                <a:cs typeface="Open Sans"/>
                <a:sym typeface="Open Sans"/>
              </a:rPr>
              <a:t> (PEP) may be indic</a:t>
            </a:r>
            <a:r>
              <a:rPr lang="en-US" sz="2885">
                <a:solidFill>
                  <a:srgbClr val="FFFFFF"/>
                </a:solidFill>
                <a:latin typeface="Open Sans"/>
                <a:ea typeface="Open Sans"/>
                <a:cs typeface="Open Sans"/>
                <a:sym typeface="Open Sans"/>
              </a:rPr>
              <a:t>at</a:t>
            </a:r>
            <a:r>
              <a:rPr lang="en-US" sz="2885">
                <a:solidFill>
                  <a:srgbClr val="FFFFFF"/>
                </a:solidFill>
                <a:latin typeface="Open Sans"/>
                <a:ea typeface="Open Sans"/>
                <a:cs typeface="Open Sans"/>
                <a:sym typeface="Open Sans"/>
              </a:rPr>
              <a:t>ed (</a:t>
            </a:r>
            <a:r>
              <a:rPr lang="en-US" sz="2885">
                <a:solidFill>
                  <a:srgbClr val="FFFFFF"/>
                </a:solidFill>
                <a:latin typeface="Open Sans"/>
                <a:ea typeface="Open Sans"/>
                <a:cs typeface="Open Sans"/>
                <a:sym typeface="Open Sans"/>
              </a:rPr>
              <a:t>in</a:t>
            </a:r>
            <a:r>
              <a:rPr lang="en-US" sz="2885">
                <a:solidFill>
                  <a:srgbClr val="FFFFFF"/>
                </a:solidFill>
                <a:latin typeface="Open Sans"/>
                <a:ea typeface="Open Sans"/>
                <a:cs typeface="Open Sans"/>
                <a:sym typeface="Open Sans"/>
              </a:rPr>
              <a:t>stead of</a:t>
            </a:r>
            <a:r>
              <a:rPr lang="en-US" sz="2885">
                <a:solidFill>
                  <a:srgbClr val="FFFFFF"/>
                </a:solidFill>
                <a:latin typeface="Open Sans"/>
                <a:ea typeface="Open Sans"/>
                <a:cs typeface="Open Sans"/>
                <a:sym typeface="Open Sans"/>
              </a:rPr>
              <a:t> PrEP</a:t>
            </a:r>
            <a:r>
              <a:rPr lang="en-US" sz="2885">
                <a:solidFill>
                  <a:srgbClr val="FFFFFF"/>
                </a:solidFill>
                <a:latin typeface="Open Sans"/>
                <a:ea typeface="Open Sans"/>
                <a:cs typeface="Open Sans"/>
                <a:sym typeface="Open Sans"/>
              </a:rPr>
              <a:t>).</a:t>
            </a:r>
            <a:r>
              <a:rPr lang="en-US" sz="2885">
                <a:solidFill>
                  <a:srgbClr val="FFFFFF"/>
                </a:solidFill>
                <a:latin typeface="Open Sans"/>
                <a:ea typeface="Open Sans"/>
                <a:cs typeface="Open Sans"/>
                <a:sym typeface="Open Sans"/>
              </a:rPr>
              <a:t> </a:t>
            </a:r>
            <a:r>
              <a:rPr lang="en-US" sz="2885">
                <a:solidFill>
                  <a:srgbClr val="FFFFFF"/>
                </a:solidFill>
                <a:latin typeface="Open Sans"/>
                <a:ea typeface="Open Sans"/>
                <a:cs typeface="Open Sans"/>
                <a:sym typeface="Open Sans"/>
              </a:rPr>
              <a:t>Whether PEP is indicated is a decision based upon the likelihood of exposure, and is a gradient from low to high, taking into consideration the details of the reported exposure. These situations should be managed on a case-by-case basis, considering a number of factors related to possible HIV exposure in the prior 72 hours, including:</a:t>
            </a:r>
          </a:p>
          <a:p>
            <a:pPr algn="l" marL="623076" indent="-311538" lvl="1">
              <a:lnSpc>
                <a:spcPts val="4040"/>
              </a:lnSpc>
              <a:buFont typeface="Arial"/>
              <a:buChar char="•"/>
            </a:pPr>
            <a:r>
              <a:rPr lang="en-US" sz="2885">
                <a:solidFill>
                  <a:srgbClr val="FFFFFF"/>
                </a:solidFill>
                <a:latin typeface="Open Sans"/>
                <a:ea typeface="Open Sans"/>
                <a:cs typeface="Open Sans"/>
                <a:sym typeface="Open Sans"/>
              </a:rPr>
              <a:t>Condom use</a:t>
            </a:r>
          </a:p>
          <a:p>
            <a:pPr algn="l" marL="623076" indent="-311538" lvl="1">
              <a:lnSpc>
                <a:spcPts val="4040"/>
              </a:lnSpc>
              <a:buFont typeface="Arial"/>
              <a:buChar char="•"/>
            </a:pPr>
            <a:r>
              <a:rPr lang="en-US" sz="2885">
                <a:solidFill>
                  <a:srgbClr val="FFFFFF"/>
                </a:solidFill>
                <a:latin typeface="Open Sans"/>
                <a:ea typeface="Open Sans"/>
                <a:cs typeface="Open Sans"/>
                <a:sym typeface="Open Sans"/>
              </a:rPr>
              <a:t>Type(s) of sex</a:t>
            </a:r>
          </a:p>
          <a:p>
            <a:pPr algn="l" marL="623076" indent="-311538" lvl="1">
              <a:lnSpc>
                <a:spcPts val="4040"/>
              </a:lnSpc>
              <a:buFont typeface="Arial"/>
              <a:buChar char="•"/>
            </a:pPr>
            <a:r>
              <a:rPr lang="en-US" sz="2885">
                <a:solidFill>
                  <a:srgbClr val="FFFFFF"/>
                </a:solidFill>
                <a:latin typeface="Open Sans"/>
                <a:ea typeface="Open Sans"/>
                <a:cs typeface="Open Sans"/>
                <a:sym typeface="Open Sans"/>
              </a:rPr>
              <a:t>HIV status and viral suppression status, if partner(s) living with HIV</a:t>
            </a:r>
          </a:p>
          <a:p>
            <a:pPr algn="l" marL="623076" indent="-311538" lvl="1">
              <a:lnSpc>
                <a:spcPts val="4040"/>
              </a:lnSpc>
              <a:buFont typeface="Arial"/>
              <a:buChar char="•"/>
            </a:pPr>
            <a:r>
              <a:rPr lang="en-US" sz="2885">
                <a:solidFill>
                  <a:srgbClr val="FFFFFF"/>
                </a:solidFill>
                <a:latin typeface="Open Sans"/>
                <a:ea typeface="Open Sans"/>
                <a:cs typeface="Open Sans"/>
                <a:sym typeface="Open Sans"/>
              </a:rPr>
              <a:t>Type of partner(s)</a:t>
            </a:r>
          </a:p>
          <a:p>
            <a:pPr algn="l">
              <a:lnSpc>
                <a:spcPts val="4040"/>
              </a:lnSpc>
            </a:pPr>
            <a:r>
              <a:rPr lang="en-US" sz="2885">
                <a:solidFill>
                  <a:srgbClr val="FFFFFF"/>
                </a:solidFill>
                <a:latin typeface="Open Sans"/>
                <a:ea typeface="Open Sans"/>
                <a:cs typeface="Open Sans"/>
                <a:sym typeface="Open Sans"/>
              </a:rPr>
              <a:t>PEP would be more highly indicated in a client with higher-risk exposures and more likely to be effective when started as soon as possible after exposure (ideally within 24 hours and always within 72 hours). </a:t>
            </a:r>
          </a:p>
          <a:p>
            <a:pPr algn="l">
              <a:lnSpc>
                <a:spcPts val="4040"/>
              </a:lnSpc>
            </a:pPr>
          </a:p>
        </p:txBody>
      </p:sp>
      <p:sp>
        <p:nvSpPr>
          <p:cNvPr name="Freeform 4" id="4"/>
          <p:cNvSpPr/>
          <p:nvPr/>
        </p:nvSpPr>
        <p:spPr>
          <a:xfrm flipH="false" flipV="false" rot="0">
            <a:off x="0" y="0"/>
            <a:ext cx="3546537" cy="2784032"/>
          </a:xfrm>
          <a:custGeom>
            <a:avLst/>
            <a:gdLst/>
            <a:ahLst/>
            <a:cxnLst/>
            <a:rect r="r" b="b" t="t" l="l"/>
            <a:pathLst>
              <a:path h="2784032" w="3546537">
                <a:moveTo>
                  <a:pt x="0" y="0"/>
                </a:moveTo>
                <a:lnTo>
                  <a:pt x="3546537" y="0"/>
                </a:lnTo>
                <a:lnTo>
                  <a:pt x="3546537" y="2784032"/>
                </a:lnTo>
                <a:lnTo>
                  <a:pt x="0" y="278403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5" id="5"/>
          <p:cNvSpPr txBox="true"/>
          <p:nvPr/>
        </p:nvSpPr>
        <p:spPr>
          <a:xfrm rot="0">
            <a:off x="3330427" y="705092"/>
            <a:ext cx="13928873" cy="1719904"/>
          </a:xfrm>
          <a:prstGeom prst="rect">
            <a:avLst/>
          </a:prstGeom>
        </p:spPr>
        <p:txBody>
          <a:bodyPr anchor="t" rtlCol="false" tIns="0" lIns="0" bIns="0" rIns="0">
            <a:spAutoFit/>
          </a:bodyPr>
          <a:lstStyle/>
          <a:p>
            <a:pPr algn="l">
              <a:lnSpc>
                <a:spcPts val="6740"/>
              </a:lnSpc>
            </a:pPr>
            <a:r>
              <a:rPr lang="en-US" sz="5965" b="true">
                <a:solidFill>
                  <a:srgbClr val="A93291"/>
                </a:solidFill>
                <a:latin typeface="Roboto Condensed Bold"/>
                <a:ea typeface="Roboto Condensed Bold"/>
                <a:cs typeface="Roboto Condensed Bold"/>
                <a:sym typeface="Roboto Condensed Bold"/>
              </a:rPr>
              <a:t>Step 2: Possible exposure to HIV in past 72 hours (“PEP Assessment”)</a:t>
            </a:r>
          </a:p>
        </p:txBody>
      </p:sp>
    </p:spTree>
  </p:cSld>
  <p:clrMapOvr>
    <a:masterClrMapping/>
  </p:clrMapOvr>
</p:sld>
</file>

<file path=ppt/slides/slide1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3262312" y="1487032"/>
            <a:ext cx="28972767" cy="9198854"/>
          </a:xfrm>
          <a:custGeom>
            <a:avLst/>
            <a:gdLst/>
            <a:ahLst/>
            <a:cxnLst/>
            <a:rect r="r" b="b" t="t" l="l"/>
            <a:pathLst>
              <a:path h="9198854" w="28972767">
                <a:moveTo>
                  <a:pt x="0" y="0"/>
                </a:moveTo>
                <a:lnTo>
                  <a:pt x="28972767" y="0"/>
                </a:lnTo>
                <a:lnTo>
                  <a:pt x="28972767" y="9198854"/>
                </a:lnTo>
                <a:lnTo>
                  <a:pt x="0" y="9198854"/>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3" id="3"/>
          <p:cNvSpPr txBox="true"/>
          <p:nvPr/>
        </p:nvSpPr>
        <p:spPr>
          <a:xfrm rot="0">
            <a:off x="407526" y="1975295"/>
            <a:ext cx="8420667" cy="7910830"/>
          </a:xfrm>
          <a:prstGeom prst="rect">
            <a:avLst/>
          </a:prstGeom>
        </p:spPr>
        <p:txBody>
          <a:bodyPr anchor="t" rtlCol="false" tIns="0" lIns="0" bIns="0" rIns="0">
            <a:spAutoFit/>
          </a:bodyPr>
          <a:lstStyle/>
          <a:p>
            <a:pPr algn="l">
              <a:lnSpc>
                <a:spcPts val="3919"/>
              </a:lnSpc>
            </a:pPr>
            <a:r>
              <a:rPr lang="en-US" sz="2799">
                <a:solidFill>
                  <a:srgbClr val="FFFFFF"/>
                </a:solidFill>
                <a:latin typeface="Open Sans"/>
                <a:ea typeface="Open Sans"/>
                <a:cs typeface="Open Sans"/>
                <a:sym typeface="Open Sans"/>
              </a:rPr>
              <a:t>Clients testing HIV-negative and not in need of PEP should next be assessed for</a:t>
            </a:r>
            <a:r>
              <a:rPr lang="en-US" sz="2799">
                <a:solidFill>
                  <a:srgbClr val="FFFFFF"/>
                </a:solidFill>
                <a:latin typeface="Open Sans"/>
                <a:ea typeface="Open Sans"/>
                <a:cs typeface="Open Sans"/>
                <a:sym typeface="Open Sans"/>
              </a:rPr>
              <a:t> clinical suspicion of</a:t>
            </a:r>
            <a:r>
              <a:rPr lang="en-US" sz="2799">
                <a:solidFill>
                  <a:srgbClr val="FFFFFF"/>
                </a:solidFill>
                <a:latin typeface="Open Sans"/>
                <a:ea typeface="Open Sans"/>
                <a:cs typeface="Open Sans"/>
                <a:sym typeface="Open Sans"/>
              </a:rPr>
              <a:t> acute HIV infection (AHI), based on relevant signs and symp</a:t>
            </a:r>
            <a:r>
              <a:rPr lang="en-US" sz="2799">
                <a:solidFill>
                  <a:srgbClr val="FFFFFF"/>
                </a:solidFill>
                <a:latin typeface="Open Sans"/>
                <a:ea typeface="Open Sans"/>
                <a:cs typeface="Open Sans"/>
                <a:sym typeface="Open Sans"/>
              </a:rPr>
              <a:t>t</a:t>
            </a:r>
            <a:r>
              <a:rPr lang="en-US" sz="2799">
                <a:solidFill>
                  <a:srgbClr val="FFFFFF"/>
                </a:solidFill>
                <a:latin typeface="Open Sans"/>
                <a:ea typeface="Open Sans"/>
                <a:cs typeface="Open Sans"/>
                <a:sym typeface="Open Sans"/>
              </a:rPr>
              <a:t>oms within</a:t>
            </a:r>
            <a:r>
              <a:rPr lang="en-US" sz="2799">
                <a:solidFill>
                  <a:srgbClr val="FFFFFF"/>
                </a:solidFill>
                <a:latin typeface="Open Sans"/>
                <a:ea typeface="Open Sans"/>
                <a:cs typeface="Open Sans"/>
                <a:sym typeface="Open Sans"/>
              </a:rPr>
              <a:t> t</a:t>
            </a:r>
            <a:r>
              <a:rPr lang="en-US" sz="2799">
                <a:solidFill>
                  <a:srgbClr val="FFFFFF"/>
                </a:solidFill>
                <a:latin typeface="Open Sans"/>
                <a:ea typeface="Open Sans"/>
                <a:cs typeface="Open Sans"/>
                <a:sym typeface="Open Sans"/>
              </a:rPr>
              <a:t>h</a:t>
            </a:r>
            <a:r>
              <a:rPr lang="en-US" sz="2799">
                <a:solidFill>
                  <a:srgbClr val="FFFFFF"/>
                </a:solidFill>
                <a:latin typeface="Open Sans"/>
                <a:ea typeface="Open Sans"/>
                <a:cs typeface="Open Sans"/>
                <a:sym typeface="Open Sans"/>
              </a:rPr>
              <a:t>e</a:t>
            </a:r>
            <a:r>
              <a:rPr lang="en-US" sz="2799">
                <a:solidFill>
                  <a:srgbClr val="FFFFFF"/>
                </a:solidFill>
                <a:latin typeface="Open Sans"/>
                <a:ea typeface="Open Sans"/>
                <a:cs typeface="Open Sans"/>
                <a:sym typeface="Open Sans"/>
              </a:rPr>
              <a:t> pa</a:t>
            </a:r>
            <a:r>
              <a:rPr lang="en-US" sz="2799">
                <a:solidFill>
                  <a:srgbClr val="FFFFFF"/>
                </a:solidFill>
                <a:latin typeface="Open Sans"/>
                <a:ea typeface="Open Sans"/>
                <a:cs typeface="Open Sans"/>
                <a:sym typeface="Open Sans"/>
              </a:rPr>
              <a:t>st </a:t>
            </a:r>
            <a:r>
              <a:rPr lang="en-US" sz="2799">
                <a:solidFill>
                  <a:srgbClr val="FFFFFF"/>
                </a:solidFill>
                <a:latin typeface="Open Sans"/>
                <a:ea typeface="Open Sans"/>
                <a:cs typeface="Open Sans"/>
                <a:sym typeface="Open Sans"/>
              </a:rPr>
              <a:t>2 weeks,</a:t>
            </a:r>
            <a:r>
              <a:rPr lang="en-US" sz="2799">
                <a:solidFill>
                  <a:srgbClr val="FFFFFF"/>
                </a:solidFill>
                <a:latin typeface="Open Sans"/>
                <a:ea typeface="Open Sans"/>
                <a:cs typeface="Open Sans"/>
                <a:sym typeface="Open Sans"/>
              </a:rPr>
              <a:t> in the context of </a:t>
            </a:r>
            <a:r>
              <a:rPr lang="en-US" sz="2799">
                <a:solidFill>
                  <a:srgbClr val="FFFFFF"/>
                </a:solidFill>
                <a:latin typeface="Open Sans"/>
                <a:ea typeface="Open Sans"/>
                <a:cs typeface="Open Sans"/>
                <a:sym typeface="Open Sans"/>
              </a:rPr>
              <a:t>possible HIV </a:t>
            </a:r>
            <a:r>
              <a:rPr lang="en-US" sz="2799">
                <a:solidFill>
                  <a:srgbClr val="FFFFFF"/>
                </a:solidFill>
                <a:latin typeface="Open Sans"/>
                <a:ea typeface="Open Sans"/>
                <a:cs typeface="Open Sans"/>
                <a:sym typeface="Open Sans"/>
              </a:rPr>
              <a:t>e</a:t>
            </a:r>
            <a:r>
              <a:rPr lang="en-US" sz="2799">
                <a:solidFill>
                  <a:srgbClr val="FFFFFF"/>
                </a:solidFill>
                <a:latin typeface="Open Sans"/>
                <a:ea typeface="Open Sans"/>
                <a:cs typeface="Open Sans"/>
                <a:sym typeface="Open Sans"/>
              </a:rPr>
              <a:t>xp</a:t>
            </a:r>
            <a:r>
              <a:rPr lang="en-US" sz="2799">
                <a:solidFill>
                  <a:srgbClr val="FFFFFF"/>
                </a:solidFill>
                <a:latin typeface="Open Sans"/>
                <a:ea typeface="Open Sans"/>
                <a:cs typeface="Open Sans"/>
                <a:sym typeface="Open Sans"/>
              </a:rPr>
              <a:t>o</a:t>
            </a:r>
            <a:r>
              <a:rPr lang="en-US" sz="2799">
                <a:solidFill>
                  <a:srgbClr val="FFFFFF"/>
                </a:solidFill>
                <a:latin typeface="Open Sans"/>
                <a:ea typeface="Open Sans"/>
                <a:cs typeface="Open Sans"/>
                <a:sym typeface="Open Sans"/>
              </a:rPr>
              <a:t>su</a:t>
            </a:r>
            <a:r>
              <a:rPr lang="en-US" sz="2799">
                <a:solidFill>
                  <a:srgbClr val="FFFFFF"/>
                </a:solidFill>
                <a:latin typeface="Open Sans"/>
                <a:ea typeface="Open Sans"/>
                <a:cs typeface="Open Sans"/>
                <a:sym typeface="Open Sans"/>
              </a:rPr>
              <a:t>re(s) in the </a:t>
            </a:r>
            <a:r>
              <a:rPr lang="en-US" sz="2799">
                <a:solidFill>
                  <a:srgbClr val="FFFFFF"/>
                </a:solidFill>
                <a:latin typeface="Open Sans"/>
                <a:ea typeface="Open Sans"/>
                <a:cs typeface="Open Sans"/>
                <a:sym typeface="Open Sans"/>
              </a:rPr>
              <a:t>prior 1 month. Sign</a:t>
            </a:r>
            <a:r>
              <a:rPr lang="en-US" sz="2799">
                <a:solidFill>
                  <a:srgbClr val="FFFFFF"/>
                </a:solidFill>
                <a:latin typeface="Open Sans"/>
                <a:ea typeface="Open Sans"/>
                <a:cs typeface="Open Sans"/>
                <a:sym typeface="Open Sans"/>
              </a:rPr>
              <a:t>s</a:t>
            </a:r>
            <a:r>
              <a:rPr lang="en-US" sz="2799">
                <a:solidFill>
                  <a:srgbClr val="FFFFFF"/>
                </a:solidFill>
                <a:latin typeface="Open Sans"/>
                <a:ea typeface="Open Sans"/>
                <a:cs typeface="Open Sans"/>
                <a:sym typeface="Open Sans"/>
              </a:rPr>
              <a:t> and symptoms of AHI include: </a:t>
            </a:r>
          </a:p>
          <a:p>
            <a:pPr algn="l" marL="604519" indent="-302260" lvl="1">
              <a:lnSpc>
                <a:spcPts val="3919"/>
              </a:lnSpc>
              <a:buFont typeface="Arial"/>
              <a:buChar char="•"/>
            </a:pPr>
            <a:r>
              <a:rPr lang="en-US" sz="2799">
                <a:solidFill>
                  <a:srgbClr val="FFFFFF"/>
                </a:solidFill>
                <a:latin typeface="Open Sans"/>
                <a:ea typeface="Open Sans"/>
                <a:cs typeface="Open Sans"/>
                <a:sym typeface="Open Sans"/>
              </a:rPr>
              <a:t>Fever</a:t>
            </a:r>
          </a:p>
          <a:p>
            <a:pPr algn="l" marL="604519" indent="-302260" lvl="1">
              <a:lnSpc>
                <a:spcPts val="3919"/>
              </a:lnSpc>
              <a:buFont typeface="Arial"/>
              <a:buChar char="•"/>
            </a:pPr>
            <a:r>
              <a:rPr lang="en-US" sz="2799">
                <a:solidFill>
                  <a:srgbClr val="FFFFFF"/>
                </a:solidFill>
                <a:latin typeface="Open Sans"/>
                <a:ea typeface="Open Sans"/>
                <a:cs typeface="Open Sans"/>
                <a:sym typeface="Open Sans"/>
              </a:rPr>
              <a:t>Swollen lymph nodes</a:t>
            </a:r>
          </a:p>
          <a:p>
            <a:pPr algn="l" marL="604519" indent="-302260" lvl="1">
              <a:lnSpc>
                <a:spcPts val="3919"/>
              </a:lnSpc>
              <a:buFont typeface="Arial"/>
              <a:buChar char="•"/>
            </a:pPr>
            <a:r>
              <a:rPr lang="en-US" sz="2799">
                <a:solidFill>
                  <a:srgbClr val="FFFFFF"/>
                </a:solidFill>
                <a:latin typeface="Open Sans"/>
                <a:ea typeface="Open Sans"/>
                <a:cs typeface="Open Sans"/>
                <a:sym typeface="Open Sans"/>
              </a:rPr>
              <a:t>R</a:t>
            </a:r>
            <a:r>
              <a:rPr lang="en-US" sz="2799">
                <a:solidFill>
                  <a:srgbClr val="FFFFFF"/>
                </a:solidFill>
                <a:latin typeface="Open Sans"/>
                <a:ea typeface="Open Sans"/>
                <a:cs typeface="Open Sans"/>
                <a:sym typeface="Open Sans"/>
              </a:rPr>
              <a:t>ash</a:t>
            </a:r>
          </a:p>
          <a:p>
            <a:pPr algn="l" marL="604519" indent="-302260" lvl="1">
              <a:lnSpc>
                <a:spcPts val="3919"/>
              </a:lnSpc>
              <a:buFont typeface="Arial"/>
              <a:buChar char="•"/>
            </a:pPr>
            <a:r>
              <a:rPr lang="en-US" sz="2799">
                <a:solidFill>
                  <a:srgbClr val="FFFFFF"/>
                </a:solidFill>
                <a:latin typeface="Open Sans"/>
                <a:ea typeface="Open Sans"/>
                <a:cs typeface="Open Sans"/>
                <a:sym typeface="Open Sans"/>
              </a:rPr>
              <a:t>H</a:t>
            </a:r>
            <a:r>
              <a:rPr lang="en-US" sz="2799">
                <a:solidFill>
                  <a:srgbClr val="FFFFFF"/>
                </a:solidFill>
                <a:latin typeface="Open Sans"/>
                <a:ea typeface="Open Sans"/>
                <a:cs typeface="Open Sans"/>
                <a:sym typeface="Open Sans"/>
              </a:rPr>
              <a:t>eadache</a:t>
            </a:r>
          </a:p>
          <a:p>
            <a:pPr algn="l" marL="604519" indent="-302260" lvl="1">
              <a:lnSpc>
                <a:spcPts val="3919"/>
              </a:lnSpc>
              <a:buFont typeface="Arial"/>
              <a:buChar char="•"/>
            </a:pPr>
            <a:r>
              <a:rPr lang="en-US" sz="2799">
                <a:solidFill>
                  <a:srgbClr val="FFFFFF"/>
                </a:solidFill>
                <a:latin typeface="Open Sans"/>
                <a:ea typeface="Open Sans"/>
                <a:cs typeface="Open Sans"/>
                <a:sym typeface="Open Sans"/>
              </a:rPr>
              <a:t>Sore throat</a:t>
            </a:r>
          </a:p>
          <a:p>
            <a:pPr algn="l" marL="604519" indent="-302260" lvl="1">
              <a:lnSpc>
                <a:spcPts val="3919"/>
              </a:lnSpc>
              <a:buFont typeface="Arial"/>
              <a:buChar char="•"/>
            </a:pPr>
            <a:r>
              <a:rPr lang="en-US" sz="2799">
                <a:solidFill>
                  <a:srgbClr val="FFFFFF"/>
                </a:solidFill>
                <a:latin typeface="Open Sans"/>
                <a:ea typeface="Open Sans"/>
                <a:cs typeface="Open Sans"/>
                <a:sym typeface="Open Sans"/>
              </a:rPr>
              <a:t>Aches/pa</a:t>
            </a:r>
            <a:r>
              <a:rPr lang="en-US" sz="2799">
                <a:solidFill>
                  <a:srgbClr val="FFFFFF"/>
                </a:solidFill>
                <a:latin typeface="Open Sans"/>
                <a:ea typeface="Open Sans"/>
                <a:cs typeface="Open Sans"/>
                <a:sym typeface="Open Sans"/>
              </a:rPr>
              <a:t>in</a:t>
            </a:r>
            <a:r>
              <a:rPr lang="en-US" sz="2799">
                <a:solidFill>
                  <a:srgbClr val="FFFFFF"/>
                </a:solidFill>
                <a:latin typeface="Open Sans"/>
                <a:ea typeface="Open Sans"/>
                <a:cs typeface="Open Sans"/>
                <a:sym typeface="Open Sans"/>
              </a:rPr>
              <a:t>s</a:t>
            </a:r>
          </a:p>
          <a:p>
            <a:pPr algn="l" marL="604519" indent="-302260" lvl="1">
              <a:lnSpc>
                <a:spcPts val="3919"/>
              </a:lnSpc>
              <a:buFont typeface="Arial"/>
              <a:buChar char="•"/>
            </a:pPr>
            <a:r>
              <a:rPr lang="en-US" sz="2799">
                <a:solidFill>
                  <a:srgbClr val="FFFFFF"/>
                </a:solidFill>
                <a:latin typeface="Open Sans"/>
                <a:ea typeface="Open Sans"/>
                <a:cs typeface="Open Sans"/>
                <a:sym typeface="Open Sans"/>
              </a:rPr>
              <a:t>Mouth so</a:t>
            </a:r>
            <a:r>
              <a:rPr lang="en-US" sz="2799">
                <a:solidFill>
                  <a:srgbClr val="FFFFFF"/>
                </a:solidFill>
                <a:latin typeface="Open Sans"/>
                <a:ea typeface="Open Sans"/>
                <a:cs typeface="Open Sans"/>
                <a:sym typeface="Open Sans"/>
              </a:rPr>
              <a:t>r</a:t>
            </a:r>
            <a:r>
              <a:rPr lang="en-US" sz="2799">
                <a:solidFill>
                  <a:srgbClr val="FFFFFF"/>
                </a:solidFill>
                <a:latin typeface="Open Sans"/>
                <a:ea typeface="Open Sans"/>
                <a:cs typeface="Open Sans"/>
                <a:sym typeface="Open Sans"/>
              </a:rPr>
              <a:t>es</a:t>
            </a:r>
          </a:p>
          <a:p>
            <a:pPr algn="l">
              <a:lnSpc>
                <a:spcPts val="3919"/>
              </a:lnSpc>
            </a:pPr>
            <a:r>
              <a:rPr lang="en-US" sz="2799">
                <a:solidFill>
                  <a:srgbClr val="FFFFFF"/>
                </a:solidFill>
                <a:latin typeface="Open Sans"/>
                <a:ea typeface="Open Sans"/>
                <a:cs typeface="Open Sans"/>
                <a:sym typeface="Open Sans"/>
              </a:rPr>
              <a:t>(It should be noted most individuals with signs and symptoms of AHI will have a condition other than HIV)</a:t>
            </a:r>
          </a:p>
        </p:txBody>
      </p:sp>
      <p:sp>
        <p:nvSpPr>
          <p:cNvPr name="TextBox 4" id="4"/>
          <p:cNvSpPr txBox="true"/>
          <p:nvPr/>
        </p:nvSpPr>
        <p:spPr>
          <a:xfrm rot="0">
            <a:off x="407526" y="151319"/>
            <a:ext cx="17472948" cy="1335713"/>
          </a:xfrm>
          <a:prstGeom prst="rect">
            <a:avLst/>
          </a:prstGeom>
        </p:spPr>
        <p:txBody>
          <a:bodyPr anchor="t" rtlCol="false" tIns="0" lIns="0" bIns="0" rIns="0">
            <a:spAutoFit/>
          </a:bodyPr>
          <a:lstStyle/>
          <a:p>
            <a:pPr algn="l">
              <a:lnSpc>
                <a:spcPts val="5259"/>
              </a:lnSpc>
            </a:pPr>
            <a:r>
              <a:rPr lang="en-US" sz="4654" b="true">
                <a:solidFill>
                  <a:srgbClr val="FE6C39"/>
                </a:solidFill>
                <a:latin typeface="Roboto Condensed Bold"/>
                <a:ea typeface="Roboto Condensed Bold"/>
                <a:cs typeface="Roboto Condensed Bold"/>
                <a:sym typeface="Roboto Condensed Bold"/>
              </a:rPr>
              <a:t>Step 3: Signs/symptoms of acute HIV infection in past 2 weeks in the context of possible HIV exposure(s) in past 1 month ("AHI Assessment")</a:t>
            </a:r>
          </a:p>
        </p:txBody>
      </p:sp>
      <p:sp>
        <p:nvSpPr>
          <p:cNvPr name="TextBox 5" id="5"/>
          <p:cNvSpPr txBox="true"/>
          <p:nvPr/>
        </p:nvSpPr>
        <p:spPr>
          <a:xfrm rot="0">
            <a:off x="9543716" y="1975295"/>
            <a:ext cx="8744284" cy="7910830"/>
          </a:xfrm>
          <a:prstGeom prst="rect">
            <a:avLst/>
          </a:prstGeom>
        </p:spPr>
        <p:txBody>
          <a:bodyPr anchor="t" rtlCol="false" tIns="0" lIns="0" bIns="0" rIns="0">
            <a:spAutoFit/>
          </a:bodyPr>
          <a:lstStyle/>
          <a:p>
            <a:pPr algn="l">
              <a:lnSpc>
                <a:spcPts val="3919"/>
              </a:lnSpc>
            </a:pPr>
            <a:r>
              <a:rPr lang="en-US" sz="2799">
                <a:solidFill>
                  <a:srgbClr val="FFFFFF"/>
                </a:solidFill>
                <a:latin typeface="Open Sans"/>
                <a:ea typeface="Open Sans"/>
                <a:cs typeface="Open Sans"/>
                <a:sym typeface="Open Sans"/>
              </a:rPr>
              <a:t>Whether there is a</a:t>
            </a:r>
            <a:r>
              <a:rPr lang="en-US" sz="2799">
                <a:solidFill>
                  <a:srgbClr val="FFFFFF"/>
                </a:solidFill>
                <a:latin typeface="Open Sans"/>
                <a:ea typeface="Open Sans"/>
                <a:cs typeface="Open Sans"/>
                <a:sym typeface="Open Sans"/>
              </a:rPr>
              <a:t> clinical suspicion of</a:t>
            </a:r>
            <a:r>
              <a:rPr lang="en-US" sz="2799">
                <a:solidFill>
                  <a:srgbClr val="FFFFFF"/>
                </a:solidFill>
                <a:latin typeface="Open Sans"/>
                <a:ea typeface="Open Sans"/>
                <a:cs typeface="Open Sans"/>
                <a:sym typeface="Open Sans"/>
              </a:rPr>
              <a:t> AHI is a gradient from low to high, taking into consideration the observed or reported signs/symp</a:t>
            </a:r>
            <a:r>
              <a:rPr lang="en-US" sz="2799">
                <a:solidFill>
                  <a:srgbClr val="FFFFFF"/>
                </a:solidFill>
                <a:latin typeface="Open Sans"/>
                <a:ea typeface="Open Sans"/>
                <a:cs typeface="Open Sans"/>
                <a:sym typeface="Open Sans"/>
              </a:rPr>
              <a:t>t</a:t>
            </a:r>
            <a:r>
              <a:rPr lang="en-US" sz="2799">
                <a:solidFill>
                  <a:srgbClr val="FFFFFF"/>
                </a:solidFill>
                <a:latin typeface="Open Sans"/>
                <a:ea typeface="Open Sans"/>
                <a:cs typeface="Open Sans"/>
                <a:sym typeface="Open Sans"/>
              </a:rPr>
              <a:t>oms in</a:t>
            </a:r>
            <a:r>
              <a:rPr lang="en-US" sz="2799">
                <a:solidFill>
                  <a:srgbClr val="FFFFFF"/>
                </a:solidFill>
                <a:latin typeface="Open Sans"/>
                <a:ea typeface="Open Sans"/>
                <a:cs typeface="Open Sans"/>
                <a:sym typeface="Open Sans"/>
              </a:rPr>
              <a:t> t</a:t>
            </a:r>
            <a:r>
              <a:rPr lang="en-US" sz="2799">
                <a:solidFill>
                  <a:srgbClr val="FFFFFF"/>
                </a:solidFill>
                <a:latin typeface="Open Sans"/>
                <a:ea typeface="Open Sans"/>
                <a:cs typeface="Open Sans"/>
                <a:sym typeface="Open Sans"/>
              </a:rPr>
              <a:t>h</a:t>
            </a:r>
            <a:r>
              <a:rPr lang="en-US" sz="2799">
                <a:solidFill>
                  <a:srgbClr val="FFFFFF"/>
                </a:solidFill>
                <a:latin typeface="Open Sans"/>
                <a:ea typeface="Open Sans"/>
                <a:cs typeface="Open Sans"/>
                <a:sym typeface="Open Sans"/>
              </a:rPr>
              <a:t>e</a:t>
            </a:r>
            <a:r>
              <a:rPr lang="en-US" sz="2799">
                <a:solidFill>
                  <a:srgbClr val="FFFFFF"/>
                </a:solidFill>
                <a:latin typeface="Open Sans"/>
                <a:ea typeface="Open Sans"/>
                <a:cs typeface="Open Sans"/>
                <a:sym typeface="Open Sans"/>
              </a:rPr>
              <a:t> pa</a:t>
            </a:r>
            <a:r>
              <a:rPr lang="en-US" sz="2799">
                <a:solidFill>
                  <a:srgbClr val="FFFFFF"/>
                </a:solidFill>
                <a:latin typeface="Open Sans"/>
                <a:ea typeface="Open Sans"/>
                <a:cs typeface="Open Sans"/>
                <a:sym typeface="Open Sans"/>
              </a:rPr>
              <a:t>st </a:t>
            </a:r>
            <a:r>
              <a:rPr lang="en-US" sz="2799">
                <a:solidFill>
                  <a:srgbClr val="FFFFFF"/>
                </a:solidFill>
                <a:latin typeface="Open Sans"/>
                <a:ea typeface="Open Sans"/>
                <a:cs typeface="Open Sans"/>
                <a:sym typeface="Open Sans"/>
              </a:rPr>
              <a:t>2 weeks</a:t>
            </a:r>
            <a:r>
              <a:rPr lang="en-US" sz="2799">
                <a:solidFill>
                  <a:srgbClr val="FFFFFF"/>
                </a:solidFill>
                <a:latin typeface="Open Sans"/>
                <a:ea typeface="Open Sans"/>
                <a:cs typeface="Open Sans"/>
                <a:sym typeface="Open Sans"/>
              </a:rPr>
              <a:t> and the details of th</a:t>
            </a:r>
            <a:r>
              <a:rPr lang="en-US" sz="2799">
                <a:solidFill>
                  <a:srgbClr val="FFFFFF"/>
                </a:solidFill>
                <a:latin typeface="Open Sans"/>
                <a:ea typeface="Open Sans"/>
                <a:cs typeface="Open Sans"/>
                <a:sym typeface="Open Sans"/>
              </a:rPr>
              <a:t>e HIV </a:t>
            </a:r>
            <a:r>
              <a:rPr lang="en-US" sz="2799">
                <a:solidFill>
                  <a:srgbClr val="FFFFFF"/>
                </a:solidFill>
                <a:latin typeface="Open Sans"/>
                <a:ea typeface="Open Sans"/>
                <a:cs typeface="Open Sans"/>
                <a:sym typeface="Open Sans"/>
              </a:rPr>
              <a:t>e</a:t>
            </a:r>
            <a:r>
              <a:rPr lang="en-US" sz="2799">
                <a:solidFill>
                  <a:srgbClr val="FFFFFF"/>
                </a:solidFill>
                <a:latin typeface="Open Sans"/>
                <a:ea typeface="Open Sans"/>
                <a:cs typeface="Open Sans"/>
                <a:sym typeface="Open Sans"/>
              </a:rPr>
              <a:t>xp</a:t>
            </a:r>
            <a:r>
              <a:rPr lang="en-US" sz="2799">
                <a:solidFill>
                  <a:srgbClr val="FFFFFF"/>
                </a:solidFill>
                <a:latin typeface="Open Sans"/>
                <a:ea typeface="Open Sans"/>
                <a:cs typeface="Open Sans"/>
                <a:sym typeface="Open Sans"/>
              </a:rPr>
              <a:t>o</a:t>
            </a:r>
            <a:r>
              <a:rPr lang="en-US" sz="2799">
                <a:solidFill>
                  <a:srgbClr val="FFFFFF"/>
                </a:solidFill>
                <a:latin typeface="Open Sans"/>
                <a:ea typeface="Open Sans"/>
                <a:cs typeface="Open Sans"/>
                <a:sym typeface="Open Sans"/>
              </a:rPr>
              <a:t>su</a:t>
            </a:r>
            <a:r>
              <a:rPr lang="en-US" sz="2799">
                <a:solidFill>
                  <a:srgbClr val="FFFFFF"/>
                </a:solidFill>
                <a:latin typeface="Open Sans"/>
                <a:ea typeface="Open Sans"/>
                <a:cs typeface="Open Sans"/>
                <a:sym typeface="Open Sans"/>
              </a:rPr>
              <a:t>re(s) in the </a:t>
            </a:r>
            <a:r>
              <a:rPr lang="en-US" sz="2799">
                <a:solidFill>
                  <a:srgbClr val="FFFFFF"/>
                </a:solidFill>
                <a:latin typeface="Open Sans"/>
                <a:ea typeface="Open Sans"/>
                <a:cs typeface="Open Sans"/>
                <a:sym typeface="Open Sans"/>
              </a:rPr>
              <a:t>past 1 month. These situation</a:t>
            </a:r>
            <a:r>
              <a:rPr lang="en-US" sz="2799">
                <a:solidFill>
                  <a:srgbClr val="FFFFFF"/>
                </a:solidFill>
                <a:latin typeface="Open Sans"/>
                <a:ea typeface="Open Sans"/>
                <a:cs typeface="Open Sans"/>
                <a:sym typeface="Open Sans"/>
              </a:rPr>
              <a:t>s</a:t>
            </a:r>
            <a:r>
              <a:rPr lang="en-US" sz="2799">
                <a:solidFill>
                  <a:srgbClr val="FFFFFF"/>
                </a:solidFill>
                <a:latin typeface="Open Sans"/>
                <a:ea typeface="Open Sans"/>
                <a:cs typeface="Open Sans"/>
                <a:sym typeface="Open Sans"/>
              </a:rPr>
              <a:t> should be managed on a case-by-case basis, considering a number of factors related to HIV exposure(s) in the past 1 month, including:</a:t>
            </a:r>
          </a:p>
          <a:p>
            <a:pPr algn="l" marL="604519" indent="-302260" lvl="1">
              <a:lnSpc>
                <a:spcPts val="3919"/>
              </a:lnSpc>
              <a:buFont typeface="Arial"/>
              <a:buChar char="•"/>
            </a:pPr>
            <a:r>
              <a:rPr lang="en-US" sz="2799">
                <a:solidFill>
                  <a:srgbClr val="FFFFFF"/>
                </a:solidFill>
                <a:latin typeface="Open Sans"/>
                <a:ea typeface="Open Sans"/>
                <a:cs typeface="Open Sans"/>
                <a:sym typeface="Open Sans"/>
              </a:rPr>
              <a:t>Condom use</a:t>
            </a:r>
          </a:p>
          <a:p>
            <a:pPr algn="l" marL="604519" indent="-302260" lvl="1">
              <a:lnSpc>
                <a:spcPts val="3919"/>
              </a:lnSpc>
              <a:buFont typeface="Arial"/>
              <a:buChar char="•"/>
            </a:pPr>
            <a:r>
              <a:rPr lang="en-US" sz="2799">
                <a:solidFill>
                  <a:srgbClr val="FFFFFF"/>
                </a:solidFill>
                <a:latin typeface="Open Sans"/>
                <a:ea typeface="Open Sans"/>
                <a:cs typeface="Open Sans"/>
                <a:sym typeface="Open Sans"/>
              </a:rPr>
              <a:t>Type(s) of sex</a:t>
            </a:r>
          </a:p>
          <a:p>
            <a:pPr algn="l" marL="604519" indent="-302260" lvl="1">
              <a:lnSpc>
                <a:spcPts val="3919"/>
              </a:lnSpc>
              <a:buFont typeface="Arial"/>
              <a:buChar char="•"/>
            </a:pPr>
            <a:r>
              <a:rPr lang="en-US" sz="2799">
                <a:solidFill>
                  <a:srgbClr val="FFFFFF"/>
                </a:solidFill>
                <a:latin typeface="Open Sans"/>
                <a:ea typeface="Open Sans"/>
                <a:cs typeface="Open Sans"/>
                <a:sym typeface="Open Sans"/>
              </a:rPr>
              <a:t>HIV status and viral suppression status, if partner(s) living with HIV</a:t>
            </a:r>
          </a:p>
          <a:p>
            <a:pPr algn="l" marL="604519" indent="-302260" lvl="1">
              <a:lnSpc>
                <a:spcPts val="3919"/>
              </a:lnSpc>
              <a:buFont typeface="Arial"/>
              <a:buChar char="•"/>
            </a:pPr>
            <a:r>
              <a:rPr lang="en-US" sz="2799">
                <a:solidFill>
                  <a:srgbClr val="FFFFFF"/>
                </a:solidFill>
                <a:latin typeface="Open Sans"/>
                <a:ea typeface="Open Sans"/>
                <a:cs typeface="Open Sans"/>
                <a:sym typeface="Open Sans"/>
              </a:rPr>
              <a:t>Type of partner(s)</a:t>
            </a:r>
          </a:p>
          <a:p>
            <a:pPr algn="l">
              <a:lnSpc>
                <a:spcPts val="3919"/>
              </a:lnSpc>
            </a:pPr>
            <a:r>
              <a:rPr lang="en-US" sz="2799">
                <a:solidFill>
                  <a:srgbClr val="FFFFFF"/>
                </a:solidFill>
                <a:latin typeface="Open Sans"/>
                <a:ea typeface="Open Sans"/>
                <a:cs typeface="Open Sans"/>
                <a:sym typeface="Open Sans"/>
              </a:rPr>
              <a:t>Suspicion of AHI would be higher in a client with AHI signs/symptoms in the p</a:t>
            </a:r>
            <a:r>
              <a:rPr lang="en-US" sz="2799">
                <a:solidFill>
                  <a:srgbClr val="FFFFFF"/>
                </a:solidFill>
                <a:latin typeface="Open Sans"/>
                <a:ea typeface="Open Sans"/>
                <a:cs typeface="Open Sans"/>
                <a:sym typeface="Open Sans"/>
              </a:rPr>
              <a:t>ast 2 we</a:t>
            </a:r>
            <a:r>
              <a:rPr lang="en-US" sz="2799">
                <a:solidFill>
                  <a:srgbClr val="FFFFFF"/>
                </a:solidFill>
                <a:latin typeface="Open Sans"/>
                <a:ea typeface="Open Sans"/>
                <a:cs typeface="Open Sans"/>
                <a:sym typeface="Open Sans"/>
              </a:rPr>
              <a:t>eks and higher-risk exposure(s) in the past 1 month.</a:t>
            </a:r>
          </a:p>
        </p:txBody>
      </p:sp>
    </p:spTree>
  </p:cSld>
  <p:clrMapOvr>
    <a:masterClrMapping/>
  </p:clrMapOvr>
</p:sld>
</file>

<file path=ppt/slides/slide1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3289971" y="2095523"/>
            <a:ext cx="28972767" cy="9198854"/>
          </a:xfrm>
          <a:custGeom>
            <a:avLst/>
            <a:gdLst/>
            <a:ahLst/>
            <a:cxnLst/>
            <a:rect r="r" b="b" t="t" l="l"/>
            <a:pathLst>
              <a:path h="9198854" w="28972767">
                <a:moveTo>
                  <a:pt x="0" y="0"/>
                </a:moveTo>
                <a:lnTo>
                  <a:pt x="28972767" y="0"/>
                </a:lnTo>
                <a:lnTo>
                  <a:pt x="28972767" y="9198853"/>
                </a:lnTo>
                <a:lnTo>
                  <a:pt x="0" y="9198853"/>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3" id="3"/>
          <p:cNvSpPr txBox="true"/>
          <p:nvPr/>
        </p:nvSpPr>
        <p:spPr>
          <a:xfrm rot="0">
            <a:off x="2011729" y="3223830"/>
            <a:ext cx="14663621" cy="6034470"/>
          </a:xfrm>
          <a:prstGeom prst="rect">
            <a:avLst/>
          </a:prstGeom>
        </p:spPr>
        <p:txBody>
          <a:bodyPr anchor="t" rtlCol="false" tIns="0" lIns="0" bIns="0" rIns="0">
            <a:spAutoFit/>
          </a:bodyPr>
          <a:lstStyle/>
          <a:p>
            <a:pPr algn="l">
              <a:lnSpc>
                <a:spcPts val="5324"/>
              </a:lnSpc>
            </a:pPr>
            <a:r>
              <a:rPr lang="en-US" sz="3803">
                <a:solidFill>
                  <a:srgbClr val="FFFFFF"/>
                </a:solidFill>
                <a:latin typeface="Open Sans"/>
                <a:ea typeface="Open Sans"/>
                <a:cs typeface="Open Sans"/>
                <a:sym typeface="Open Sans"/>
              </a:rPr>
              <a:t>Use of other med</a:t>
            </a:r>
            <a:r>
              <a:rPr lang="en-US" sz="3803">
                <a:solidFill>
                  <a:srgbClr val="FFFFFF"/>
                </a:solidFill>
                <a:latin typeface="Open Sans"/>
                <a:ea typeface="Open Sans"/>
                <a:cs typeface="Open Sans"/>
                <a:sym typeface="Open Sans"/>
              </a:rPr>
              <a:t>ications or</a:t>
            </a:r>
            <a:r>
              <a:rPr lang="en-US" sz="3803">
                <a:solidFill>
                  <a:srgbClr val="FFFFFF"/>
                </a:solidFill>
                <a:latin typeface="Open Sans"/>
                <a:ea typeface="Open Sans"/>
                <a:cs typeface="Open Sans"/>
                <a:sym typeface="Open Sans"/>
              </a:rPr>
              <a:t> health products can interfere with the antiretroviral medicines in</a:t>
            </a:r>
            <a:r>
              <a:rPr lang="en-US" sz="3803">
                <a:solidFill>
                  <a:srgbClr val="FFFFFF"/>
                </a:solidFill>
                <a:latin typeface="Open Sans"/>
                <a:ea typeface="Open Sans"/>
                <a:cs typeface="Open Sans"/>
                <a:sym typeface="Open Sans"/>
              </a:rPr>
              <a:t> some</a:t>
            </a:r>
            <a:r>
              <a:rPr lang="en-US" sz="3803">
                <a:solidFill>
                  <a:srgbClr val="FFFFFF"/>
                </a:solidFill>
                <a:latin typeface="Open Sans"/>
                <a:ea typeface="Open Sans"/>
                <a:cs typeface="Open Sans"/>
                <a:sym typeface="Open Sans"/>
              </a:rPr>
              <a:t> form</a:t>
            </a:r>
            <a:r>
              <a:rPr lang="en-US" sz="3803">
                <a:solidFill>
                  <a:srgbClr val="FFFFFF"/>
                </a:solidFill>
                <a:latin typeface="Open Sans"/>
                <a:ea typeface="Open Sans"/>
                <a:cs typeface="Open Sans"/>
                <a:sym typeface="Open Sans"/>
              </a:rPr>
              <a:t>s of</a:t>
            </a:r>
            <a:r>
              <a:rPr lang="en-US" sz="3803">
                <a:solidFill>
                  <a:srgbClr val="FFFFFF"/>
                </a:solidFill>
                <a:latin typeface="Open Sans"/>
                <a:ea typeface="Open Sans"/>
                <a:cs typeface="Open Sans"/>
                <a:sym typeface="Open Sans"/>
              </a:rPr>
              <a:t> PrEP. These</a:t>
            </a:r>
            <a:r>
              <a:rPr lang="en-US" sz="3803">
                <a:solidFill>
                  <a:srgbClr val="FFFFFF"/>
                </a:solidFill>
                <a:latin typeface="Open Sans"/>
                <a:ea typeface="Open Sans"/>
                <a:cs typeface="Open Sans"/>
                <a:sym typeface="Open Sans"/>
              </a:rPr>
              <a:t> vary by PrEP product.</a:t>
            </a:r>
            <a:r>
              <a:rPr lang="en-US" sz="3803">
                <a:solidFill>
                  <a:srgbClr val="FFFFFF"/>
                </a:solidFill>
                <a:latin typeface="Open Sans"/>
                <a:ea typeface="Open Sans"/>
                <a:cs typeface="Open Sans"/>
                <a:sym typeface="Open Sans"/>
              </a:rPr>
              <a:t> It’s imp</a:t>
            </a:r>
            <a:r>
              <a:rPr lang="en-US" sz="3803">
                <a:solidFill>
                  <a:srgbClr val="FFFFFF"/>
                </a:solidFill>
                <a:latin typeface="Open Sans"/>
                <a:ea typeface="Open Sans"/>
                <a:cs typeface="Open Sans"/>
                <a:sym typeface="Open Sans"/>
              </a:rPr>
              <a:t>ort</a:t>
            </a:r>
            <a:r>
              <a:rPr lang="en-US" sz="3803">
                <a:solidFill>
                  <a:srgbClr val="FFFFFF"/>
                </a:solidFill>
                <a:latin typeface="Open Sans"/>
                <a:ea typeface="Open Sans"/>
                <a:cs typeface="Open Sans"/>
                <a:sym typeface="Open Sans"/>
              </a:rPr>
              <a:t>ant for providers to know the medications a client is currently taking to help ensure there won’t be an interaction between medications.</a:t>
            </a:r>
          </a:p>
          <a:p>
            <a:pPr algn="l">
              <a:lnSpc>
                <a:spcPts val="5324"/>
              </a:lnSpc>
            </a:pPr>
            <a:r>
              <a:rPr lang="en-US" sz="3803">
                <a:solidFill>
                  <a:srgbClr val="FFFFFF"/>
                </a:solidFill>
                <a:latin typeface="Open Sans"/>
                <a:ea typeface="Open Sans"/>
                <a:cs typeface="Open Sans"/>
                <a:sym typeface="Open Sans"/>
              </a:rPr>
              <a:t> </a:t>
            </a:r>
          </a:p>
          <a:p>
            <a:pPr algn="l">
              <a:lnSpc>
                <a:spcPts val="5324"/>
              </a:lnSpc>
            </a:pPr>
            <a:r>
              <a:rPr lang="en-US" sz="3803">
                <a:solidFill>
                  <a:srgbClr val="FFFFFF"/>
                </a:solidFill>
                <a:latin typeface="Open Sans"/>
                <a:ea typeface="Open Sans"/>
                <a:cs typeface="Open Sans"/>
                <a:sym typeface="Open Sans"/>
              </a:rPr>
              <a:t>Note: None of the PrEP products is known to interact with alcohol,</a:t>
            </a:r>
            <a:r>
              <a:rPr lang="en-US" sz="3803">
                <a:solidFill>
                  <a:srgbClr val="FFFFFF"/>
                </a:solidFill>
                <a:latin typeface="Open Sans"/>
                <a:ea typeface="Open Sans"/>
                <a:cs typeface="Open Sans"/>
                <a:sym typeface="Open Sans"/>
              </a:rPr>
              <a:t> recr</a:t>
            </a:r>
            <a:r>
              <a:rPr lang="en-US" sz="3803">
                <a:solidFill>
                  <a:srgbClr val="FFFFFF"/>
                </a:solidFill>
                <a:latin typeface="Open Sans"/>
                <a:ea typeface="Open Sans"/>
                <a:cs typeface="Open Sans"/>
                <a:sym typeface="Open Sans"/>
              </a:rPr>
              <a:t>eational drugs or contraceptive medications.</a:t>
            </a:r>
          </a:p>
          <a:p>
            <a:pPr algn="l">
              <a:lnSpc>
                <a:spcPts val="5324"/>
              </a:lnSpc>
            </a:pPr>
          </a:p>
        </p:txBody>
      </p:sp>
      <p:sp>
        <p:nvSpPr>
          <p:cNvPr name="Freeform 4" id="4"/>
          <p:cNvSpPr/>
          <p:nvPr/>
        </p:nvSpPr>
        <p:spPr>
          <a:xfrm flipH="false" flipV="false" rot="0">
            <a:off x="-410680" y="-152681"/>
            <a:ext cx="3905794" cy="3065594"/>
          </a:xfrm>
          <a:custGeom>
            <a:avLst/>
            <a:gdLst/>
            <a:ahLst/>
            <a:cxnLst/>
            <a:rect r="r" b="b" t="t" l="l"/>
            <a:pathLst>
              <a:path h="3065594" w="3905794">
                <a:moveTo>
                  <a:pt x="0" y="0"/>
                </a:moveTo>
                <a:lnTo>
                  <a:pt x="3905794" y="0"/>
                </a:lnTo>
                <a:lnTo>
                  <a:pt x="3905794" y="3065594"/>
                </a:lnTo>
                <a:lnTo>
                  <a:pt x="0" y="306559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5" id="5"/>
          <p:cNvSpPr txBox="true"/>
          <p:nvPr/>
        </p:nvSpPr>
        <p:spPr>
          <a:xfrm rot="0">
            <a:off x="2758513" y="375714"/>
            <a:ext cx="15529487" cy="1719809"/>
          </a:xfrm>
          <a:prstGeom prst="rect">
            <a:avLst/>
          </a:prstGeom>
        </p:spPr>
        <p:txBody>
          <a:bodyPr anchor="t" rtlCol="false" tIns="0" lIns="0" bIns="0" rIns="0">
            <a:spAutoFit/>
          </a:bodyPr>
          <a:lstStyle/>
          <a:p>
            <a:pPr algn="l">
              <a:lnSpc>
                <a:spcPts val="6728"/>
              </a:lnSpc>
            </a:pPr>
            <a:r>
              <a:rPr lang="en-US" sz="5954" b="true">
                <a:solidFill>
                  <a:srgbClr val="1D9EDE"/>
                </a:solidFill>
                <a:latin typeface="Roboto Condensed Bold"/>
                <a:ea typeface="Roboto Condensed Bold"/>
                <a:cs typeface="Roboto Condensed Bold"/>
                <a:sym typeface="Roboto Condensed Bold"/>
              </a:rPr>
              <a:t>Step 3: Determine Possible Medication Interactions</a:t>
            </a:r>
          </a:p>
        </p:txBody>
      </p:sp>
    </p:spTree>
  </p:cSld>
  <p:clrMapOvr>
    <a:masterClrMapping/>
  </p:clrMapOvr>
</p:sld>
</file>

<file path=ppt/slides/slide1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3289971" y="2095523"/>
            <a:ext cx="28972767" cy="9198854"/>
          </a:xfrm>
          <a:custGeom>
            <a:avLst/>
            <a:gdLst/>
            <a:ahLst/>
            <a:cxnLst/>
            <a:rect r="r" b="b" t="t" l="l"/>
            <a:pathLst>
              <a:path h="9198854" w="28972767">
                <a:moveTo>
                  <a:pt x="0" y="0"/>
                </a:moveTo>
                <a:lnTo>
                  <a:pt x="28972767" y="0"/>
                </a:lnTo>
                <a:lnTo>
                  <a:pt x="28972767" y="9198853"/>
                </a:lnTo>
                <a:lnTo>
                  <a:pt x="0" y="9198853"/>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3" id="3"/>
          <p:cNvSpPr txBox="true"/>
          <p:nvPr/>
        </p:nvSpPr>
        <p:spPr>
          <a:xfrm rot="0">
            <a:off x="1812189" y="3555734"/>
            <a:ext cx="14663621" cy="4016179"/>
          </a:xfrm>
          <a:prstGeom prst="rect">
            <a:avLst/>
          </a:prstGeom>
        </p:spPr>
        <p:txBody>
          <a:bodyPr anchor="t" rtlCol="false" tIns="0" lIns="0" bIns="0" rIns="0">
            <a:spAutoFit/>
          </a:bodyPr>
          <a:lstStyle/>
          <a:p>
            <a:pPr algn="l">
              <a:lnSpc>
                <a:spcPts val="5324"/>
              </a:lnSpc>
            </a:pPr>
            <a:r>
              <a:rPr lang="en-US" sz="3803">
                <a:solidFill>
                  <a:srgbClr val="FFFFFF"/>
                </a:solidFill>
                <a:latin typeface="Open Sans"/>
                <a:ea typeface="Open Sans"/>
                <a:cs typeface="Open Sans"/>
                <a:sym typeface="Open Sans"/>
              </a:rPr>
              <a:t>Like other med</a:t>
            </a:r>
            <a:r>
              <a:rPr lang="en-US" sz="3803">
                <a:solidFill>
                  <a:srgbClr val="FFFFFF"/>
                </a:solidFill>
                <a:latin typeface="Open Sans"/>
                <a:ea typeface="Open Sans"/>
                <a:cs typeface="Open Sans"/>
                <a:sym typeface="Open Sans"/>
              </a:rPr>
              <a:t>icines,</a:t>
            </a:r>
            <a:r>
              <a:rPr lang="en-US" sz="3803">
                <a:solidFill>
                  <a:srgbClr val="FFFFFF"/>
                </a:solidFill>
                <a:latin typeface="Open Sans"/>
                <a:ea typeface="Open Sans"/>
                <a:cs typeface="Open Sans"/>
                <a:sym typeface="Open Sans"/>
              </a:rPr>
              <a:t> those in PrEP may result in allergic reactions to</a:t>
            </a:r>
            <a:r>
              <a:rPr lang="en-US" sz="3803">
                <a:solidFill>
                  <a:srgbClr val="FFFFFF"/>
                </a:solidFill>
                <a:latin typeface="Open Sans"/>
                <a:ea typeface="Open Sans"/>
                <a:cs typeface="Open Sans"/>
                <a:sym typeface="Open Sans"/>
              </a:rPr>
              <a:t> use.</a:t>
            </a:r>
            <a:r>
              <a:rPr lang="en-US" sz="3803">
                <a:solidFill>
                  <a:srgbClr val="FFFFFF"/>
                </a:solidFill>
                <a:latin typeface="Open Sans"/>
                <a:ea typeface="Open Sans"/>
                <a:cs typeface="Open Sans"/>
                <a:sym typeface="Open Sans"/>
              </a:rPr>
              <a:t> Provider</a:t>
            </a:r>
            <a:r>
              <a:rPr lang="en-US" sz="3803">
                <a:solidFill>
                  <a:srgbClr val="FFFFFF"/>
                </a:solidFill>
                <a:latin typeface="Open Sans"/>
                <a:ea typeface="Open Sans"/>
                <a:cs typeface="Open Sans"/>
                <a:sym typeface="Open Sans"/>
              </a:rPr>
              <a:t>s should</a:t>
            </a:r>
            <a:r>
              <a:rPr lang="en-US" sz="3803">
                <a:solidFill>
                  <a:srgbClr val="FFFFFF"/>
                </a:solidFill>
                <a:latin typeface="Open Sans"/>
                <a:ea typeface="Open Sans"/>
                <a:cs typeface="Open Sans"/>
                <a:sym typeface="Open Sans"/>
              </a:rPr>
              <a:t> ask</a:t>
            </a:r>
            <a:r>
              <a:rPr lang="en-US" sz="3803">
                <a:solidFill>
                  <a:srgbClr val="FFFFFF"/>
                </a:solidFill>
                <a:latin typeface="Open Sans"/>
                <a:ea typeface="Open Sans"/>
                <a:cs typeface="Open Sans"/>
                <a:sym typeface="Open Sans"/>
              </a:rPr>
              <a:t> about</a:t>
            </a:r>
            <a:r>
              <a:rPr lang="en-US" sz="3803">
                <a:solidFill>
                  <a:srgbClr val="FFFFFF"/>
                </a:solidFill>
                <a:latin typeface="Open Sans"/>
                <a:ea typeface="Open Sans"/>
                <a:cs typeface="Open Sans"/>
                <a:sym typeface="Open Sans"/>
              </a:rPr>
              <a:t> any prior use of PrEP, PEP or hepatitis B treatment and whether an allergic reaction occurred. Signs/symptoms of an allergic reaction are non-specific and may include: rash, itching,</a:t>
            </a:r>
            <a:r>
              <a:rPr lang="en-US" sz="3803">
                <a:solidFill>
                  <a:srgbClr val="FFFFFF"/>
                </a:solidFill>
                <a:latin typeface="Open Sans"/>
                <a:ea typeface="Open Sans"/>
                <a:cs typeface="Open Sans"/>
                <a:sym typeface="Open Sans"/>
              </a:rPr>
              <a:t> swell</a:t>
            </a:r>
            <a:r>
              <a:rPr lang="en-US" sz="3803">
                <a:solidFill>
                  <a:srgbClr val="FFFFFF"/>
                </a:solidFill>
                <a:latin typeface="Open Sans"/>
                <a:ea typeface="Open Sans"/>
                <a:cs typeface="Open Sans"/>
                <a:sym typeface="Open Sans"/>
              </a:rPr>
              <a:t>ing or shortness of breath, among others.</a:t>
            </a:r>
          </a:p>
        </p:txBody>
      </p:sp>
      <p:sp>
        <p:nvSpPr>
          <p:cNvPr name="TextBox 4" id="4"/>
          <p:cNvSpPr txBox="true"/>
          <p:nvPr/>
        </p:nvSpPr>
        <p:spPr>
          <a:xfrm rot="0">
            <a:off x="1028700" y="808347"/>
            <a:ext cx="13697058" cy="879503"/>
          </a:xfrm>
          <a:prstGeom prst="rect">
            <a:avLst/>
          </a:prstGeom>
        </p:spPr>
        <p:txBody>
          <a:bodyPr anchor="t" rtlCol="false" tIns="0" lIns="0" bIns="0" rIns="0">
            <a:spAutoFit/>
          </a:bodyPr>
          <a:lstStyle/>
          <a:p>
            <a:pPr algn="l">
              <a:lnSpc>
                <a:spcPts val="6795"/>
              </a:lnSpc>
            </a:pPr>
            <a:r>
              <a:rPr lang="en-US" sz="6013" b="true">
                <a:solidFill>
                  <a:srgbClr val="F6A800"/>
                </a:solidFill>
                <a:latin typeface="Roboto Condensed Bold"/>
                <a:ea typeface="Roboto Condensed Bold"/>
                <a:cs typeface="Roboto Condensed Bold"/>
                <a:sym typeface="Roboto Condensed Bold"/>
              </a:rPr>
              <a:t>Step 5: Ask about Allergies to Medications</a:t>
            </a:r>
          </a:p>
        </p:txBody>
      </p:sp>
    </p:spTree>
  </p:cSld>
  <p:clrMapOvr>
    <a:masterClrMapping/>
  </p:clrMapOvr>
</p:sld>
</file>

<file path=ppt/slides/slide1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3289971" y="1763619"/>
            <a:ext cx="28972767" cy="9198854"/>
          </a:xfrm>
          <a:custGeom>
            <a:avLst/>
            <a:gdLst/>
            <a:ahLst/>
            <a:cxnLst/>
            <a:rect r="r" b="b" t="t" l="l"/>
            <a:pathLst>
              <a:path h="9198854" w="28972767">
                <a:moveTo>
                  <a:pt x="0" y="0"/>
                </a:moveTo>
                <a:lnTo>
                  <a:pt x="28972767" y="0"/>
                </a:lnTo>
                <a:lnTo>
                  <a:pt x="28972767" y="9198853"/>
                </a:lnTo>
                <a:lnTo>
                  <a:pt x="0" y="9198853"/>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3" id="3"/>
          <p:cNvSpPr txBox="true"/>
          <p:nvPr/>
        </p:nvSpPr>
        <p:spPr>
          <a:xfrm rot="0">
            <a:off x="815052" y="2477962"/>
            <a:ext cx="17216547" cy="7263881"/>
          </a:xfrm>
          <a:prstGeom prst="rect">
            <a:avLst/>
          </a:prstGeom>
        </p:spPr>
        <p:txBody>
          <a:bodyPr anchor="t" rtlCol="false" tIns="0" lIns="0" bIns="0" rIns="0">
            <a:spAutoFit/>
          </a:bodyPr>
          <a:lstStyle/>
          <a:p>
            <a:pPr algn="l">
              <a:lnSpc>
                <a:spcPts val="3878"/>
              </a:lnSpc>
            </a:pPr>
            <a:r>
              <a:rPr lang="en-US" sz="2770">
                <a:solidFill>
                  <a:srgbClr val="FFFFFF"/>
                </a:solidFill>
                <a:latin typeface="Open Sans"/>
                <a:ea typeface="Open Sans"/>
                <a:cs typeface="Open Sans"/>
                <a:sym typeface="Open Sans"/>
              </a:rPr>
              <a:t>Use of certain PrEP products may be contraind</a:t>
            </a:r>
            <a:r>
              <a:rPr lang="en-US" sz="2770">
                <a:solidFill>
                  <a:srgbClr val="FFFFFF"/>
                </a:solidFill>
                <a:latin typeface="Open Sans"/>
                <a:ea typeface="Open Sans"/>
                <a:cs typeface="Open Sans"/>
                <a:sym typeface="Open Sans"/>
              </a:rPr>
              <a:t>icated in clients</a:t>
            </a:r>
            <a:r>
              <a:rPr lang="en-US" sz="2770">
                <a:solidFill>
                  <a:srgbClr val="FFFFFF"/>
                </a:solidFill>
                <a:latin typeface="Open Sans"/>
                <a:ea typeface="Open Sans"/>
                <a:cs typeface="Open Sans"/>
                <a:sym typeface="Open Sans"/>
              </a:rPr>
              <a:t> with specific comorbidities or at risk of developing comorbidities. </a:t>
            </a:r>
          </a:p>
          <a:p>
            <a:pPr algn="l">
              <a:lnSpc>
                <a:spcPts val="3878"/>
              </a:lnSpc>
            </a:pPr>
          </a:p>
          <a:p>
            <a:pPr algn="l">
              <a:lnSpc>
                <a:spcPts val="3878"/>
              </a:lnSpc>
            </a:pPr>
            <a:r>
              <a:rPr lang="en-US" sz="2770">
                <a:solidFill>
                  <a:srgbClr val="FFFFFF"/>
                </a:solidFill>
                <a:latin typeface="Open Sans"/>
                <a:ea typeface="Open Sans"/>
                <a:cs typeface="Open Sans"/>
                <a:sym typeface="Open Sans"/>
              </a:rPr>
              <a:t>TDF-based oral PrEP is primarily cleared from circulation throughout the body by the kidneys, and CAB-LA is cleared by the liver. In most cases, kidney function and liver function</a:t>
            </a:r>
            <a:r>
              <a:rPr lang="en-US" sz="2770">
                <a:solidFill>
                  <a:srgbClr val="FFFFFF"/>
                </a:solidFill>
                <a:latin typeface="Open Sans"/>
                <a:ea typeface="Open Sans"/>
                <a:cs typeface="Open Sans"/>
                <a:sym typeface="Open Sans"/>
              </a:rPr>
              <a:t> testing is</a:t>
            </a:r>
            <a:r>
              <a:rPr lang="en-US" sz="2770">
                <a:solidFill>
                  <a:srgbClr val="FFFFFF"/>
                </a:solidFill>
                <a:latin typeface="Open Sans"/>
                <a:ea typeface="Open Sans"/>
                <a:cs typeface="Open Sans"/>
                <a:sym typeface="Open Sans"/>
              </a:rPr>
              <a:t> not required, and where performed</a:t>
            </a:r>
            <a:r>
              <a:rPr lang="en-US" sz="2770">
                <a:solidFill>
                  <a:srgbClr val="FFFFFF"/>
                </a:solidFill>
                <a:latin typeface="Open Sans"/>
                <a:ea typeface="Open Sans"/>
                <a:cs typeface="Open Sans"/>
                <a:sym typeface="Open Sans"/>
              </a:rPr>
              <a:t> should</a:t>
            </a:r>
            <a:r>
              <a:rPr lang="en-US" sz="2770">
                <a:solidFill>
                  <a:srgbClr val="FFFFFF"/>
                </a:solidFill>
                <a:latin typeface="Open Sans"/>
                <a:ea typeface="Open Sans"/>
                <a:cs typeface="Open Sans"/>
                <a:sym typeface="Open Sans"/>
              </a:rPr>
              <a:t> not delay starting TDF-based oral PrEP or CAB-LA. Clients with known</a:t>
            </a:r>
            <a:r>
              <a:rPr lang="en-US" sz="2770">
                <a:solidFill>
                  <a:srgbClr val="FFFFFF"/>
                </a:solidFill>
                <a:latin typeface="Open Sans"/>
                <a:ea typeface="Open Sans"/>
                <a:cs typeface="Open Sans"/>
                <a:sym typeface="Open Sans"/>
              </a:rPr>
              <a:t> or suspected</a:t>
            </a:r>
            <a:r>
              <a:rPr lang="en-US" sz="2770">
                <a:solidFill>
                  <a:srgbClr val="FFFFFF"/>
                </a:solidFill>
                <a:latin typeface="Open Sans"/>
                <a:ea typeface="Open Sans"/>
                <a:cs typeface="Open Sans"/>
                <a:sym typeface="Open Sans"/>
              </a:rPr>
              <a:t> kidney impairment or advanced liver disease or acute hepatitis should not start these products.</a:t>
            </a:r>
          </a:p>
          <a:p>
            <a:pPr algn="l">
              <a:lnSpc>
                <a:spcPts val="3878"/>
              </a:lnSpc>
            </a:pPr>
          </a:p>
          <a:p>
            <a:pPr algn="l">
              <a:lnSpc>
                <a:spcPts val="3878"/>
              </a:lnSpc>
            </a:pPr>
            <a:r>
              <a:rPr lang="en-US" sz="2770">
                <a:solidFill>
                  <a:srgbClr val="FFFFFF"/>
                </a:solidFill>
                <a:latin typeface="Open Sans"/>
                <a:ea typeface="Open Sans"/>
                <a:cs typeface="Open Sans"/>
                <a:sym typeface="Open Sans"/>
              </a:rPr>
              <a:t>LEN use has not been associated with hepatotoxicity or nephrotoxicity; therefore, kidney and liver function do not need to be assessed as part of LEN eligibility determination.</a:t>
            </a:r>
          </a:p>
          <a:p>
            <a:pPr algn="l">
              <a:lnSpc>
                <a:spcPts val="3878"/>
              </a:lnSpc>
            </a:pPr>
          </a:p>
          <a:p>
            <a:pPr algn="l">
              <a:lnSpc>
                <a:spcPts val="3878"/>
              </a:lnSpc>
            </a:pPr>
            <a:r>
              <a:rPr lang="en-US" sz="2770">
                <a:solidFill>
                  <a:srgbClr val="FFFFFF"/>
                </a:solidFill>
                <a:latin typeface="Open Sans"/>
                <a:ea typeface="Open Sans"/>
                <a:cs typeface="Open Sans"/>
                <a:sym typeface="Open Sans"/>
              </a:rPr>
              <a:t>Clients seeking to start DVR should be assessed for vaginal health, though a</a:t>
            </a:r>
            <a:r>
              <a:rPr lang="en-US" sz="2770">
                <a:solidFill>
                  <a:srgbClr val="FFFFFF"/>
                </a:solidFill>
                <a:latin typeface="Open Sans"/>
                <a:ea typeface="Open Sans"/>
                <a:cs typeface="Open Sans"/>
                <a:sym typeface="Open Sans"/>
              </a:rPr>
              <a:t> speculum exam</a:t>
            </a:r>
            <a:r>
              <a:rPr lang="en-US" sz="2770">
                <a:solidFill>
                  <a:srgbClr val="FFFFFF"/>
                </a:solidFill>
                <a:latin typeface="Open Sans"/>
                <a:ea typeface="Open Sans"/>
                <a:cs typeface="Open Sans"/>
                <a:sym typeface="Open Sans"/>
              </a:rPr>
              <a:t>ination is not necessary. Product-specific comorbid contraindications are covered in greater detail later in this Lesson.</a:t>
            </a:r>
          </a:p>
          <a:p>
            <a:pPr algn="l">
              <a:lnSpc>
                <a:spcPts val="3878"/>
              </a:lnSpc>
            </a:pPr>
          </a:p>
        </p:txBody>
      </p:sp>
      <p:sp>
        <p:nvSpPr>
          <p:cNvPr name="TextBox 4" id="4"/>
          <p:cNvSpPr txBox="true"/>
          <p:nvPr/>
        </p:nvSpPr>
        <p:spPr>
          <a:xfrm rot="0">
            <a:off x="815052" y="696334"/>
            <a:ext cx="12021064" cy="837234"/>
          </a:xfrm>
          <a:prstGeom prst="rect">
            <a:avLst/>
          </a:prstGeom>
        </p:spPr>
        <p:txBody>
          <a:bodyPr anchor="t" rtlCol="false" tIns="0" lIns="0" bIns="0" rIns="0">
            <a:spAutoFit/>
          </a:bodyPr>
          <a:lstStyle/>
          <a:p>
            <a:pPr algn="l">
              <a:lnSpc>
                <a:spcPts val="6407"/>
              </a:lnSpc>
            </a:pPr>
            <a:r>
              <a:rPr lang="en-US" sz="5670" b="true">
                <a:solidFill>
                  <a:srgbClr val="6CC24A"/>
                </a:solidFill>
                <a:latin typeface="Roboto Condensed Bold"/>
                <a:ea typeface="Roboto Condensed Bold"/>
                <a:cs typeface="Roboto Condensed Bold"/>
                <a:sym typeface="Roboto Condensed Bold"/>
              </a:rPr>
              <a:t>Step 6: Evaluate Relevant Comoribidities</a:t>
            </a:r>
          </a:p>
        </p:txBody>
      </p:sp>
    </p:spTree>
  </p:cSld>
  <p:clrMapOvr>
    <a:masterClrMapping/>
  </p:clrMapOvr>
</p:sld>
</file>

<file path=ppt/slides/slide17.xml><?xml version="1.0" encoding="utf-8"?>
<p:sld xmlns:p="http://schemas.openxmlformats.org/presentationml/2006/main" xmlns:a="http://schemas.openxmlformats.org/drawingml/2006/main">
  <p:cSld>
    <p:bg>
      <p:bgPr>
        <a:solidFill>
          <a:srgbClr val="A93291"/>
        </a:solidFill>
      </p:bgPr>
    </p:bg>
    <p:spTree>
      <p:nvGrpSpPr>
        <p:cNvPr id="1" name=""/>
        <p:cNvGrpSpPr/>
        <p:nvPr/>
      </p:nvGrpSpPr>
      <p:grpSpPr>
        <a:xfrm>
          <a:off x="0" y="0"/>
          <a:ext cx="0" cy="0"/>
          <a:chOff x="0" y="0"/>
          <a:chExt cx="0" cy="0"/>
        </a:xfrm>
      </p:grpSpPr>
      <p:sp>
        <p:nvSpPr>
          <p:cNvPr name="TextBox 2" id="2"/>
          <p:cNvSpPr txBox="true"/>
          <p:nvPr/>
        </p:nvSpPr>
        <p:spPr>
          <a:xfrm rot="0">
            <a:off x="586161" y="441799"/>
            <a:ext cx="16673139" cy="1807869"/>
          </a:xfrm>
          <a:prstGeom prst="rect">
            <a:avLst/>
          </a:prstGeom>
        </p:spPr>
        <p:txBody>
          <a:bodyPr anchor="t" rtlCol="false" tIns="0" lIns="0" bIns="0" rIns="0">
            <a:spAutoFit/>
          </a:bodyPr>
          <a:lstStyle/>
          <a:p>
            <a:pPr algn="l">
              <a:lnSpc>
                <a:spcPts val="7271"/>
              </a:lnSpc>
            </a:pPr>
            <a:r>
              <a:rPr lang="en-US" sz="5194" b="true">
                <a:solidFill>
                  <a:srgbClr val="FFFFFF"/>
                </a:solidFill>
                <a:latin typeface="Roboto Condensed Bold"/>
                <a:ea typeface="Roboto Condensed Bold"/>
                <a:cs typeface="Roboto Condensed Bold"/>
                <a:sym typeface="Roboto Condensed Bold"/>
              </a:rPr>
              <a:t>Assessing for Sexual and Reproductive Health and Other Health Needs</a:t>
            </a:r>
          </a:p>
        </p:txBody>
      </p:sp>
      <p:sp>
        <p:nvSpPr>
          <p:cNvPr name="TextBox 3" id="3"/>
          <p:cNvSpPr txBox="true"/>
          <p:nvPr/>
        </p:nvSpPr>
        <p:spPr>
          <a:xfrm rot="0">
            <a:off x="586161" y="2182993"/>
            <a:ext cx="15497243" cy="2256599"/>
          </a:xfrm>
          <a:prstGeom prst="rect">
            <a:avLst/>
          </a:prstGeom>
        </p:spPr>
        <p:txBody>
          <a:bodyPr anchor="t" rtlCol="false" tIns="0" lIns="0" bIns="0" rIns="0">
            <a:spAutoFit/>
          </a:bodyPr>
          <a:lstStyle/>
          <a:p>
            <a:pPr algn="l">
              <a:lnSpc>
                <a:spcPts val="4513"/>
              </a:lnSpc>
              <a:spcBef>
                <a:spcPct val="0"/>
              </a:spcBef>
            </a:pPr>
            <a:r>
              <a:rPr lang="en-US" sz="3224">
                <a:solidFill>
                  <a:srgbClr val="FFFFFF"/>
                </a:solidFill>
                <a:latin typeface="Open Sans"/>
                <a:ea typeface="Open Sans"/>
                <a:cs typeface="Open Sans"/>
                <a:sym typeface="Open Sans"/>
              </a:rPr>
              <a:t>Clients seeking PrEP often have diverse h</a:t>
            </a:r>
            <a:r>
              <a:rPr lang="en-US" sz="3224">
                <a:solidFill>
                  <a:srgbClr val="FFFFFF"/>
                </a:solidFill>
                <a:latin typeface="Open Sans"/>
                <a:ea typeface="Open Sans"/>
                <a:cs typeface="Open Sans"/>
                <a:sym typeface="Open Sans"/>
              </a:rPr>
              <a:t>ealth and social needs, and providers have a unique opportunity to address broader issues as part of offering comprehensive, client-centered care. When assessing PrEP eligibility, additional counseling and services may be offered, including the following (as appropriate):</a:t>
            </a:r>
          </a:p>
        </p:txBody>
      </p:sp>
      <p:sp>
        <p:nvSpPr>
          <p:cNvPr name="TextBox 4" id="4"/>
          <p:cNvSpPr txBox="true"/>
          <p:nvPr/>
        </p:nvSpPr>
        <p:spPr>
          <a:xfrm rot="0">
            <a:off x="1374433" y="4765260"/>
            <a:ext cx="14418555" cy="3798055"/>
          </a:xfrm>
          <a:prstGeom prst="rect">
            <a:avLst/>
          </a:prstGeom>
        </p:spPr>
        <p:txBody>
          <a:bodyPr anchor="t" rtlCol="false" tIns="0" lIns="0" bIns="0" rIns="0">
            <a:spAutoFit/>
          </a:bodyPr>
          <a:lstStyle/>
          <a:p>
            <a:pPr algn="l" marL="587312" indent="-293656" lvl="1">
              <a:lnSpc>
                <a:spcPts val="3808"/>
              </a:lnSpc>
              <a:buFont typeface="Arial"/>
              <a:buChar char="•"/>
            </a:pPr>
            <a:r>
              <a:rPr lang="en-US" sz="2720">
                <a:solidFill>
                  <a:srgbClr val="FFFFFF"/>
                </a:solidFill>
                <a:latin typeface="Open Sans"/>
                <a:ea typeface="Open Sans"/>
                <a:cs typeface="Open Sans"/>
                <a:sym typeface="Open Sans"/>
              </a:rPr>
              <a:t>prevention and testing for STIs</a:t>
            </a:r>
          </a:p>
          <a:p>
            <a:pPr algn="l" marL="587312" indent="-293656" lvl="1">
              <a:lnSpc>
                <a:spcPts val="3808"/>
              </a:lnSpc>
              <a:spcBef>
                <a:spcPct val="0"/>
              </a:spcBef>
              <a:buFont typeface="Arial"/>
              <a:buChar char="•"/>
            </a:pPr>
            <a:r>
              <a:rPr lang="en-US" sz="2720">
                <a:solidFill>
                  <a:srgbClr val="FFFFFF"/>
                </a:solidFill>
                <a:latin typeface="Open Sans"/>
                <a:ea typeface="Open Sans"/>
                <a:cs typeface="Open Sans"/>
                <a:sym typeface="Open Sans"/>
              </a:rPr>
              <a:t>sexual and reproductive h</a:t>
            </a:r>
            <a:r>
              <a:rPr lang="en-US" sz="2720">
                <a:solidFill>
                  <a:srgbClr val="FFFFFF"/>
                </a:solidFill>
                <a:latin typeface="Open Sans"/>
                <a:ea typeface="Open Sans"/>
                <a:cs typeface="Open Sans"/>
                <a:sym typeface="Open Sans"/>
              </a:rPr>
              <a:t>ealth</a:t>
            </a:r>
          </a:p>
          <a:p>
            <a:pPr algn="l" marL="587312" indent="-293656" lvl="1">
              <a:lnSpc>
                <a:spcPts val="3808"/>
              </a:lnSpc>
              <a:spcBef>
                <a:spcPct val="0"/>
              </a:spcBef>
              <a:buFont typeface="Arial"/>
              <a:buChar char="•"/>
            </a:pPr>
            <a:r>
              <a:rPr lang="en-US" sz="2720">
                <a:solidFill>
                  <a:srgbClr val="FFFFFF"/>
                </a:solidFill>
                <a:latin typeface="Open Sans"/>
                <a:ea typeface="Open Sans"/>
                <a:cs typeface="Open Sans"/>
                <a:sym typeface="Open Sans"/>
              </a:rPr>
              <a:t>testing for hepatitis B and C and linkage to care</a:t>
            </a:r>
          </a:p>
          <a:p>
            <a:pPr algn="l" marL="587312" indent="-293656" lvl="1">
              <a:lnSpc>
                <a:spcPts val="3808"/>
              </a:lnSpc>
              <a:spcBef>
                <a:spcPct val="0"/>
              </a:spcBef>
              <a:buFont typeface="Arial"/>
              <a:buChar char="•"/>
            </a:pPr>
            <a:r>
              <a:rPr lang="en-US" sz="2720">
                <a:solidFill>
                  <a:srgbClr val="FFFFFF"/>
                </a:solidFill>
                <a:latin typeface="Open Sans"/>
                <a:ea typeface="Open Sans"/>
                <a:cs typeface="Open Sans"/>
                <a:sym typeface="Open Sans"/>
              </a:rPr>
              <a:t>mental health</a:t>
            </a:r>
          </a:p>
          <a:p>
            <a:pPr algn="l" marL="587312" indent="-293656" lvl="1">
              <a:lnSpc>
                <a:spcPts val="3808"/>
              </a:lnSpc>
              <a:spcBef>
                <a:spcPct val="0"/>
              </a:spcBef>
              <a:buFont typeface="Arial"/>
              <a:buChar char="•"/>
            </a:pPr>
            <a:r>
              <a:rPr lang="en-US" sz="2720">
                <a:solidFill>
                  <a:srgbClr val="FFFFFF"/>
                </a:solidFill>
                <a:latin typeface="Open Sans"/>
                <a:ea typeface="Open Sans"/>
                <a:cs typeface="Open Sans"/>
                <a:sym typeface="Open Sans"/>
              </a:rPr>
              <a:t>drug and alcohol use (including chemsex)</a:t>
            </a:r>
          </a:p>
          <a:p>
            <a:pPr algn="l" marL="587312" indent="-293656" lvl="1">
              <a:lnSpc>
                <a:spcPts val="3808"/>
              </a:lnSpc>
              <a:spcBef>
                <a:spcPct val="0"/>
              </a:spcBef>
              <a:buFont typeface="Arial"/>
              <a:buChar char="•"/>
            </a:pPr>
            <a:r>
              <a:rPr lang="en-US" sz="2720">
                <a:solidFill>
                  <a:srgbClr val="FFFFFF"/>
                </a:solidFill>
                <a:latin typeface="Open Sans"/>
                <a:ea typeface="Open Sans"/>
                <a:cs typeface="Open Sans"/>
                <a:sym typeface="Open Sans"/>
              </a:rPr>
              <a:t>gender-affirming care</a:t>
            </a:r>
          </a:p>
          <a:p>
            <a:pPr algn="just" marL="587312" indent="-293656" lvl="1">
              <a:lnSpc>
                <a:spcPts val="3808"/>
              </a:lnSpc>
              <a:spcBef>
                <a:spcPct val="0"/>
              </a:spcBef>
              <a:buFont typeface="Arial"/>
              <a:buChar char="•"/>
            </a:pPr>
            <a:r>
              <a:rPr lang="en-US" sz="2720">
                <a:solidFill>
                  <a:srgbClr val="FFFFFF"/>
                </a:solidFill>
                <a:latin typeface="Open Sans"/>
                <a:ea typeface="Open Sans"/>
                <a:cs typeface="Open Sans"/>
                <a:sym typeface="Open Sans"/>
              </a:rPr>
              <a:t>gender-based violence (GBV), including intimate partner violence (IPV) and first-line support and referral for services</a:t>
            </a:r>
          </a:p>
        </p:txBody>
      </p:sp>
      <p:sp>
        <p:nvSpPr>
          <p:cNvPr name="TextBox 5" id="5"/>
          <p:cNvSpPr txBox="true"/>
          <p:nvPr/>
        </p:nvSpPr>
        <p:spPr>
          <a:xfrm rot="0">
            <a:off x="586161" y="8921990"/>
            <a:ext cx="16843586" cy="969351"/>
          </a:xfrm>
          <a:prstGeom prst="rect">
            <a:avLst/>
          </a:prstGeom>
        </p:spPr>
        <p:txBody>
          <a:bodyPr anchor="t" rtlCol="false" tIns="0" lIns="0" bIns="0" rIns="0">
            <a:spAutoFit/>
          </a:bodyPr>
          <a:lstStyle/>
          <a:p>
            <a:pPr algn="l">
              <a:lnSpc>
                <a:spcPts val="3947"/>
              </a:lnSpc>
              <a:spcBef>
                <a:spcPct val="0"/>
              </a:spcBef>
            </a:pPr>
            <a:r>
              <a:rPr lang="en-US" sz="2819">
                <a:solidFill>
                  <a:srgbClr val="FFFFFF"/>
                </a:solidFill>
                <a:latin typeface="Open Sans"/>
                <a:ea typeface="Open Sans"/>
                <a:cs typeface="Open Sans"/>
                <a:sym typeface="Open Sans"/>
              </a:rPr>
              <a:t>Some c</a:t>
            </a:r>
            <a:r>
              <a:rPr lang="en-US" sz="2819">
                <a:solidFill>
                  <a:srgbClr val="FFFFFF"/>
                </a:solidFill>
                <a:latin typeface="Open Sans"/>
                <a:ea typeface="Open Sans"/>
                <a:cs typeface="Open Sans"/>
                <a:sym typeface="Open Sans"/>
              </a:rPr>
              <a:t>lients may w</a:t>
            </a:r>
            <a:r>
              <a:rPr lang="en-US" sz="2819">
                <a:solidFill>
                  <a:srgbClr val="FFFFFF"/>
                </a:solidFill>
                <a:latin typeface="Open Sans"/>
                <a:ea typeface="Open Sans"/>
                <a:cs typeface="Open Sans"/>
                <a:sym typeface="Open Sans"/>
              </a:rPr>
              <a:t>elcome complementary services, while others may prefer to receive only those pertaining directly to HIV PrEP, and providers should adjust their approach accordingly.</a:t>
            </a:r>
          </a:p>
        </p:txBody>
      </p:sp>
    </p:spTree>
  </p:cSld>
  <p:clrMapOvr>
    <a:masterClrMapping/>
  </p:clrMapOvr>
</p:sld>
</file>

<file path=ppt/slides/slide18.xml><?xml version="1.0" encoding="utf-8"?>
<p:sld xmlns:p="http://schemas.openxmlformats.org/presentationml/2006/main" xmlns:a="http://schemas.openxmlformats.org/drawingml/2006/main" xmlns:r="http://schemas.openxmlformats.org/officeDocument/2006/relationships">
  <p:cSld>
    <p:bg>
      <p:bgPr>
        <a:solidFill>
          <a:srgbClr val="FE6C39"/>
        </a:solidFill>
      </p:bgPr>
    </p:bg>
    <p:spTree>
      <p:nvGrpSpPr>
        <p:cNvPr id="1" name=""/>
        <p:cNvGrpSpPr/>
        <p:nvPr/>
      </p:nvGrpSpPr>
      <p:grpSpPr>
        <a:xfrm>
          <a:off x="0" y="0"/>
          <a:ext cx="0" cy="0"/>
          <a:chOff x="0" y="0"/>
          <a:chExt cx="0" cy="0"/>
        </a:xfrm>
      </p:grpSpPr>
      <p:sp>
        <p:nvSpPr>
          <p:cNvPr name="Freeform 2" id="2"/>
          <p:cNvSpPr/>
          <p:nvPr/>
        </p:nvSpPr>
        <p:spPr>
          <a:xfrm flipH="false" flipV="false" rot="0">
            <a:off x="11522848" y="0"/>
            <a:ext cx="6765152" cy="6460720"/>
          </a:xfrm>
          <a:custGeom>
            <a:avLst/>
            <a:gdLst/>
            <a:ahLst/>
            <a:cxnLst/>
            <a:rect r="r" b="b" t="t" l="l"/>
            <a:pathLst>
              <a:path h="6460720" w="6765152">
                <a:moveTo>
                  <a:pt x="0" y="0"/>
                </a:moveTo>
                <a:lnTo>
                  <a:pt x="6765152" y="0"/>
                </a:lnTo>
                <a:lnTo>
                  <a:pt x="6765152" y="6460720"/>
                </a:lnTo>
                <a:lnTo>
                  <a:pt x="0" y="646072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3" id="3"/>
          <p:cNvSpPr txBox="true"/>
          <p:nvPr/>
        </p:nvSpPr>
        <p:spPr>
          <a:xfrm rot="0">
            <a:off x="1028700" y="3675856"/>
            <a:ext cx="15497243" cy="936625"/>
          </a:xfrm>
          <a:prstGeom prst="rect">
            <a:avLst/>
          </a:prstGeom>
        </p:spPr>
        <p:txBody>
          <a:bodyPr anchor="t" rtlCol="false" tIns="0" lIns="0" bIns="0" rIns="0">
            <a:spAutoFit/>
          </a:bodyPr>
          <a:lstStyle/>
          <a:p>
            <a:pPr algn="l">
              <a:lnSpc>
                <a:spcPts val="7699"/>
              </a:lnSpc>
            </a:pPr>
            <a:r>
              <a:rPr lang="en-US" sz="5499" b="true">
                <a:solidFill>
                  <a:srgbClr val="FFFFFF"/>
                </a:solidFill>
                <a:latin typeface="Roboto Condensed Bold"/>
                <a:ea typeface="Roboto Condensed Bold"/>
                <a:cs typeface="Roboto Condensed Bold"/>
                <a:sym typeface="Roboto Condensed Bold"/>
              </a:rPr>
              <a:t>What are the contraindications to starting PrEP?</a:t>
            </a:r>
          </a:p>
        </p:txBody>
      </p:sp>
    </p:spTree>
  </p:cSld>
  <p:clrMapOvr>
    <a:masterClrMapping/>
  </p:clrMapOvr>
</p:sld>
</file>

<file path=ppt/slides/slide1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028700" y="3903444"/>
            <a:ext cx="6596526" cy="4667042"/>
          </a:xfrm>
          <a:custGeom>
            <a:avLst/>
            <a:gdLst/>
            <a:ahLst/>
            <a:cxnLst/>
            <a:rect r="r" b="b" t="t" l="l"/>
            <a:pathLst>
              <a:path h="4667042" w="6596526">
                <a:moveTo>
                  <a:pt x="0" y="0"/>
                </a:moveTo>
                <a:lnTo>
                  <a:pt x="6596526" y="0"/>
                </a:lnTo>
                <a:lnTo>
                  <a:pt x="6596526" y="4667042"/>
                </a:lnTo>
                <a:lnTo>
                  <a:pt x="0" y="4667042"/>
                </a:lnTo>
                <a:lnTo>
                  <a:pt x="0" y="0"/>
                </a:lnTo>
                <a:close/>
              </a:path>
            </a:pathLst>
          </a:custGeom>
          <a:blipFill>
            <a:blip r:embed="rId2"/>
            <a:stretch>
              <a:fillRect l="0" t="0" r="0" b="0"/>
            </a:stretch>
          </a:blipFill>
        </p:spPr>
      </p:sp>
      <p:sp>
        <p:nvSpPr>
          <p:cNvPr name="TextBox 3" id="3"/>
          <p:cNvSpPr txBox="true"/>
          <p:nvPr/>
        </p:nvSpPr>
        <p:spPr>
          <a:xfrm rot="0">
            <a:off x="811741" y="844486"/>
            <a:ext cx="16447559" cy="2008886"/>
          </a:xfrm>
          <a:prstGeom prst="rect">
            <a:avLst/>
          </a:prstGeom>
        </p:spPr>
        <p:txBody>
          <a:bodyPr anchor="t" rtlCol="false" tIns="0" lIns="0" bIns="0" rIns="0">
            <a:spAutoFit/>
          </a:bodyPr>
          <a:lstStyle/>
          <a:p>
            <a:pPr algn="l">
              <a:lnSpc>
                <a:spcPts val="5152"/>
              </a:lnSpc>
            </a:pPr>
            <a:r>
              <a:rPr lang="en-US" sz="5600" b="true">
                <a:solidFill>
                  <a:srgbClr val="48AEA8"/>
                </a:solidFill>
                <a:latin typeface="Roboto Condensed Bold"/>
                <a:ea typeface="Roboto Condensed Bold"/>
                <a:cs typeface="Roboto Condensed Bold"/>
                <a:sym typeface="Roboto Condensed Bold"/>
              </a:rPr>
              <a:t>Your </a:t>
            </a:r>
            <a:r>
              <a:rPr lang="en-US" sz="5600" b="true">
                <a:solidFill>
                  <a:srgbClr val="48AEA8"/>
                </a:solidFill>
                <a:latin typeface="Roboto Condensed Bold"/>
                <a:ea typeface="Roboto Condensed Bold"/>
                <a:cs typeface="Roboto Condensed Bold"/>
                <a:sym typeface="Roboto Condensed Bold"/>
              </a:rPr>
              <a:t>assessment of clinical eligibility will have revealed contraindications to PrEP use, if there are any. </a:t>
            </a:r>
          </a:p>
          <a:p>
            <a:pPr algn="l">
              <a:lnSpc>
                <a:spcPts val="5152"/>
              </a:lnSpc>
            </a:pPr>
          </a:p>
        </p:txBody>
      </p:sp>
      <p:sp>
        <p:nvSpPr>
          <p:cNvPr name="TextBox 4" id="4"/>
          <p:cNvSpPr txBox="true"/>
          <p:nvPr/>
        </p:nvSpPr>
        <p:spPr>
          <a:xfrm rot="0">
            <a:off x="9035521" y="4200394"/>
            <a:ext cx="8223779" cy="3595363"/>
          </a:xfrm>
          <a:prstGeom prst="rect">
            <a:avLst/>
          </a:prstGeom>
        </p:spPr>
        <p:txBody>
          <a:bodyPr anchor="t" rtlCol="false" tIns="0" lIns="0" bIns="0" rIns="0">
            <a:spAutoFit/>
          </a:bodyPr>
          <a:lstStyle/>
          <a:p>
            <a:pPr algn="just">
              <a:lnSpc>
                <a:spcPts val="4751"/>
              </a:lnSpc>
            </a:pPr>
            <a:r>
              <a:rPr lang="en-US" sz="3801">
                <a:solidFill>
                  <a:srgbClr val="000000"/>
                </a:solidFill>
                <a:latin typeface="Open Sans"/>
                <a:ea typeface="Open Sans"/>
                <a:cs typeface="Open Sans"/>
                <a:sym typeface="Open Sans"/>
              </a:rPr>
              <a:t>So</a:t>
            </a:r>
            <a:r>
              <a:rPr lang="en-US" sz="3801">
                <a:solidFill>
                  <a:srgbClr val="000000"/>
                </a:solidFill>
                <a:latin typeface="Open Sans"/>
                <a:ea typeface="Open Sans"/>
                <a:cs typeface="Open Sans"/>
                <a:sym typeface="Open Sans"/>
              </a:rPr>
              <a:t>me contraindications apply to the use of all PrEP products, and some are product-specific. We’ll first review those contraindications that apply to all products.</a:t>
            </a:r>
          </a:p>
          <a:p>
            <a:pPr algn="just">
              <a:lnSpc>
                <a:spcPts val="4751"/>
              </a:lnSpc>
            </a:pPr>
          </a:p>
        </p:txBody>
      </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429835" y="2696516"/>
            <a:ext cx="5789835" cy="5960124"/>
          </a:xfrm>
          <a:custGeom>
            <a:avLst/>
            <a:gdLst/>
            <a:ahLst/>
            <a:cxnLst/>
            <a:rect r="r" b="b" t="t" l="l"/>
            <a:pathLst>
              <a:path h="5960124" w="5789835">
                <a:moveTo>
                  <a:pt x="0" y="0"/>
                </a:moveTo>
                <a:lnTo>
                  <a:pt x="5789835" y="0"/>
                </a:lnTo>
                <a:lnTo>
                  <a:pt x="5789835" y="5960125"/>
                </a:lnTo>
                <a:lnTo>
                  <a:pt x="0" y="5960125"/>
                </a:lnTo>
                <a:lnTo>
                  <a:pt x="0" y="0"/>
                </a:lnTo>
                <a:close/>
              </a:path>
            </a:pathLst>
          </a:custGeom>
          <a:blipFill>
            <a:blip r:embed="rId2"/>
            <a:stretch>
              <a:fillRect l="0" t="0" r="0" b="0"/>
            </a:stretch>
          </a:blipFill>
        </p:spPr>
      </p:sp>
      <p:sp>
        <p:nvSpPr>
          <p:cNvPr name="TextBox 3" id="3"/>
          <p:cNvSpPr txBox="true"/>
          <p:nvPr/>
        </p:nvSpPr>
        <p:spPr>
          <a:xfrm rot="0">
            <a:off x="1028700" y="923925"/>
            <a:ext cx="10870158" cy="830580"/>
          </a:xfrm>
          <a:prstGeom prst="rect">
            <a:avLst/>
          </a:prstGeom>
        </p:spPr>
        <p:txBody>
          <a:bodyPr anchor="t" rtlCol="false" tIns="0" lIns="0" bIns="0" rIns="0">
            <a:spAutoFit/>
          </a:bodyPr>
          <a:lstStyle/>
          <a:p>
            <a:pPr algn="l">
              <a:lnSpc>
                <a:spcPts val="6719"/>
              </a:lnSpc>
            </a:pPr>
            <a:r>
              <a:rPr lang="en-US" sz="4800" b="true">
                <a:solidFill>
                  <a:srgbClr val="000000"/>
                </a:solidFill>
                <a:latin typeface="Roboto Condensed Bold"/>
                <a:ea typeface="Roboto Condensed Bold"/>
                <a:cs typeface="Roboto Condensed Bold"/>
                <a:sym typeface="Roboto Condensed Bold"/>
              </a:rPr>
              <a:t>LEARNING OBJECTIVES</a:t>
            </a:r>
          </a:p>
        </p:txBody>
      </p:sp>
      <p:sp>
        <p:nvSpPr>
          <p:cNvPr name="TextBox 4" id="4"/>
          <p:cNvSpPr txBox="true"/>
          <p:nvPr/>
        </p:nvSpPr>
        <p:spPr>
          <a:xfrm rot="0">
            <a:off x="6463779" y="3457212"/>
            <a:ext cx="11207368" cy="4372058"/>
          </a:xfrm>
          <a:prstGeom prst="rect">
            <a:avLst/>
          </a:prstGeom>
        </p:spPr>
        <p:txBody>
          <a:bodyPr anchor="t" rtlCol="false" tIns="0" lIns="0" bIns="0" rIns="0">
            <a:spAutoFit/>
          </a:bodyPr>
          <a:lstStyle/>
          <a:p>
            <a:pPr algn="l">
              <a:lnSpc>
                <a:spcPts val="5035"/>
              </a:lnSpc>
            </a:pPr>
            <a:r>
              <a:rPr lang="en-US" sz="3596">
                <a:solidFill>
                  <a:srgbClr val="000000"/>
                </a:solidFill>
                <a:latin typeface="Open Sans"/>
                <a:ea typeface="Open Sans"/>
                <a:cs typeface="Open Sans"/>
                <a:sym typeface="Open Sans"/>
              </a:rPr>
              <a:t>Upon completion of Lesson 2, you should be able to:</a:t>
            </a:r>
          </a:p>
          <a:p>
            <a:pPr algn="l" marL="776568" indent="-388284" lvl="1">
              <a:lnSpc>
                <a:spcPts val="5035"/>
              </a:lnSpc>
              <a:buFont typeface="Arial"/>
              <a:buChar char="•"/>
            </a:pPr>
            <a:r>
              <a:rPr lang="en-US" sz="3596">
                <a:solidFill>
                  <a:srgbClr val="000000"/>
                </a:solidFill>
                <a:latin typeface="Open Sans"/>
                <a:ea typeface="Open Sans"/>
                <a:cs typeface="Open Sans"/>
                <a:sym typeface="Open Sans"/>
              </a:rPr>
              <a:t>Id</a:t>
            </a:r>
            <a:r>
              <a:rPr lang="en-US" sz="3596">
                <a:solidFill>
                  <a:srgbClr val="000000"/>
                </a:solidFill>
                <a:latin typeface="Open Sans"/>
                <a:ea typeface="Open Sans"/>
                <a:cs typeface="Open Sans"/>
                <a:sym typeface="Open Sans"/>
              </a:rPr>
              <a:t>entify the steps taken to clinically assess eligib</a:t>
            </a:r>
            <a:r>
              <a:rPr lang="en-US" sz="3596">
                <a:solidFill>
                  <a:srgbClr val="000000"/>
                </a:solidFill>
                <a:latin typeface="Open Sans"/>
                <a:ea typeface="Open Sans"/>
                <a:cs typeface="Open Sans"/>
                <a:sym typeface="Open Sans"/>
              </a:rPr>
              <a:t>ility</a:t>
            </a:r>
          </a:p>
          <a:p>
            <a:pPr algn="l" marL="776568" indent="-388284" lvl="1">
              <a:lnSpc>
                <a:spcPts val="5035"/>
              </a:lnSpc>
              <a:buFont typeface="Arial"/>
              <a:buChar char="•"/>
            </a:pPr>
            <a:r>
              <a:rPr lang="en-US" sz="3596">
                <a:solidFill>
                  <a:srgbClr val="000000"/>
                </a:solidFill>
                <a:latin typeface="Open Sans"/>
                <a:ea typeface="Open Sans"/>
                <a:cs typeface="Open Sans"/>
                <a:sym typeface="Open Sans"/>
              </a:rPr>
              <a:t>Define contraindications to use of PrEP</a:t>
            </a:r>
          </a:p>
          <a:p>
            <a:pPr algn="l" marL="776568" indent="-388284" lvl="1">
              <a:lnSpc>
                <a:spcPts val="5035"/>
              </a:lnSpc>
              <a:buFont typeface="Arial"/>
              <a:buChar char="•"/>
            </a:pPr>
            <a:r>
              <a:rPr lang="en-US" sz="3596">
                <a:solidFill>
                  <a:srgbClr val="000000"/>
                </a:solidFill>
                <a:latin typeface="Open Sans"/>
                <a:ea typeface="Open Sans"/>
                <a:cs typeface="Open Sans"/>
                <a:sym typeface="Open Sans"/>
              </a:rPr>
              <a:t>Give examples of clinical management options when contraindications are identified</a:t>
            </a:r>
          </a:p>
          <a:p>
            <a:pPr algn="l">
              <a:lnSpc>
                <a:spcPts val="5035"/>
              </a:lnSpc>
            </a:pPr>
          </a:p>
        </p:txBody>
      </p:sp>
    </p:spTree>
  </p:cSld>
  <p:clrMapOvr>
    <a:masterClrMapping/>
  </p:clrMapOvr>
</p:sld>
</file>

<file path=ppt/slides/slide2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394629" y="4071616"/>
            <a:ext cx="5586514" cy="3770897"/>
          </a:xfrm>
          <a:custGeom>
            <a:avLst/>
            <a:gdLst/>
            <a:ahLst/>
            <a:cxnLst/>
            <a:rect r="r" b="b" t="t" l="l"/>
            <a:pathLst>
              <a:path h="3770897" w="5586514">
                <a:moveTo>
                  <a:pt x="0" y="0"/>
                </a:moveTo>
                <a:lnTo>
                  <a:pt x="5586514" y="0"/>
                </a:lnTo>
                <a:lnTo>
                  <a:pt x="5586514" y="3770897"/>
                </a:lnTo>
                <a:lnTo>
                  <a:pt x="0" y="3770897"/>
                </a:lnTo>
                <a:lnTo>
                  <a:pt x="0" y="0"/>
                </a:lnTo>
                <a:close/>
              </a:path>
            </a:pathLst>
          </a:custGeom>
          <a:blipFill>
            <a:blip r:embed="rId2"/>
            <a:stretch>
              <a:fillRect l="0" t="0" r="0" b="0"/>
            </a:stretch>
          </a:blipFill>
        </p:spPr>
      </p:sp>
      <p:sp>
        <p:nvSpPr>
          <p:cNvPr name="TextBox 3" id="3"/>
          <p:cNvSpPr txBox="true"/>
          <p:nvPr/>
        </p:nvSpPr>
        <p:spPr>
          <a:xfrm rot="0">
            <a:off x="811741" y="842242"/>
            <a:ext cx="16447559" cy="1361186"/>
          </a:xfrm>
          <a:prstGeom prst="rect">
            <a:avLst/>
          </a:prstGeom>
        </p:spPr>
        <p:txBody>
          <a:bodyPr anchor="t" rtlCol="false" tIns="0" lIns="0" bIns="0" rIns="0">
            <a:spAutoFit/>
          </a:bodyPr>
          <a:lstStyle/>
          <a:p>
            <a:pPr algn="l">
              <a:lnSpc>
                <a:spcPts val="5152"/>
              </a:lnSpc>
            </a:pPr>
            <a:r>
              <a:rPr lang="en-US" sz="5600" b="true">
                <a:solidFill>
                  <a:srgbClr val="000000"/>
                </a:solidFill>
                <a:latin typeface="Roboto Condensed Bold"/>
                <a:ea typeface="Roboto Condensed Bold"/>
                <a:cs typeface="Roboto Condensed Bold"/>
                <a:sym typeface="Roboto Condensed Bold"/>
              </a:rPr>
              <a:t>Use of</a:t>
            </a:r>
            <a:r>
              <a:rPr lang="en-US" sz="5600" b="true">
                <a:solidFill>
                  <a:srgbClr val="000000"/>
                </a:solidFill>
                <a:latin typeface="Roboto Condensed Bold"/>
                <a:ea typeface="Roboto Condensed Bold"/>
                <a:cs typeface="Roboto Condensed Bold"/>
                <a:sym typeface="Roboto Condensed Bold"/>
              </a:rPr>
              <a:t> any PrEP product would be contraindicated in clients with:</a:t>
            </a:r>
            <a:r>
              <a:rPr lang="en-US" sz="5600" b="true">
                <a:solidFill>
                  <a:srgbClr val="A6218C"/>
                </a:solidFill>
                <a:latin typeface="Roboto Condensed Bold"/>
                <a:ea typeface="Roboto Condensed Bold"/>
                <a:cs typeface="Roboto Condensed Bold"/>
                <a:sym typeface="Roboto Condensed Bold"/>
              </a:rPr>
              <a:t> </a:t>
            </a:r>
            <a:r>
              <a:rPr lang="en-US" sz="5600" b="true">
                <a:solidFill>
                  <a:srgbClr val="E33137"/>
                </a:solidFill>
                <a:latin typeface="Roboto Condensed Bold"/>
                <a:ea typeface="Roboto Condensed Bold"/>
                <a:cs typeface="Roboto Condensed Bold"/>
                <a:sym typeface="Roboto Condensed Bold"/>
              </a:rPr>
              <a:t>HIV (including inconclusive HIV status)</a:t>
            </a:r>
          </a:p>
        </p:txBody>
      </p:sp>
      <p:sp>
        <p:nvSpPr>
          <p:cNvPr name="TextBox 4" id="4"/>
          <p:cNvSpPr txBox="true"/>
          <p:nvPr/>
        </p:nvSpPr>
        <p:spPr>
          <a:xfrm rot="0">
            <a:off x="5286183" y="3216802"/>
            <a:ext cx="12227190" cy="5461475"/>
          </a:xfrm>
          <a:prstGeom prst="rect">
            <a:avLst/>
          </a:prstGeom>
        </p:spPr>
        <p:txBody>
          <a:bodyPr anchor="t" rtlCol="false" tIns="0" lIns="0" bIns="0" rIns="0">
            <a:spAutoFit/>
          </a:bodyPr>
          <a:lstStyle/>
          <a:p>
            <a:pPr algn="just" marL="747319" indent="-373659" lvl="1">
              <a:lnSpc>
                <a:spcPts val="4326"/>
              </a:lnSpc>
              <a:buFont typeface="Arial"/>
              <a:buChar char="•"/>
            </a:pPr>
            <a:r>
              <a:rPr lang="en-US" sz="3461">
                <a:solidFill>
                  <a:srgbClr val="000000"/>
                </a:solidFill>
                <a:latin typeface="Open Sans"/>
                <a:ea typeface="Open Sans"/>
                <a:cs typeface="Open Sans"/>
                <a:sym typeface="Open Sans"/>
              </a:rPr>
              <a:t>Clients with reactive HIV test(s) should hav</a:t>
            </a:r>
            <a:r>
              <a:rPr lang="en-US" sz="3461">
                <a:solidFill>
                  <a:srgbClr val="000000"/>
                </a:solidFill>
                <a:latin typeface="Open Sans"/>
                <a:ea typeface="Open Sans"/>
                <a:cs typeface="Open Sans"/>
                <a:sym typeface="Open Sans"/>
              </a:rPr>
              <a:t>e the diagnosis confirmed and be referred for initiation of HIV antiretroviral therapy (ART) in accordance with national guidelines. Do not start PrEP in clients with a confirmed HIV diagnosis or use PrEP and ART together.</a:t>
            </a:r>
          </a:p>
          <a:p>
            <a:pPr algn="just" marL="747319" indent="-373659" lvl="1">
              <a:lnSpc>
                <a:spcPts val="4326"/>
              </a:lnSpc>
              <a:buFont typeface="Arial"/>
              <a:buChar char="•"/>
            </a:pPr>
            <a:r>
              <a:rPr lang="en-US" sz="3461">
                <a:solidFill>
                  <a:srgbClr val="000000"/>
                </a:solidFill>
                <a:latin typeface="Open Sans"/>
                <a:ea typeface="Open Sans"/>
                <a:cs typeface="Open Sans"/>
                <a:sym typeface="Open Sans"/>
              </a:rPr>
              <a:t>Clients with inconclusive HIV test results should be re-tested for HIV according to national guidelines. PrEP eligibility screening should be deferred and alternative HIV prevention strategies suggested in the interim.</a:t>
            </a:r>
          </a:p>
          <a:p>
            <a:pPr algn="just">
              <a:lnSpc>
                <a:spcPts val="4326"/>
              </a:lnSpc>
            </a:pPr>
          </a:p>
        </p:txBody>
      </p:sp>
    </p:spTree>
  </p:cSld>
  <p:clrMapOvr>
    <a:masterClrMapping/>
  </p:clrMapOvr>
</p:sld>
</file>

<file path=ppt/slides/slide2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5286183" y="3216802"/>
            <a:ext cx="12227190" cy="7100797"/>
          </a:xfrm>
          <a:prstGeom prst="rect">
            <a:avLst/>
          </a:prstGeom>
        </p:spPr>
        <p:txBody>
          <a:bodyPr anchor="t" rtlCol="false" tIns="0" lIns="0" bIns="0" rIns="0">
            <a:spAutoFit/>
          </a:bodyPr>
          <a:lstStyle/>
          <a:p>
            <a:pPr algn="just" marL="747319" indent="-373659" lvl="1">
              <a:lnSpc>
                <a:spcPts val="4326"/>
              </a:lnSpc>
              <a:buFont typeface="Arial"/>
              <a:buChar char="•"/>
            </a:pPr>
            <a:r>
              <a:rPr lang="en-US" sz="3461">
                <a:solidFill>
                  <a:srgbClr val="000000"/>
                </a:solidFill>
                <a:latin typeface="Open Sans"/>
                <a:ea typeface="Open Sans"/>
                <a:cs typeface="Open Sans"/>
                <a:sym typeface="Open Sans"/>
              </a:rPr>
              <a:t>For those in whom PEP is indicated, a 1-month course of PEP should be start</a:t>
            </a:r>
            <a:r>
              <a:rPr lang="en-US" sz="3461">
                <a:solidFill>
                  <a:srgbClr val="000000"/>
                </a:solidFill>
                <a:latin typeface="Open Sans"/>
                <a:ea typeface="Open Sans"/>
                <a:cs typeface="Open Sans"/>
                <a:sym typeface="Open Sans"/>
              </a:rPr>
              <a:t>ed without delay. WHO recommends, as the preferred regimen, a 3-drug PEP regimen containing tenofovir disoproxil fumarate (TDF) and either lamivudine (3TC) or emtricitabine (FTC) as the backbone with dolutegravir (DTG) as the third drug, though a 2-drug reg</a:t>
            </a:r>
            <a:r>
              <a:rPr lang="en-US" sz="3461">
                <a:solidFill>
                  <a:srgbClr val="000000"/>
                </a:solidFill>
                <a:latin typeface="Open Sans"/>
                <a:ea typeface="Open Sans"/>
                <a:cs typeface="Open Sans"/>
                <a:sym typeface="Open Sans"/>
              </a:rPr>
              <a:t>imen is effective. The PEP regimen used should be in accordance with national PEP guidelines in your country. PEP and PrEP should not be used at the same time. After completing PEP, clients may then immediately start PrEP, following a negative HIV test and if clinically eligible for the PrEP product.</a:t>
            </a:r>
          </a:p>
          <a:p>
            <a:pPr algn="just">
              <a:lnSpc>
                <a:spcPts val="4326"/>
              </a:lnSpc>
            </a:pPr>
          </a:p>
        </p:txBody>
      </p:sp>
      <p:sp>
        <p:nvSpPr>
          <p:cNvPr name="Freeform 3" id="3"/>
          <p:cNvSpPr/>
          <p:nvPr/>
        </p:nvSpPr>
        <p:spPr>
          <a:xfrm flipH="false" flipV="false" rot="0">
            <a:off x="-505406" y="3970196"/>
            <a:ext cx="5791589" cy="3973736"/>
          </a:xfrm>
          <a:custGeom>
            <a:avLst/>
            <a:gdLst/>
            <a:ahLst/>
            <a:cxnLst/>
            <a:rect r="r" b="b" t="t" l="l"/>
            <a:pathLst>
              <a:path h="3973736" w="5791589">
                <a:moveTo>
                  <a:pt x="0" y="0"/>
                </a:moveTo>
                <a:lnTo>
                  <a:pt x="5791589" y="0"/>
                </a:lnTo>
                <a:lnTo>
                  <a:pt x="5791589" y="3973737"/>
                </a:lnTo>
                <a:lnTo>
                  <a:pt x="0" y="3973737"/>
                </a:lnTo>
                <a:lnTo>
                  <a:pt x="0" y="0"/>
                </a:lnTo>
                <a:close/>
              </a:path>
            </a:pathLst>
          </a:custGeom>
          <a:blipFill>
            <a:blip r:embed="rId2"/>
            <a:stretch>
              <a:fillRect l="0" t="0" r="0" b="0"/>
            </a:stretch>
          </a:blipFill>
        </p:spPr>
      </p:sp>
      <p:sp>
        <p:nvSpPr>
          <p:cNvPr name="TextBox 4" id="4"/>
          <p:cNvSpPr txBox="true"/>
          <p:nvPr/>
        </p:nvSpPr>
        <p:spPr>
          <a:xfrm rot="0">
            <a:off x="811741" y="842242"/>
            <a:ext cx="16447559" cy="2656586"/>
          </a:xfrm>
          <a:prstGeom prst="rect">
            <a:avLst/>
          </a:prstGeom>
        </p:spPr>
        <p:txBody>
          <a:bodyPr anchor="t" rtlCol="false" tIns="0" lIns="0" bIns="0" rIns="0">
            <a:spAutoFit/>
          </a:bodyPr>
          <a:lstStyle/>
          <a:p>
            <a:pPr algn="l">
              <a:lnSpc>
                <a:spcPts val="5152"/>
              </a:lnSpc>
            </a:pPr>
            <a:r>
              <a:rPr lang="en-US" sz="5600" b="true">
                <a:solidFill>
                  <a:srgbClr val="000000"/>
                </a:solidFill>
                <a:latin typeface="Roboto Condensed Bold"/>
                <a:ea typeface="Roboto Condensed Bold"/>
                <a:cs typeface="Roboto Condensed Bold"/>
                <a:sym typeface="Roboto Condensed Bold"/>
              </a:rPr>
              <a:t>Use of</a:t>
            </a:r>
            <a:r>
              <a:rPr lang="en-US" sz="5600" b="true">
                <a:solidFill>
                  <a:srgbClr val="000000"/>
                </a:solidFill>
                <a:latin typeface="Roboto Condensed Bold"/>
                <a:ea typeface="Roboto Condensed Bold"/>
                <a:cs typeface="Roboto Condensed Bold"/>
                <a:sym typeface="Roboto Condensed Bold"/>
              </a:rPr>
              <a:t> any PrEP product would be contraindicated in clients with:</a:t>
            </a:r>
            <a:r>
              <a:rPr lang="en-US" sz="5600" b="true">
                <a:solidFill>
                  <a:srgbClr val="A6218C"/>
                </a:solidFill>
                <a:latin typeface="Roboto Condensed Bold"/>
                <a:ea typeface="Roboto Condensed Bold"/>
                <a:cs typeface="Roboto Condensed Bold"/>
                <a:sym typeface="Roboto Condensed Bold"/>
              </a:rPr>
              <a:t> </a:t>
            </a:r>
            <a:r>
              <a:rPr lang="en-US" sz="5600" b="true">
                <a:solidFill>
                  <a:srgbClr val="F6A800"/>
                </a:solidFill>
                <a:latin typeface="Roboto Condensed Bold"/>
                <a:ea typeface="Roboto Condensed Bold"/>
                <a:cs typeface="Roboto Condensed Bold"/>
                <a:sym typeface="Roboto Condensed Bold"/>
              </a:rPr>
              <a:t>High indication for PEP based upon possible HIV exposure past 72 hours</a:t>
            </a:r>
          </a:p>
          <a:p>
            <a:pPr algn="l">
              <a:lnSpc>
                <a:spcPts val="5152"/>
              </a:lnSpc>
            </a:pPr>
          </a:p>
        </p:txBody>
      </p:sp>
    </p:spTree>
  </p:cSld>
  <p:clrMapOvr>
    <a:masterClrMapping/>
  </p:clrMapOvr>
</p:sld>
</file>

<file path=ppt/slides/slide2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6676104" y="4559219"/>
            <a:ext cx="10583196" cy="2970117"/>
          </a:xfrm>
          <a:prstGeom prst="rect">
            <a:avLst/>
          </a:prstGeom>
        </p:spPr>
        <p:txBody>
          <a:bodyPr anchor="t" rtlCol="false" tIns="0" lIns="0" bIns="0" rIns="0">
            <a:spAutoFit/>
          </a:bodyPr>
          <a:lstStyle/>
          <a:p>
            <a:pPr algn="just" marL="813729" indent="-406865" lvl="1">
              <a:lnSpc>
                <a:spcPts val="4711"/>
              </a:lnSpc>
              <a:buFont typeface="Arial"/>
              <a:buChar char="•"/>
            </a:pPr>
            <a:r>
              <a:rPr lang="en-US" sz="3769">
                <a:solidFill>
                  <a:srgbClr val="000000"/>
                </a:solidFill>
                <a:latin typeface="Open Sans"/>
                <a:ea typeface="Open Sans"/>
                <a:cs typeface="Open Sans"/>
                <a:sym typeface="Open Sans"/>
              </a:rPr>
              <a:t>Do not start a PrEP product</a:t>
            </a:r>
            <a:r>
              <a:rPr lang="en-US" sz="3769">
                <a:solidFill>
                  <a:srgbClr val="000000"/>
                </a:solidFill>
                <a:latin typeface="Open Sans"/>
                <a:ea typeface="Open Sans"/>
                <a:cs typeface="Open Sans"/>
                <a:sym typeface="Open Sans"/>
              </a:rPr>
              <a:t> if a client has previously had an allergic reaction to the medicine(s) in that produ</a:t>
            </a:r>
            <a:r>
              <a:rPr lang="en-US" sz="3769">
                <a:solidFill>
                  <a:srgbClr val="000000"/>
                </a:solidFill>
                <a:latin typeface="Open Sans"/>
                <a:ea typeface="Open Sans"/>
                <a:cs typeface="Open Sans"/>
                <a:sym typeface="Open Sans"/>
              </a:rPr>
              <a:t>ct. An alternative PrEP product may be suitable.</a:t>
            </a:r>
          </a:p>
          <a:p>
            <a:pPr algn="just">
              <a:lnSpc>
                <a:spcPts val="4711"/>
              </a:lnSpc>
            </a:pPr>
          </a:p>
        </p:txBody>
      </p:sp>
      <p:sp>
        <p:nvSpPr>
          <p:cNvPr name="Freeform 3" id="3"/>
          <p:cNvSpPr/>
          <p:nvPr/>
        </p:nvSpPr>
        <p:spPr>
          <a:xfrm flipH="false" flipV="false" rot="0">
            <a:off x="811741" y="3547978"/>
            <a:ext cx="5864363" cy="4398272"/>
          </a:xfrm>
          <a:custGeom>
            <a:avLst/>
            <a:gdLst/>
            <a:ahLst/>
            <a:cxnLst/>
            <a:rect r="r" b="b" t="t" l="l"/>
            <a:pathLst>
              <a:path h="4398272" w="5864363">
                <a:moveTo>
                  <a:pt x="0" y="0"/>
                </a:moveTo>
                <a:lnTo>
                  <a:pt x="5864363" y="0"/>
                </a:lnTo>
                <a:lnTo>
                  <a:pt x="5864363" y="4398272"/>
                </a:lnTo>
                <a:lnTo>
                  <a:pt x="0" y="4398272"/>
                </a:lnTo>
                <a:lnTo>
                  <a:pt x="0" y="0"/>
                </a:lnTo>
                <a:close/>
              </a:path>
            </a:pathLst>
          </a:custGeom>
          <a:blipFill>
            <a:blip r:embed="rId2"/>
            <a:stretch>
              <a:fillRect l="0" t="0" r="0" b="0"/>
            </a:stretch>
          </a:blipFill>
        </p:spPr>
      </p:sp>
      <p:sp>
        <p:nvSpPr>
          <p:cNvPr name="TextBox 4" id="4"/>
          <p:cNvSpPr txBox="true"/>
          <p:nvPr/>
        </p:nvSpPr>
        <p:spPr>
          <a:xfrm rot="0">
            <a:off x="811741" y="842242"/>
            <a:ext cx="16447559" cy="2656586"/>
          </a:xfrm>
          <a:prstGeom prst="rect">
            <a:avLst/>
          </a:prstGeom>
        </p:spPr>
        <p:txBody>
          <a:bodyPr anchor="t" rtlCol="false" tIns="0" lIns="0" bIns="0" rIns="0">
            <a:spAutoFit/>
          </a:bodyPr>
          <a:lstStyle/>
          <a:p>
            <a:pPr algn="l">
              <a:lnSpc>
                <a:spcPts val="5152"/>
              </a:lnSpc>
            </a:pPr>
            <a:r>
              <a:rPr lang="en-US" sz="5600" b="true">
                <a:solidFill>
                  <a:srgbClr val="000000"/>
                </a:solidFill>
                <a:latin typeface="Roboto Condensed Bold"/>
                <a:ea typeface="Roboto Condensed Bold"/>
                <a:cs typeface="Roboto Condensed Bold"/>
                <a:sym typeface="Roboto Condensed Bold"/>
              </a:rPr>
              <a:t>Use of</a:t>
            </a:r>
            <a:r>
              <a:rPr lang="en-US" sz="5600" b="true">
                <a:solidFill>
                  <a:srgbClr val="000000"/>
                </a:solidFill>
                <a:latin typeface="Roboto Condensed Bold"/>
                <a:ea typeface="Roboto Condensed Bold"/>
                <a:cs typeface="Roboto Condensed Bold"/>
                <a:sym typeface="Roboto Condensed Bold"/>
              </a:rPr>
              <a:t> any PrEP product would be contraindicated in clients with:</a:t>
            </a:r>
            <a:r>
              <a:rPr lang="en-US" sz="5600" b="true">
                <a:solidFill>
                  <a:srgbClr val="A6218C"/>
                </a:solidFill>
                <a:latin typeface="Roboto Condensed Bold"/>
                <a:ea typeface="Roboto Condensed Bold"/>
                <a:cs typeface="Roboto Condensed Bold"/>
                <a:sym typeface="Roboto Condensed Bold"/>
              </a:rPr>
              <a:t> </a:t>
            </a:r>
            <a:r>
              <a:rPr lang="en-US" sz="5600" b="true">
                <a:solidFill>
                  <a:srgbClr val="48AEA8"/>
                </a:solidFill>
                <a:latin typeface="Roboto Condensed Bold"/>
                <a:ea typeface="Roboto Condensed Bold"/>
                <a:cs typeface="Roboto Condensed Bold"/>
                <a:sym typeface="Roboto Condensed Bold"/>
              </a:rPr>
              <a:t>Allergic reaction to the medicine(s) in PrEP</a:t>
            </a:r>
          </a:p>
          <a:p>
            <a:pPr algn="l">
              <a:lnSpc>
                <a:spcPts val="5152"/>
              </a:lnSpc>
            </a:pPr>
          </a:p>
          <a:p>
            <a:pPr algn="l">
              <a:lnSpc>
                <a:spcPts val="5152"/>
              </a:lnSpc>
            </a:pPr>
          </a:p>
        </p:txBody>
      </p:sp>
      <p:sp>
        <p:nvSpPr>
          <p:cNvPr name="TextBox 5" id="5"/>
          <p:cNvSpPr txBox="true"/>
          <p:nvPr/>
        </p:nvSpPr>
        <p:spPr>
          <a:xfrm rot="0">
            <a:off x="1028700" y="8856726"/>
            <a:ext cx="16230600" cy="869823"/>
          </a:xfrm>
          <a:prstGeom prst="rect">
            <a:avLst/>
          </a:prstGeom>
        </p:spPr>
        <p:txBody>
          <a:bodyPr anchor="t" rtlCol="false" tIns="0" lIns="0" bIns="0" rIns="0">
            <a:spAutoFit/>
          </a:bodyPr>
          <a:lstStyle/>
          <a:p>
            <a:pPr algn="just">
              <a:lnSpc>
                <a:spcPts val="2256"/>
              </a:lnSpc>
            </a:pPr>
            <a:r>
              <a:rPr lang="en-US" b="true" sz="2400">
                <a:solidFill>
                  <a:srgbClr val="000000"/>
                </a:solidFill>
                <a:latin typeface="Open Sans Bold"/>
                <a:ea typeface="Open Sans Bold"/>
                <a:cs typeface="Open Sans Bold"/>
                <a:sym typeface="Open Sans Bold"/>
              </a:rPr>
              <a:t>Note: Country-specific regulatory approvals and</a:t>
            </a:r>
            <a:r>
              <a:rPr lang="en-US" b="true" sz="2400">
                <a:solidFill>
                  <a:srgbClr val="000000"/>
                </a:solidFill>
                <a:latin typeface="Open Sans Bold"/>
                <a:ea typeface="Open Sans Bold"/>
                <a:cs typeface="Open Sans Bold"/>
                <a:sym typeface="Open Sans Bold"/>
              </a:rPr>
              <a:t> policies may specify minimum weight and/or age requirements for use; providers should</a:t>
            </a:r>
            <a:r>
              <a:rPr lang="en-US" b="true" sz="2400">
                <a:solidFill>
                  <a:srgbClr val="000000"/>
                </a:solidFill>
                <a:latin typeface="Open Sans Bold"/>
                <a:ea typeface="Open Sans Bold"/>
                <a:cs typeface="Open Sans Bold"/>
                <a:sym typeface="Open Sans Bold"/>
              </a:rPr>
              <a:t> always follow their national guidelines.</a:t>
            </a:r>
          </a:p>
          <a:p>
            <a:pPr algn="just">
              <a:lnSpc>
                <a:spcPts val="2256"/>
              </a:lnSpc>
            </a:pPr>
          </a:p>
        </p:txBody>
      </p:sp>
    </p:spTree>
  </p:cSld>
  <p:clrMapOvr>
    <a:masterClrMapping/>
  </p:clrMapOvr>
</p:sld>
</file>

<file path=ppt/slides/slide23.xml><?xml version="1.0" encoding="utf-8"?>
<p:sld xmlns:p="http://schemas.openxmlformats.org/presentationml/2006/main" xmlns:a="http://schemas.openxmlformats.org/drawingml/2006/main" xmlns:r="http://schemas.openxmlformats.org/officeDocument/2006/relationships">
  <p:cSld>
    <p:bg>
      <p:bgPr>
        <a:solidFill>
          <a:srgbClr val="48AEA8"/>
        </a:solidFill>
      </p:bgPr>
    </p:bg>
    <p:spTree>
      <p:nvGrpSpPr>
        <p:cNvPr id="1" name=""/>
        <p:cNvGrpSpPr/>
        <p:nvPr/>
      </p:nvGrpSpPr>
      <p:grpSpPr>
        <a:xfrm>
          <a:off x="0" y="0"/>
          <a:ext cx="0" cy="0"/>
          <a:chOff x="0" y="0"/>
          <a:chExt cx="0" cy="0"/>
        </a:xfrm>
      </p:grpSpPr>
      <p:sp>
        <p:nvSpPr>
          <p:cNvPr name="Freeform 2" id="2"/>
          <p:cNvSpPr/>
          <p:nvPr/>
        </p:nvSpPr>
        <p:spPr>
          <a:xfrm flipH="false" flipV="false" rot="0">
            <a:off x="11522848" y="0"/>
            <a:ext cx="6765152" cy="6460720"/>
          </a:xfrm>
          <a:custGeom>
            <a:avLst/>
            <a:gdLst/>
            <a:ahLst/>
            <a:cxnLst/>
            <a:rect r="r" b="b" t="t" l="l"/>
            <a:pathLst>
              <a:path h="6460720" w="6765152">
                <a:moveTo>
                  <a:pt x="0" y="0"/>
                </a:moveTo>
                <a:lnTo>
                  <a:pt x="6765152" y="0"/>
                </a:lnTo>
                <a:lnTo>
                  <a:pt x="6765152" y="6460720"/>
                </a:lnTo>
                <a:lnTo>
                  <a:pt x="0" y="646072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3" id="3"/>
          <p:cNvSpPr txBox="true"/>
          <p:nvPr/>
        </p:nvSpPr>
        <p:spPr>
          <a:xfrm rot="0">
            <a:off x="1028700" y="3106535"/>
            <a:ext cx="14469788" cy="5177113"/>
          </a:xfrm>
          <a:prstGeom prst="rect">
            <a:avLst/>
          </a:prstGeom>
        </p:spPr>
        <p:txBody>
          <a:bodyPr anchor="t" rtlCol="false" tIns="0" lIns="0" bIns="0" rIns="0">
            <a:spAutoFit/>
          </a:bodyPr>
          <a:lstStyle/>
          <a:p>
            <a:pPr algn="l">
              <a:lnSpc>
                <a:spcPts val="8235"/>
              </a:lnSpc>
            </a:pPr>
            <a:r>
              <a:rPr lang="en-US" sz="5882" b="true">
                <a:solidFill>
                  <a:srgbClr val="FFFFFF"/>
                </a:solidFill>
                <a:latin typeface="Roboto Condensed Bold"/>
                <a:ea typeface="Roboto Condensed Bold"/>
                <a:cs typeface="Roboto Condensed Bold"/>
                <a:sym typeface="Roboto Condensed Bold"/>
              </a:rPr>
              <a:t>We’ll now review the product-specific contraindications, based upon the findings from the assessment of clinical eligibility. When a contraindication exists, clinical management options and alternatives are suggested.</a:t>
            </a:r>
          </a:p>
        </p:txBody>
      </p:sp>
    </p:spTree>
  </p:cSld>
  <p:clrMapOvr>
    <a:masterClrMapping/>
  </p:clrMapOvr>
</p:sld>
</file>

<file path=ppt/slides/slide2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0" y="0"/>
            <a:ext cx="3060984" cy="3019425"/>
            <a:chOff x="0" y="0"/>
            <a:chExt cx="4081313" cy="4025900"/>
          </a:xfrm>
        </p:grpSpPr>
        <p:sp>
          <p:nvSpPr>
            <p:cNvPr name="Freeform 3" id="3"/>
            <p:cNvSpPr/>
            <p:nvPr/>
          </p:nvSpPr>
          <p:spPr>
            <a:xfrm flipH="false" flipV="false" rot="1758426">
              <a:off x="515785" y="560510"/>
              <a:ext cx="3049742" cy="2904879"/>
            </a:xfrm>
            <a:custGeom>
              <a:avLst/>
              <a:gdLst/>
              <a:ahLst/>
              <a:cxnLst/>
              <a:rect r="r" b="b" t="t" l="l"/>
              <a:pathLst>
                <a:path h="2904879" w="3049742">
                  <a:moveTo>
                    <a:pt x="0" y="0"/>
                  </a:moveTo>
                  <a:lnTo>
                    <a:pt x="3049742" y="0"/>
                  </a:lnTo>
                  <a:lnTo>
                    <a:pt x="3049742" y="2904880"/>
                  </a:lnTo>
                  <a:lnTo>
                    <a:pt x="0" y="290488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4" id="4"/>
            <p:cNvSpPr/>
            <p:nvPr/>
          </p:nvSpPr>
          <p:spPr>
            <a:xfrm flipH="false" flipV="false" rot="0">
              <a:off x="1503897" y="1048186"/>
              <a:ext cx="1073519" cy="1929528"/>
            </a:xfrm>
            <a:custGeom>
              <a:avLst/>
              <a:gdLst/>
              <a:ahLst/>
              <a:cxnLst/>
              <a:rect r="r" b="b" t="t" l="l"/>
              <a:pathLst>
                <a:path h="1929528" w="1073519">
                  <a:moveTo>
                    <a:pt x="0" y="0"/>
                  </a:moveTo>
                  <a:lnTo>
                    <a:pt x="1073519" y="0"/>
                  </a:lnTo>
                  <a:lnTo>
                    <a:pt x="1073519" y="1929528"/>
                  </a:lnTo>
                  <a:lnTo>
                    <a:pt x="0" y="192952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sp>
        <p:nvSpPr>
          <p:cNvPr name="TextBox 5" id="5"/>
          <p:cNvSpPr txBox="true"/>
          <p:nvPr/>
        </p:nvSpPr>
        <p:spPr>
          <a:xfrm rot="0">
            <a:off x="3060984" y="2137029"/>
            <a:ext cx="15136302" cy="1802892"/>
          </a:xfrm>
          <a:prstGeom prst="rect">
            <a:avLst/>
          </a:prstGeom>
        </p:spPr>
        <p:txBody>
          <a:bodyPr anchor="t" rtlCol="false" tIns="0" lIns="0" bIns="0" rIns="0">
            <a:spAutoFit/>
          </a:bodyPr>
          <a:lstStyle/>
          <a:p>
            <a:pPr algn="l">
              <a:lnSpc>
                <a:spcPts val="3563"/>
              </a:lnSpc>
            </a:pPr>
            <a:r>
              <a:rPr lang="en-US" sz="3299">
                <a:solidFill>
                  <a:srgbClr val="000000"/>
                </a:solidFill>
                <a:latin typeface="Open Sans"/>
                <a:ea typeface="Open Sans"/>
                <a:cs typeface="Open Sans"/>
                <a:sym typeface="Open Sans"/>
              </a:rPr>
              <a:t>In addition to the contraindications list</a:t>
            </a:r>
            <a:r>
              <a:rPr lang="en-US" sz="3299">
                <a:solidFill>
                  <a:srgbClr val="000000"/>
                </a:solidFill>
                <a:latin typeface="Open Sans"/>
                <a:ea typeface="Open Sans"/>
                <a:cs typeface="Open Sans"/>
                <a:sym typeface="Open Sans"/>
              </a:rPr>
              <a:t>ed above for all PrEP products (positive or inconclusive HIV status, high indication for PEP, allergy to PrEP medication), the following contraindications and considerations to starting TDF-based oral PrEP also apply:</a:t>
            </a:r>
          </a:p>
        </p:txBody>
      </p:sp>
      <p:sp>
        <p:nvSpPr>
          <p:cNvPr name="TextBox 6" id="6"/>
          <p:cNvSpPr txBox="true"/>
          <p:nvPr/>
        </p:nvSpPr>
        <p:spPr>
          <a:xfrm rot="0">
            <a:off x="3060984" y="1152525"/>
            <a:ext cx="15227016" cy="654172"/>
          </a:xfrm>
          <a:prstGeom prst="rect">
            <a:avLst/>
          </a:prstGeom>
        </p:spPr>
        <p:txBody>
          <a:bodyPr anchor="t" rtlCol="false" tIns="0" lIns="0" bIns="0" rIns="0">
            <a:spAutoFit/>
          </a:bodyPr>
          <a:lstStyle/>
          <a:p>
            <a:pPr algn="l">
              <a:lnSpc>
                <a:spcPts val="4733"/>
              </a:lnSpc>
            </a:pPr>
            <a:r>
              <a:rPr lang="en-US" sz="5144" b="true">
                <a:solidFill>
                  <a:srgbClr val="1D9EDE"/>
                </a:solidFill>
                <a:latin typeface="Roboto Condensed Bold"/>
                <a:ea typeface="Roboto Condensed Bold"/>
                <a:cs typeface="Roboto Condensed Bold"/>
                <a:sym typeface="Roboto Condensed Bold"/>
              </a:rPr>
              <a:t>TDF-based Or</a:t>
            </a:r>
            <a:r>
              <a:rPr lang="en-US" sz="5144" b="true">
                <a:solidFill>
                  <a:srgbClr val="1D9EDE"/>
                </a:solidFill>
                <a:latin typeface="Roboto Condensed Bold"/>
                <a:ea typeface="Roboto Condensed Bold"/>
                <a:cs typeface="Roboto Condensed Bold"/>
                <a:sym typeface="Roboto Condensed Bold"/>
              </a:rPr>
              <a:t>al PrEP Contraindications &amp; Considerations</a:t>
            </a:r>
          </a:p>
        </p:txBody>
      </p:sp>
      <p:grpSp>
        <p:nvGrpSpPr>
          <p:cNvPr name="Group 7" id="7"/>
          <p:cNvGrpSpPr/>
          <p:nvPr/>
        </p:nvGrpSpPr>
        <p:grpSpPr>
          <a:xfrm rot="0">
            <a:off x="1028700" y="4691427"/>
            <a:ext cx="16878997" cy="1013366"/>
            <a:chOff x="0" y="0"/>
            <a:chExt cx="22505329" cy="1351155"/>
          </a:xfrm>
        </p:grpSpPr>
        <p:grpSp>
          <p:nvGrpSpPr>
            <p:cNvPr name="Group 8" id="8"/>
            <p:cNvGrpSpPr/>
            <p:nvPr/>
          </p:nvGrpSpPr>
          <p:grpSpPr>
            <a:xfrm rot="0">
              <a:off x="0" y="0"/>
              <a:ext cx="22505329" cy="1351155"/>
              <a:chOff x="0" y="0"/>
              <a:chExt cx="4445497" cy="266895"/>
            </a:xfrm>
          </p:grpSpPr>
          <p:sp>
            <p:nvSpPr>
              <p:cNvPr name="Freeform 9" id="9"/>
              <p:cNvSpPr/>
              <p:nvPr/>
            </p:nvSpPr>
            <p:spPr>
              <a:xfrm flipH="false" flipV="false" rot="0">
                <a:off x="0" y="0"/>
                <a:ext cx="4445497" cy="266895"/>
              </a:xfrm>
              <a:custGeom>
                <a:avLst/>
                <a:gdLst/>
                <a:ahLst/>
                <a:cxnLst/>
                <a:rect r="r" b="b" t="t" l="l"/>
                <a:pathLst>
                  <a:path h="266895" w="4445497">
                    <a:moveTo>
                      <a:pt x="12843" y="0"/>
                    </a:moveTo>
                    <a:lnTo>
                      <a:pt x="4432654" y="0"/>
                    </a:lnTo>
                    <a:cubicBezTo>
                      <a:pt x="4436060" y="0"/>
                      <a:pt x="4439327" y="1353"/>
                      <a:pt x="4441735" y="3762"/>
                    </a:cubicBezTo>
                    <a:cubicBezTo>
                      <a:pt x="4444144" y="6170"/>
                      <a:pt x="4445497" y="9437"/>
                      <a:pt x="4445497" y="12843"/>
                    </a:cubicBezTo>
                    <a:lnTo>
                      <a:pt x="4445497" y="254052"/>
                    </a:lnTo>
                    <a:cubicBezTo>
                      <a:pt x="4445497" y="261145"/>
                      <a:pt x="4439747" y="266895"/>
                      <a:pt x="4432654" y="266895"/>
                    </a:cubicBezTo>
                    <a:lnTo>
                      <a:pt x="12843" y="266895"/>
                    </a:lnTo>
                    <a:cubicBezTo>
                      <a:pt x="9437" y="266895"/>
                      <a:pt x="6170" y="265542"/>
                      <a:pt x="3762" y="263133"/>
                    </a:cubicBezTo>
                    <a:cubicBezTo>
                      <a:pt x="1353" y="260725"/>
                      <a:pt x="0" y="257458"/>
                      <a:pt x="0" y="254052"/>
                    </a:cubicBezTo>
                    <a:lnTo>
                      <a:pt x="0" y="12843"/>
                    </a:lnTo>
                    <a:cubicBezTo>
                      <a:pt x="0" y="5750"/>
                      <a:pt x="5750" y="0"/>
                      <a:pt x="12843" y="0"/>
                    </a:cubicBezTo>
                    <a:close/>
                  </a:path>
                </a:pathLst>
              </a:custGeom>
              <a:solidFill>
                <a:srgbClr val="1D9EDE"/>
              </a:solidFill>
            </p:spPr>
          </p:sp>
          <p:sp>
            <p:nvSpPr>
              <p:cNvPr name="TextBox 10" id="10"/>
              <p:cNvSpPr txBox="true"/>
              <p:nvPr/>
            </p:nvSpPr>
            <p:spPr>
              <a:xfrm>
                <a:off x="0" y="-66675"/>
                <a:ext cx="4445497" cy="333570"/>
              </a:xfrm>
              <a:prstGeom prst="rect">
                <a:avLst/>
              </a:prstGeom>
            </p:spPr>
            <p:txBody>
              <a:bodyPr anchor="ctr" rtlCol="false" tIns="50800" lIns="50800" bIns="50800" rIns="50800"/>
              <a:lstStyle/>
              <a:p>
                <a:pPr algn="ctr">
                  <a:lnSpc>
                    <a:spcPts val="5040"/>
                  </a:lnSpc>
                </a:pPr>
              </a:p>
            </p:txBody>
          </p:sp>
        </p:grpSp>
        <p:sp>
          <p:nvSpPr>
            <p:cNvPr name="TextBox 11" id="11"/>
            <p:cNvSpPr txBox="true"/>
            <p:nvPr/>
          </p:nvSpPr>
          <p:spPr>
            <a:xfrm rot="0">
              <a:off x="0" y="396559"/>
              <a:ext cx="22505329" cy="643763"/>
            </a:xfrm>
            <a:prstGeom prst="rect">
              <a:avLst/>
            </a:prstGeom>
          </p:spPr>
          <p:txBody>
            <a:bodyPr anchor="t" rtlCol="false" tIns="0" lIns="0" bIns="0" rIns="0">
              <a:spAutoFit/>
            </a:bodyPr>
            <a:lstStyle/>
            <a:p>
              <a:pPr algn="ctr">
                <a:lnSpc>
                  <a:spcPts val="3312"/>
                </a:lnSpc>
              </a:pPr>
              <a:r>
                <a:rPr lang="en-US" sz="3600" b="true">
                  <a:solidFill>
                    <a:srgbClr val="FFFFFF"/>
                  </a:solidFill>
                  <a:latin typeface="Roboto Condensed Bold"/>
                  <a:ea typeface="Roboto Condensed Bold"/>
                  <a:cs typeface="Roboto Condensed Bold"/>
                  <a:sym typeface="Roboto Condensed Bold"/>
                </a:rPr>
                <a:t>HIGH SUSPICION OF ACUTE HIV INFECTION</a:t>
              </a:r>
            </a:p>
          </p:txBody>
        </p:sp>
      </p:grpSp>
      <p:grpSp>
        <p:nvGrpSpPr>
          <p:cNvPr name="Group 12" id="12"/>
          <p:cNvGrpSpPr/>
          <p:nvPr/>
        </p:nvGrpSpPr>
        <p:grpSpPr>
          <a:xfrm rot="0">
            <a:off x="1028700" y="6277070"/>
            <a:ext cx="16878997" cy="1013366"/>
            <a:chOff x="0" y="0"/>
            <a:chExt cx="22505329" cy="1351155"/>
          </a:xfrm>
        </p:grpSpPr>
        <p:grpSp>
          <p:nvGrpSpPr>
            <p:cNvPr name="Group 13" id="13"/>
            <p:cNvGrpSpPr/>
            <p:nvPr/>
          </p:nvGrpSpPr>
          <p:grpSpPr>
            <a:xfrm rot="0">
              <a:off x="0" y="0"/>
              <a:ext cx="22505329" cy="1351155"/>
              <a:chOff x="0" y="0"/>
              <a:chExt cx="4445497" cy="266895"/>
            </a:xfrm>
          </p:grpSpPr>
          <p:sp>
            <p:nvSpPr>
              <p:cNvPr name="Freeform 14" id="14"/>
              <p:cNvSpPr/>
              <p:nvPr/>
            </p:nvSpPr>
            <p:spPr>
              <a:xfrm flipH="false" flipV="false" rot="0">
                <a:off x="0" y="0"/>
                <a:ext cx="4445497" cy="266895"/>
              </a:xfrm>
              <a:custGeom>
                <a:avLst/>
                <a:gdLst/>
                <a:ahLst/>
                <a:cxnLst/>
                <a:rect r="r" b="b" t="t" l="l"/>
                <a:pathLst>
                  <a:path h="266895" w="4445497">
                    <a:moveTo>
                      <a:pt x="12843" y="0"/>
                    </a:moveTo>
                    <a:lnTo>
                      <a:pt x="4432654" y="0"/>
                    </a:lnTo>
                    <a:cubicBezTo>
                      <a:pt x="4436060" y="0"/>
                      <a:pt x="4439327" y="1353"/>
                      <a:pt x="4441735" y="3762"/>
                    </a:cubicBezTo>
                    <a:cubicBezTo>
                      <a:pt x="4444144" y="6170"/>
                      <a:pt x="4445497" y="9437"/>
                      <a:pt x="4445497" y="12843"/>
                    </a:cubicBezTo>
                    <a:lnTo>
                      <a:pt x="4445497" y="254052"/>
                    </a:lnTo>
                    <a:cubicBezTo>
                      <a:pt x="4445497" y="261145"/>
                      <a:pt x="4439747" y="266895"/>
                      <a:pt x="4432654" y="266895"/>
                    </a:cubicBezTo>
                    <a:lnTo>
                      <a:pt x="12843" y="266895"/>
                    </a:lnTo>
                    <a:cubicBezTo>
                      <a:pt x="9437" y="266895"/>
                      <a:pt x="6170" y="265542"/>
                      <a:pt x="3762" y="263133"/>
                    </a:cubicBezTo>
                    <a:cubicBezTo>
                      <a:pt x="1353" y="260725"/>
                      <a:pt x="0" y="257458"/>
                      <a:pt x="0" y="254052"/>
                    </a:cubicBezTo>
                    <a:lnTo>
                      <a:pt x="0" y="12843"/>
                    </a:lnTo>
                    <a:cubicBezTo>
                      <a:pt x="0" y="5750"/>
                      <a:pt x="5750" y="0"/>
                      <a:pt x="12843" y="0"/>
                    </a:cubicBezTo>
                    <a:close/>
                  </a:path>
                </a:pathLst>
              </a:custGeom>
              <a:solidFill>
                <a:srgbClr val="1D9EDE"/>
              </a:solidFill>
            </p:spPr>
          </p:sp>
          <p:sp>
            <p:nvSpPr>
              <p:cNvPr name="TextBox 15" id="15"/>
              <p:cNvSpPr txBox="true"/>
              <p:nvPr/>
            </p:nvSpPr>
            <p:spPr>
              <a:xfrm>
                <a:off x="0" y="-38100"/>
                <a:ext cx="4445497" cy="304995"/>
              </a:xfrm>
              <a:prstGeom prst="rect">
                <a:avLst/>
              </a:prstGeom>
            </p:spPr>
            <p:txBody>
              <a:bodyPr anchor="ctr" rtlCol="false" tIns="50800" lIns="50800" bIns="50800" rIns="50800"/>
              <a:lstStyle/>
              <a:p>
                <a:pPr algn="ctr">
                  <a:lnSpc>
                    <a:spcPts val="2659"/>
                  </a:lnSpc>
                </a:pPr>
              </a:p>
            </p:txBody>
          </p:sp>
        </p:grpSp>
        <p:sp>
          <p:nvSpPr>
            <p:cNvPr name="TextBox 16" id="16"/>
            <p:cNvSpPr txBox="true"/>
            <p:nvPr/>
          </p:nvSpPr>
          <p:spPr>
            <a:xfrm rot="0">
              <a:off x="0" y="396559"/>
              <a:ext cx="22505329" cy="643763"/>
            </a:xfrm>
            <a:prstGeom prst="rect">
              <a:avLst/>
            </a:prstGeom>
          </p:spPr>
          <p:txBody>
            <a:bodyPr anchor="t" rtlCol="false" tIns="0" lIns="0" bIns="0" rIns="0">
              <a:spAutoFit/>
            </a:bodyPr>
            <a:lstStyle/>
            <a:p>
              <a:pPr algn="ctr">
                <a:lnSpc>
                  <a:spcPts val="3312"/>
                </a:lnSpc>
              </a:pPr>
              <a:r>
                <a:rPr lang="en-US" sz="3600" b="true">
                  <a:solidFill>
                    <a:srgbClr val="FFFFFF"/>
                  </a:solidFill>
                  <a:latin typeface="Roboto Condensed Bold"/>
                  <a:ea typeface="Roboto Condensed Bold"/>
                  <a:cs typeface="Roboto Condensed Bold"/>
                  <a:sym typeface="Roboto Condensed Bold"/>
                </a:rPr>
                <a:t>USE OF MEDICATIONS THAT MAY INTERACT WITH MEDICINES IN TDF-BASED ORAL PREP</a:t>
              </a:r>
            </a:p>
          </p:txBody>
        </p:sp>
      </p:grpSp>
      <p:grpSp>
        <p:nvGrpSpPr>
          <p:cNvPr name="Group 17" id="17"/>
          <p:cNvGrpSpPr/>
          <p:nvPr/>
        </p:nvGrpSpPr>
        <p:grpSpPr>
          <a:xfrm rot="0">
            <a:off x="1028700" y="7825834"/>
            <a:ext cx="16878997" cy="1432466"/>
            <a:chOff x="0" y="0"/>
            <a:chExt cx="22505329" cy="1909955"/>
          </a:xfrm>
        </p:grpSpPr>
        <p:grpSp>
          <p:nvGrpSpPr>
            <p:cNvPr name="Group 18" id="18"/>
            <p:cNvGrpSpPr/>
            <p:nvPr/>
          </p:nvGrpSpPr>
          <p:grpSpPr>
            <a:xfrm rot="0">
              <a:off x="0" y="0"/>
              <a:ext cx="22505329" cy="1909955"/>
              <a:chOff x="0" y="0"/>
              <a:chExt cx="4445497" cy="377275"/>
            </a:xfrm>
          </p:grpSpPr>
          <p:sp>
            <p:nvSpPr>
              <p:cNvPr name="Freeform 19" id="19"/>
              <p:cNvSpPr/>
              <p:nvPr/>
            </p:nvSpPr>
            <p:spPr>
              <a:xfrm flipH="false" flipV="false" rot="0">
                <a:off x="0" y="0"/>
                <a:ext cx="4445497" cy="377275"/>
              </a:xfrm>
              <a:custGeom>
                <a:avLst/>
                <a:gdLst/>
                <a:ahLst/>
                <a:cxnLst/>
                <a:rect r="r" b="b" t="t" l="l"/>
                <a:pathLst>
                  <a:path h="377275" w="4445497">
                    <a:moveTo>
                      <a:pt x="12843" y="0"/>
                    </a:moveTo>
                    <a:lnTo>
                      <a:pt x="4432654" y="0"/>
                    </a:lnTo>
                    <a:cubicBezTo>
                      <a:pt x="4436060" y="0"/>
                      <a:pt x="4439327" y="1353"/>
                      <a:pt x="4441735" y="3762"/>
                    </a:cubicBezTo>
                    <a:cubicBezTo>
                      <a:pt x="4444144" y="6170"/>
                      <a:pt x="4445497" y="9437"/>
                      <a:pt x="4445497" y="12843"/>
                    </a:cubicBezTo>
                    <a:lnTo>
                      <a:pt x="4445497" y="364432"/>
                    </a:lnTo>
                    <a:cubicBezTo>
                      <a:pt x="4445497" y="371525"/>
                      <a:pt x="4439747" y="377275"/>
                      <a:pt x="4432654" y="377275"/>
                    </a:cubicBezTo>
                    <a:lnTo>
                      <a:pt x="12843" y="377275"/>
                    </a:lnTo>
                    <a:cubicBezTo>
                      <a:pt x="9437" y="377275"/>
                      <a:pt x="6170" y="375922"/>
                      <a:pt x="3762" y="373514"/>
                    </a:cubicBezTo>
                    <a:cubicBezTo>
                      <a:pt x="1353" y="371105"/>
                      <a:pt x="0" y="367838"/>
                      <a:pt x="0" y="364432"/>
                    </a:cubicBezTo>
                    <a:lnTo>
                      <a:pt x="0" y="12843"/>
                    </a:lnTo>
                    <a:cubicBezTo>
                      <a:pt x="0" y="5750"/>
                      <a:pt x="5750" y="0"/>
                      <a:pt x="12843" y="0"/>
                    </a:cubicBezTo>
                    <a:close/>
                  </a:path>
                </a:pathLst>
              </a:custGeom>
              <a:solidFill>
                <a:srgbClr val="1D9EDE"/>
              </a:solidFill>
            </p:spPr>
          </p:sp>
          <p:sp>
            <p:nvSpPr>
              <p:cNvPr name="TextBox 20" id="20"/>
              <p:cNvSpPr txBox="true"/>
              <p:nvPr/>
            </p:nvSpPr>
            <p:spPr>
              <a:xfrm>
                <a:off x="0" y="-38100"/>
                <a:ext cx="4445497" cy="415375"/>
              </a:xfrm>
              <a:prstGeom prst="rect">
                <a:avLst/>
              </a:prstGeom>
            </p:spPr>
            <p:txBody>
              <a:bodyPr anchor="ctr" rtlCol="false" tIns="50800" lIns="50800" bIns="50800" rIns="50800"/>
              <a:lstStyle/>
              <a:p>
                <a:pPr algn="ctr">
                  <a:lnSpc>
                    <a:spcPts val="2659"/>
                  </a:lnSpc>
                </a:pPr>
              </a:p>
            </p:txBody>
          </p:sp>
        </p:grpSp>
        <p:sp>
          <p:nvSpPr>
            <p:cNvPr name="TextBox 21" id="21"/>
            <p:cNvSpPr txBox="true"/>
            <p:nvPr/>
          </p:nvSpPr>
          <p:spPr>
            <a:xfrm rot="0">
              <a:off x="432264" y="396559"/>
              <a:ext cx="21640800" cy="1202563"/>
            </a:xfrm>
            <a:prstGeom prst="rect">
              <a:avLst/>
            </a:prstGeom>
          </p:spPr>
          <p:txBody>
            <a:bodyPr anchor="t" rtlCol="false" tIns="0" lIns="0" bIns="0" rIns="0">
              <a:spAutoFit/>
            </a:bodyPr>
            <a:lstStyle/>
            <a:p>
              <a:pPr algn="ctr">
                <a:lnSpc>
                  <a:spcPts val="3312"/>
                </a:lnSpc>
              </a:pPr>
              <a:r>
                <a:rPr lang="en-US" sz="3600" b="true">
                  <a:solidFill>
                    <a:srgbClr val="FFFFFF"/>
                  </a:solidFill>
                  <a:latin typeface="Roboto Condensed Bold"/>
                  <a:ea typeface="Roboto Condensed Bold"/>
                  <a:cs typeface="Roboto Condensed Bold"/>
                  <a:sym typeface="Roboto Condensed Bold"/>
                </a:rPr>
                <a:t>COMORBIDITIES: EVIDENCE OF IMPAIRED KIDNEY FUNCTION BY LABORATORY TESTING (IF PERFORMED)</a:t>
              </a:r>
            </a:p>
          </p:txBody>
        </p:sp>
      </p:grpSp>
    </p:spTree>
  </p:cSld>
  <p:clrMapOvr>
    <a:masterClrMapping/>
  </p:clrMapOvr>
</p:sld>
</file>

<file path=ppt/slides/slide2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0" y="0"/>
            <a:ext cx="2333045" cy="2301369"/>
            <a:chOff x="0" y="0"/>
            <a:chExt cx="3110727" cy="3068492"/>
          </a:xfrm>
        </p:grpSpPr>
        <p:sp>
          <p:nvSpPr>
            <p:cNvPr name="Freeform 3" id="3"/>
            <p:cNvSpPr/>
            <p:nvPr/>
          </p:nvSpPr>
          <p:spPr>
            <a:xfrm flipH="false" flipV="false" rot="1758426">
              <a:off x="393125" y="427214"/>
              <a:ext cx="2324476" cy="2214064"/>
            </a:xfrm>
            <a:custGeom>
              <a:avLst/>
              <a:gdLst/>
              <a:ahLst/>
              <a:cxnLst/>
              <a:rect r="r" b="b" t="t" l="l"/>
              <a:pathLst>
                <a:path h="2214064" w="2324476">
                  <a:moveTo>
                    <a:pt x="0" y="0"/>
                  </a:moveTo>
                  <a:lnTo>
                    <a:pt x="2324477" y="0"/>
                  </a:lnTo>
                  <a:lnTo>
                    <a:pt x="2324477" y="2214064"/>
                  </a:lnTo>
                  <a:lnTo>
                    <a:pt x="0" y="2214064"/>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4" id="4"/>
            <p:cNvSpPr/>
            <p:nvPr/>
          </p:nvSpPr>
          <p:spPr>
            <a:xfrm flipH="false" flipV="false" rot="0">
              <a:off x="1146252" y="798915"/>
              <a:ext cx="818223" cy="1470663"/>
            </a:xfrm>
            <a:custGeom>
              <a:avLst/>
              <a:gdLst/>
              <a:ahLst/>
              <a:cxnLst/>
              <a:rect r="r" b="b" t="t" l="l"/>
              <a:pathLst>
                <a:path h="1470663" w="818223">
                  <a:moveTo>
                    <a:pt x="0" y="0"/>
                  </a:moveTo>
                  <a:lnTo>
                    <a:pt x="818223" y="0"/>
                  </a:lnTo>
                  <a:lnTo>
                    <a:pt x="818223" y="1470662"/>
                  </a:lnTo>
                  <a:lnTo>
                    <a:pt x="0" y="147066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grpSp>
        <p:nvGrpSpPr>
          <p:cNvPr name="Group 5" id="5"/>
          <p:cNvGrpSpPr/>
          <p:nvPr/>
        </p:nvGrpSpPr>
        <p:grpSpPr>
          <a:xfrm rot="0">
            <a:off x="594970" y="2398288"/>
            <a:ext cx="17312727" cy="7688428"/>
            <a:chOff x="0" y="0"/>
            <a:chExt cx="4559730" cy="2024936"/>
          </a:xfrm>
        </p:grpSpPr>
        <p:sp>
          <p:nvSpPr>
            <p:cNvPr name="Freeform 6" id="6"/>
            <p:cNvSpPr/>
            <p:nvPr/>
          </p:nvSpPr>
          <p:spPr>
            <a:xfrm flipH="false" flipV="false" rot="0">
              <a:off x="0" y="0"/>
              <a:ext cx="4559731" cy="2024936"/>
            </a:xfrm>
            <a:custGeom>
              <a:avLst/>
              <a:gdLst/>
              <a:ahLst/>
              <a:cxnLst/>
              <a:rect r="r" b="b" t="t" l="l"/>
              <a:pathLst>
                <a:path h="2024936" w="4559731">
                  <a:moveTo>
                    <a:pt x="22806" y="0"/>
                  </a:moveTo>
                  <a:lnTo>
                    <a:pt x="4536924" y="0"/>
                  </a:lnTo>
                  <a:cubicBezTo>
                    <a:pt x="4549520" y="0"/>
                    <a:pt x="4559731" y="10211"/>
                    <a:pt x="4559731" y="22806"/>
                  </a:cubicBezTo>
                  <a:lnTo>
                    <a:pt x="4559731" y="2002130"/>
                  </a:lnTo>
                  <a:cubicBezTo>
                    <a:pt x="4559731" y="2014725"/>
                    <a:pt x="4549520" y="2024936"/>
                    <a:pt x="4536924" y="2024936"/>
                  </a:cubicBezTo>
                  <a:lnTo>
                    <a:pt x="22806" y="2024936"/>
                  </a:lnTo>
                  <a:cubicBezTo>
                    <a:pt x="10211" y="2024936"/>
                    <a:pt x="0" y="2014725"/>
                    <a:pt x="0" y="2002130"/>
                  </a:cubicBezTo>
                  <a:lnTo>
                    <a:pt x="0" y="22806"/>
                  </a:lnTo>
                  <a:cubicBezTo>
                    <a:pt x="0" y="10211"/>
                    <a:pt x="10211" y="0"/>
                    <a:pt x="22806" y="0"/>
                  </a:cubicBezTo>
                  <a:close/>
                </a:path>
              </a:pathLst>
            </a:custGeom>
            <a:solidFill>
              <a:srgbClr val="000000">
                <a:alpha val="0"/>
              </a:srgbClr>
            </a:solidFill>
            <a:ln w="76200" cap="rnd">
              <a:solidFill>
                <a:srgbClr val="1D9EDE"/>
              </a:solidFill>
              <a:prstDash val="solid"/>
              <a:round/>
            </a:ln>
          </p:spPr>
        </p:sp>
        <p:sp>
          <p:nvSpPr>
            <p:cNvPr name="TextBox 7" id="7"/>
            <p:cNvSpPr txBox="true"/>
            <p:nvPr/>
          </p:nvSpPr>
          <p:spPr>
            <a:xfrm>
              <a:off x="0" y="-38100"/>
              <a:ext cx="4559730" cy="2063036"/>
            </a:xfrm>
            <a:prstGeom prst="rect">
              <a:avLst/>
            </a:prstGeom>
          </p:spPr>
          <p:txBody>
            <a:bodyPr anchor="ctr" rtlCol="false" tIns="50800" lIns="50800" bIns="50800" rIns="50800"/>
            <a:lstStyle/>
            <a:p>
              <a:pPr algn="ctr">
                <a:lnSpc>
                  <a:spcPts val="2659"/>
                </a:lnSpc>
              </a:pPr>
            </a:p>
          </p:txBody>
        </p:sp>
      </p:grpSp>
      <p:grpSp>
        <p:nvGrpSpPr>
          <p:cNvPr name="Group 8" id="8"/>
          <p:cNvGrpSpPr/>
          <p:nvPr/>
        </p:nvGrpSpPr>
        <p:grpSpPr>
          <a:xfrm rot="0">
            <a:off x="594970" y="2118746"/>
            <a:ext cx="17312727" cy="1013366"/>
            <a:chOff x="0" y="0"/>
            <a:chExt cx="23083635" cy="1351155"/>
          </a:xfrm>
        </p:grpSpPr>
        <p:grpSp>
          <p:nvGrpSpPr>
            <p:cNvPr name="Group 9" id="9"/>
            <p:cNvGrpSpPr/>
            <p:nvPr/>
          </p:nvGrpSpPr>
          <p:grpSpPr>
            <a:xfrm rot="0">
              <a:off x="0" y="0"/>
              <a:ext cx="23083635" cy="1351155"/>
              <a:chOff x="0" y="0"/>
              <a:chExt cx="4559730" cy="266895"/>
            </a:xfrm>
          </p:grpSpPr>
          <p:sp>
            <p:nvSpPr>
              <p:cNvPr name="Freeform 10" id="10"/>
              <p:cNvSpPr/>
              <p:nvPr/>
            </p:nvSpPr>
            <p:spPr>
              <a:xfrm flipH="false" flipV="false" rot="0">
                <a:off x="0" y="0"/>
                <a:ext cx="4559731" cy="266895"/>
              </a:xfrm>
              <a:custGeom>
                <a:avLst/>
                <a:gdLst/>
                <a:ahLst/>
                <a:cxnLst/>
                <a:rect r="r" b="b" t="t" l="l"/>
                <a:pathLst>
                  <a:path h="266895" w="4559731">
                    <a:moveTo>
                      <a:pt x="12521" y="0"/>
                    </a:moveTo>
                    <a:lnTo>
                      <a:pt x="4547210" y="0"/>
                    </a:lnTo>
                    <a:cubicBezTo>
                      <a:pt x="4550530" y="0"/>
                      <a:pt x="4553715" y="1319"/>
                      <a:pt x="4556063" y="3667"/>
                    </a:cubicBezTo>
                    <a:cubicBezTo>
                      <a:pt x="4558411" y="6015"/>
                      <a:pt x="4559731" y="9200"/>
                      <a:pt x="4559731" y="12521"/>
                    </a:cubicBezTo>
                    <a:lnTo>
                      <a:pt x="4559731" y="254374"/>
                    </a:lnTo>
                    <a:cubicBezTo>
                      <a:pt x="4559731" y="261289"/>
                      <a:pt x="4554125" y="266895"/>
                      <a:pt x="4547210" y="266895"/>
                    </a:cubicBezTo>
                    <a:lnTo>
                      <a:pt x="12521" y="266895"/>
                    </a:lnTo>
                    <a:cubicBezTo>
                      <a:pt x="9200" y="266895"/>
                      <a:pt x="6015" y="265576"/>
                      <a:pt x="3667" y="263228"/>
                    </a:cubicBezTo>
                    <a:cubicBezTo>
                      <a:pt x="1319" y="260879"/>
                      <a:pt x="0" y="257695"/>
                      <a:pt x="0" y="254374"/>
                    </a:cubicBezTo>
                    <a:lnTo>
                      <a:pt x="0" y="12521"/>
                    </a:lnTo>
                    <a:cubicBezTo>
                      <a:pt x="0" y="9200"/>
                      <a:pt x="1319" y="6015"/>
                      <a:pt x="3667" y="3667"/>
                    </a:cubicBezTo>
                    <a:cubicBezTo>
                      <a:pt x="6015" y="1319"/>
                      <a:pt x="9200" y="0"/>
                      <a:pt x="12521" y="0"/>
                    </a:cubicBezTo>
                    <a:close/>
                  </a:path>
                </a:pathLst>
              </a:custGeom>
              <a:solidFill>
                <a:srgbClr val="1D9EDE"/>
              </a:solidFill>
            </p:spPr>
          </p:sp>
          <p:sp>
            <p:nvSpPr>
              <p:cNvPr name="TextBox 11" id="11"/>
              <p:cNvSpPr txBox="true"/>
              <p:nvPr/>
            </p:nvSpPr>
            <p:spPr>
              <a:xfrm>
                <a:off x="0" y="-66675"/>
                <a:ext cx="4559730" cy="333570"/>
              </a:xfrm>
              <a:prstGeom prst="rect">
                <a:avLst/>
              </a:prstGeom>
            </p:spPr>
            <p:txBody>
              <a:bodyPr anchor="ctr" rtlCol="false" tIns="50800" lIns="50800" bIns="50800" rIns="50800"/>
              <a:lstStyle/>
              <a:p>
                <a:pPr algn="ctr">
                  <a:lnSpc>
                    <a:spcPts val="5040"/>
                  </a:lnSpc>
                </a:pPr>
              </a:p>
            </p:txBody>
          </p:sp>
        </p:grpSp>
        <p:sp>
          <p:nvSpPr>
            <p:cNvPr name="TextBox 12" id="12"/>
            <p:cNvSpPr txBox="true"/>
            <p:nvPr/>
          </p:nvSpPr>
          <p:spPr>
            <a:xfrm rot="0">
              <a:off x="0" y="396559"/>
              <a:ext cx="23083635" cy="643763"/>
            </a:xfrm>
            <a:prstGeom prst="rect">
              <a:avLst/>
            </a:prstGeom>
          </p:spPr>
          <p:txBody>
            <a:bodyPr anchor="t" rtlCol="false" tIns="0" lIns="0" bIns="0" rIns="0">
              <a:spAutoFit/>
            </a:bodyPr>
            <a:lstStyle/>
            <a:p>
              <a:pPr algn="ctr">
                <a:lnSpc>
                  <a:spcPts val="3312"/>
                </a:lnSpc>
              </a:pPr>
              <a:r>
                <a:rPr lang="en-US" sz="3600" b="true">
                  <a:solidFill>
                    <a:srgbClr val="FFFFFF"/>
                  </a:solidFill>
                  <a:latin typeface="Roboto Condensed Bold"/>
                  <a:ea typeface="Roboto Condensed Bold"/>
                  <a:cs typeface="Roboto Condensed Bold"/>
                  <a:sym typeface="Roboto Condensed Bold"/>
                </a:rPr>
                <a:t>HIGH SUSPICION OF ACUTE HIV INFECTION</a:t>
              </a:r>
            </a:p>
          </p:txBody>
        </p:sp>
      </p:grpSp>
      <p:sp>
        <p:nvSpPr>
          <p:cNvPr name="TextBox 13" id="13"/>
          <p:cNvSpPr txBox="true"/>
          <p:nvPr/>
        </p:nvSpPr>
        <p:spPr>
          <a:xfrm rot="0">
            <a:off x="2341685" y="885511"/>
            <a:ext cx="15227016" cy="654172"/>
          </a:xfrm>
          <a:prstGeom prst="rect">
            <a:avLst/>
          </a:prstGeom>
        </p:spPr>
        <p:txBody>
          <a:bodyPr anchor="t" rtlCol="false" tIns="0" lIns="0" bIns="0" rIns="0">
            <a:spAutoFit/>
          </a:bodyPr>
          <a:lstStyle/>
          <a:p>
            <a:pPr algn="l">
              <a:lnSpc>
                <a:spcPts val="4733"/>
              </a:lnSpc>
            </a:pPr>
            <a:r>
              <a:rPr lang="en-US" sz="5144" b="true">
                <a:solidFill>
                  <a:srgbClr val="1D9EDE"/>
                </a:solidFill>
                <a:latin typeface="Roboto Condensed Bold"/>
                <a:ea typeface="Roboto Condensed Bold"/>
                <a:cs typeface="Roboto Condensed Bold"/>
                <a:sym typeface="Roboto Condensed Bold"/>
              </a:rPr>
              <a:t>TDF-based Or</a:t>
            </a:r>
            <a:r>
              <a:rPr lang="en-US" sz="5144" b="true">
                <a:solidFill>
                  <a:srgbClr val="1D9EDE"/>
                </a:solidFill>
                <a:latin typeface="Roboto Condensed Bold"/>
                <a:ea typeface="Roboto Condensed Bold"/>
                <a:cs typeface="Roboto Condensed Bold"/>
                <a:sym typeface="Roboto Condensed Bold"/>
              </a:rPr>
              <a:t>al PrEP Contraindications &amp; Considerations</a:t>
            </a:r>
          </a:p>
        </p:txBody>
      </p:sp>
      <p:sp>
        <p:nvSpPr>
          <p:cNvPr name="TextBox 14" id="14"/>
          <p:cNvSpPr txBox="true"/>
          <p:nvPr/>
        </p:nvSpPr>
        <p:spPr>
          <a:xfrm rot="0">
            <a:off x="1028700" y="3326188"/>
            <a:ext cx="16540001" cy="6482033"/>
          </a:xfrm>
          <a:prstGeom prst="rect">
            <a:avLst/>
          </a:prstGeom>
        </p:spPr>
        <p:txBody>
          <a:bodyPr anchor="t" rtlCol="false" tIns="0" lIns="0" bIns="0" rIns="0">
            <a:spAutoFit/>
          </a:bodyPr>
          <a:lstStyle/>
          <a:p>
            <a:pPr algn="l" marL="611056" indent="-305528" lvl="1">
              <a:lnSpc>
                <a:spcPts val="3056"/>
              </a:lnSpc>
              <a:buFont typeface="Arial"/>
              <a:buChar char="•"/>
            </a:pPr>
            <a:r>
              <a:rPr lang="en-US" sz="2830">
                <a:solidFill>
                  <a:srgbClr val="000000"/>
                </a:solidFill>
                <a:latin typeface="Open Sans"/>
                <a:ea typeface="Open Sans"/>
                <a:cs typeface="Open Sans"/>
                <a:sym typeface="Open Sans"/>
              </a:rPr>
              <a:t>If you have a high suspicion of AHI after assessing signs/symptoms and exposure history, advise the client to return in 1 month for HIV retesting. Further assessment of TDF-based oral PrEP eligibility should be deferred. </a:t>
            </a:r>
          </a:p>
          <a:p>
            <a:pPr algn="l" marL="611056" indent="-305528" lvl="1">
              <a:lnSpc>
                <a:spcPts val="3056"/>
              </a:lnSpc>
              <a:buFont typeface="Arial"/>
              <a:buChar char="•"/>
            </a:pPr>
            <a:r>
              <a:rPr lang="en-US" sz="2830">
                <a:solidFill>
                  <a:srgbClr val="000000"/>
                </a:solidFill>
                <a:latin typeface="Open Sans"/>
                <a:ea typeface="Open Sans"/>
                <a:cs typeface="Open Sans"/>
                <a:sym typeface="Open Sans"/>
              </a:rPr>
              <a:t>The potential risks and benefits of deferring vs. starting should be made on a case-by-case basis, with</a:t>
            </a:r>
            <a:r>
              <a:rPr lang="en-US" sz="2830">
                <a:solidFill>
                  <a:srgbClr val="000000"/>
                </a:solidFill>
                <a:latin typeface="Open Sans"/>
                <a:ea typeface="Open Sans"/>
                <a:cs typeface="Open Sans"/>
                <a:sym typeface="Open Sans"/>
              </a:rPr>
              <a:t> deferral chosen only when the risks of potentially starting TDF-based oral PrEP during AHI are deemed to outweigh the benefits of using it to prevent HIV. </a:t>
            </a:r>
          </a:p>
          <a:p>
            <a:pPr algn="l" marL="611056" indent="-305528" lvl="1">
              <a:lnSpc>
                <a:spcPts val="3056"/>
              </a:lnSpc>
              <a:buFont typeface="Arial"/>
              <a:buChar char="•"/>
            </a:pPr>
            <a:r>
              <a:rPr lang="en-US" sz="2830">
                <a:solidFill>
                  <a:srgbClr val="000000"/>
                </a:solidFill>
                <a:latin typeface="Open Sans"/>
                <a:ea typeface="Open Sans"/>
                <a:cs typeface="Open Sans"/>
                <a:sym typeface="Open Sans"/>
              </a:rPr>
              <a:t>Alternative HIV prevention strategies should be chosen while awaiting HIV retesting, which may include use of DVR, if available.</a:t>
            </a:r>
          </a:p>
          <a:p>
            <a:pPr algn="l">
              <a:lnSpc>
                <a:spcPts val="3056"/>
              </a:lnSpc>
            </a:pPr>
          </a:p>
          <a:p>
            <a:pPr algn="l">
              <a:lnSpc>
                <a:spcPts val="3056"/>
              </a:lnSpc>
            </a:pPr>
            <a:r>
              <a:rPr lang="en-US" b="true" sz="2830">
                <a:solidFill>
                  <a:srgbClr val="000000"/>
                </a:solidFill>
                <a:latin typeface="Open Sans Bold"/>
                <a:ea typeface="Open Sans Bold"/>
                <a:cs typeface="Open Sans Bold"/>
                <a:sym typeface="Open Sans Bold"/>
              </a:rPr>
              <a:t>Reminder:</a:t>
            </a:r>
            <a:r>
              <a:rPr lang="en-US" sz="2830">
                <a:solidFill>
                  <a:srgbClr val="000000"/>
                </a:solidFill>
                <a:latin typeface="Open Sans"/>
                <a:ea typeface="Open Sans"/>
                <a:cs typeface="Open Sans"/>
                <a:sym typeface="Open Sans"/>
              </a:rPr>
              <a:t> Use of TDF-based oral PrEP in individuals with early/pre-existing HIV can interfere with production of anti-HIV antibodies resulting in a delayed ability of HIV tests to detect HIV. Once TDF-based oral PrEP is stopped, complications of delayed detection resolve relatively quickly.</a:t>
            </a:r>
          </a:p>
          <a:p>
            <a:pPr algn="l">
              <a:lnSpc>
                <a:spcPts val="3056"/>
              </a:lnSpc>
            </a:pPr>
          </a:p>
          <a:p>
            <a:pPr algn="l">
              <a:lnSpc>
                <a:spcPts val="3056"/>
              </a:lnSpc>
            </a:pPr>
            <a:r>
              <a:rPr lang="en-US" b="true" sz="2830">
                <a:solidFill>
                  <a:srgbClr val="000000"/>
                </a:solidFill>
                <a:latin typeface="Open Sans Bold"/>
                <a:ea typeface="Open Sans Bold"/>
                <a:cs typeface="Open Sans Bold"/>
                <a:sym typeface="Open Sans Bold"/>
              </a:rPr>
              <a:t>Reminder:</a:t>
            </a:r>
            <a:r>
              <a:rPr lang="en-US" sz="2830">
                <a:solidFill>
                  <a:srgbClr val="000000"/>
                </a:solidFill>
                <a:latin typeface="Open Sans"/>
                <a:ea typeface="Open Sans"/>
                <a:cs typeface="Open Sans"/>
                <a:sym typeface="Open Sans"/>
              </a:rPr>
              <a:t> Starting TDF-based oral PrEP in individuals living with HIV can result in development of viral drug resistance, whereby use of TDF (and FTC or 3TC), or or other nucleoside reverse transcriptase inhibitors (NRTI) medications may be less effective at treating HIV in the future.</a:t>
            </a:r>
          </a:p>
          <a:p>
            <a:pPr algn="l">
              <a:lnSpc>
                <a:spcPts val="3056"/>
              </a:lnSpc>
            </a:pPr>
          </a:p>
        </p:txBody>
      </p:sp>
    </p:spTree>
  </p:cSld>
  <p:clrMapOvr>
    <a:masterClrMapping/>
  </p:clrMapOvr>
</p:sld>
</file>

<file path=ppt/slides/slide2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0" y="0"/>
            <a:ext cx="2333045" cy="2301369"/>
            <a:chOff x="0" y="0"/>
            <a:chExt cx="3110727" cy="3068492"/>
          </a:xfrm>
        </p:grpSpPr>
        <p:sp>
          <p:nvSpPr>
            <p:cNvPr name="Freeform 3" id="3"/>
            <p:cNvSpPr/>
            <p:nvPr/>
          </p:nvSpPr>
          <p:spPr>
            <a:xfrm flipH="false" flipV="false" rot="1758426">
              <a:off x="393125" y="427214"/>
              <a:ext cx="2324476" cy="2214064"/>
            </a:xfrm>
            <a:custGeom>
              <a:avLst/>
              <a:gdLst/>
              <a:ahLst/>
              <a:cxnLst/>
              <a:rect r="r" b="b" t="t" l="l"/>
              <a:pathLst>
                <a:path h="2214064" w="2324476">
                  <a:moveTo>
                    <a:pt x="0" y="0"/>
                  </a:moveTo>
                  <a:lnTo>
                    <a:pt x="2324477" y="0"/>
                  </a:lnTo>
                  <a:lnTo>
                    <a:pt x="2324477" y="2214064"/>
                  </a:lnTo>
                  <a:lnTo>
                    <a:pt x="0" y="2214064"/>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4" id="4"/>
            <p:cNvSpPr/>
            <p:nvPr/>
          </p:nvSpPr>
          <p:spPr>
            <a:xfrm flipH="false" flipV="false" rot="0">
              <a:off x="1146252" y="798915"/>
              <a:ext cx="818223" cy="1470663"/>
            </a:xfrm>
            <a:custGeom>
              <a:avLst/>
              <a:gdLst/>
              <a:ahLst/>
              <a:cxnLst/>
              <a:rect r="r" b="b" t="t" l="l"/>
              <a:pathLst>
                <a:path h="1470663" w="818223">
                  <a:moveTo>
                    <a:pt x="0" y="0"/>
                  </a:moveTo>
                  <a:lnTo>
                    <a:pt x="818223" y="0"/>
                  </a:lnTo>
                  <a:lnTo>
                    <a:pt x="818223" y="1470662"/>
                  </a:lnTo>
                  <a:lnTo>
                    <a:pt x="0" y="147066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grpSp>
        <p:nvGrpSpPr>
          <p:cNvPr name="Group 5" id="5"/>
          <p:cNvGrpSpPr/>
          <p:nvPr/>
        </p:nvGrpSpPr>
        <p:grpSpPr>
          <a:xfrm rot="0">
            <a:off x="594970" y="2398288"/>
            <a:ext cx="17312727" cy="5770885"/>
            <a:chOff x="0" y="0"/>
            <a:chExt cx="4559730" cy="1519904"/>
          </a:xfrm>
        </p:grpSpPr>
        <p:sp>
          <p:nvSpPr>
            <p:cNvPr name="Freeform 6" id="6"/>
            <p:cNvSpPr/>
            <p:nvPr/>
          </p:nvSpPr>
          <p:spPr>
            <a:xfrm flipH="false" flipV="false" rot="0">
              <a:off x="0" y="0"/>
              <a:ext cx="4559731" cy="1519904"/>
            </a:xfrm>
            <a:custGeom>
              <a:avLst/>
              <a:gdLst/>
              <a:ahLst/>
              <a:cxnLst/>
              <a:rect r="r" b="b" t="t" l="l"/>
              <a:pathLst>
                <a:path h="1519904" w="4559731">
                  <a:moveTo>
                    <a:pt x="22806" y="0"/>
                  </a:moveTo>
                  <a:lnTo>
                    <a:pt x="4536924" y="0"/>
                  </a:lnTo>
                  <a:cubicBezTo>
                    <a:pt x="4549520" y="0"/>
                    <a:pt x="4559731" y="10211"/>
                    <a:pt x="4559731" y="22806"/>
                  </a:cubicBezTo>
                  <a:lnTo>
                    <a:pt x="4559731" y="1497098"/>
                  </a:lnTo>
                  <a:cubicBezTo>
                    <a:pt x="4559731" y="1509693"/>
                    <a:pt x="4549520" y="1519904"/>
                    <a:pt x="4536924" y="1519904"/>
                  </a:cubicBezTo>
                  <a:lnTo>
                    <a:pt x="22806" y="1519904"/>
                  </a:lnTo>
                  <a:cubicBezTo>
                    <a:pt x="10211" y="1519904"/>
                    <a:pt x="0" y="1509693"/>
                    <a:pt x="0" y="1497098"/>
                  </a:cubicBezTo>
                  <a:lnTo>
                    <a:pt x="0" y="22806"/>
                  </a:lnTo>
                  <a:cubicBezTo>
                    <a:pt x="0" y="10211"/>
                    <a:pt x="10211" y="0"/>
                    <a:pt x="22806" y="0"/>
                  </a:cubicBezTo>
                  <a:close/>
                </a:path>
              </a:pathLst>
            </a:custGeom>
            <a:solidFill>
              <a:srgbClr val="000000">
                <a:alpha val="0"/>
              </a:srgbClr>
            </a:solidFill>
            <a:ln w="76200" cap="rnd">
              <a:solidFill>
                <a:srgbClr val="1D9EDE"/>
              </a:solidFill>
              <a:prstDash val="solid"/>
              <a:round/>
            </a:ln>
          </p:spPr>
        </p:sp>
        <p:sp>
          <p:nvSpPr>
            <p:cNvPr name="TextBox 7" id="7"/>
            <p:cNvSpPr txBox="true"/>
            <p:nvPr/>
          </p:nvSpPr>
          <p:spPr>
            <a:xfrm>
              <a:off x="0" y="-38100"/>
              <a:ext cx="4559730" cy="1558004"/>
            </a:xfrm>
            <a:prstGeom prst="rect">
              <a:avLst/>
            </a:prstGeom>
          </p:spPr>
          <p:txBody>
            <a:bodyPr anchor="ctr" rtlCol="false" tIns="50800" lIns="50800" bIns="50800" rIns="50800"/>
            <a:lstStyle/>
            <a:p>
              <a:pPr algn="ctr">
                <a:lnSpc>
                  <a:spcPts val="2659"/>
                </a:lnSpc>
              </a:pPr>
            </a:p>
          </p:txBody>
        </p:sp>
      </p:grpSp>
      <p:grpSp>
        <p:nvGrpSpPr>
          <p:cNvPr name="Group 8" id="8"/>
          <p:cNvGrpSpPr/>
          <p:nvPr/>
        </p:nvGrpSpPr>
        <p:grpSpPr>
          <a:xfrm rot="0">
            <a:off x="594970" y="2118746"/>
            <a:ext cx="17312727" cy="1013366"/>
            <a:chOff x="0" y="0"/>
            <a:chExt cx="23083635" cy="1351155"/>
          </a:xfrm>
        </p:grpSpPr>
        <p:grpSp>
          <p:nvGrpSpPr>
            <p:cNvPr name="Group 9" id="9"/>
            <p:cNvGrpSpPr/>
            <p:nvPr/>
          </p:nvGrpSpPr>
          <p:grpSpPr>
            <a:xfrm rot="0">
              <a:off x="0" y="0"/>
              <a:ext cx="23083635" cy="1351155"/>
              <a:chOff x="0" y="0"/>
              <a:chExt cx="4559730" cy="266895"/>
            </a:xfrm>
          </p:grpSpPr>
          <p:sp>
            <p:nvSpPr>
              <p:cNvPr name="Freeform 10" id="10"/>
              <p:cNvSpPr/>
              <p:nvPr/>
            </p:nvSpPr>
            <p:spPr>
              <a:xfrm flipH="false" flipV="false" rot="0">
                <a:off x="0" y="0"/>
                <a:ext cx="4559731" cy="266895"/>
              </a:xfrm>
              <a:custGeom>
                <a:avLst/>
                <a:gdLst/>
                <a:ahLst/>
                <a:cxnLst/>
                <a:rect r="r" b="b" t="t" l="l"/>
                <a:pathLst>
                  <a:path h="266895" w="4559731">
                    <a:moveTo>
                      <a:pt x="12521" y="0"/>
                    </a:moveTo>
                    <a:lnTo>
                      <a:pt x="4547210" y="0"/>
                    </a:lnTo>
                    <a:cubicBezTo>
                      <a:pt x="4550530" y="0"/>
                      <a:pt x="4553715" y="1319"/>
                      <a:pt x="4556063" y="3667"/>
                    </a:cubicBezTo>
                    <a:cubicBezTo>
                      <a:pt x="4558411" y="6015"/>
                      <a:pt x="4559731" y="9200"/>
                      <a:pt x="4559731" y="12521"/>
                    </a:cubicBezTo>
                    <a:lnTo>
                      <a:pt x="4559731" y="254374"/>
                    </a:lnTo>
                    <a:cubicBezTo>
                      <a:pt x="4559731" y="261289"/>
                      <a:pt x="4554125" y="266895"/>
                      <a:pt x="4547210" y="266895"/>
                    </a:cubicBezTo>
                    <a:lnTo>
                      <a:pt x="12521" y="266895"/>
                    </a:lnTo>
                    <a:cubicBezTo>
                      <a:pt x="9200" y="266895"/>
                      <a:pt x="6015" y="265576"/>
                      <a:pt x="3667" y="263228"/>
                    </a:cubicBezTo>
                    <a:cubicBezTo>
                      <a:pt x="1319" y="260879"/>
                      <a:pt x="0" y="257695"/>
                      <a:pt x="0" y="254374"/>
                    </a:cubicBezTo>
                    <a:lnTo>
                      <a:pt x="0" y="12521"/>
                    </a:lnTo>
                    <a:cubicBezTo>
                      <a:pt x="0" y="9200"/>
                      <a:pt x="1319" y="6015"/>
                      <a:pt x="3667" y="3667"/>
                    </a:cubicBezTo>
                    <a:cubicBezTo>
                      <a:pt x="6015" y="1319"/>
                      <a:pt x="9200" y="0"/>
                      <a:pt x="12521" y="0"/>
                    </a:cubicBezTo>
                    <a:close/>
                  </a:path>
                </a:pathLst>
              </a:custGeom>
              <a:solidFill>
                <a:srgbClr val="1D9EDE"/>
              </a:solidFill>
            </p:spPr>
          </p:sp>
          <p:sp>
            <p:nvSpPr>
              <p:cNvPr name="TextBox 11" id="11"/>
              <p:cNvSpPr txBox="true"/>
              <p:nvPr/>
            </p:nvSpPr>
            <p:spPr>
              <a:xfrm>
                <a:off x="0" y="-66675"/>
                <a:ext cx="4559730" cy="333570"/>
              </a:xfrm>
              <a:prstGeom prst="rect">
                <a:avLst/>
              </a:prstGeom>
            </p:spPr>
            <p:txBody>
              <a:bodyPr anchor="ctr" rtlCol="false" tIns="50800" lIns="50800" bIns="50800" rIns="50800"/>
              <a:lstStyle/>
              <a:p>
                <a:pPr algn="ctr">
                  <a:lnSpc>
                    <a:spcPts val="5040"/>
                  </a:lnSpc>
                </a:pPr>
              </a:p>
            </p:txBody>
          </p:sp>
        </p:grpSp>
        <p:sp>
          <p:nvSpPr>
            <p:cNvPr name="TextBox 12" id="12"/>
            <p:cNvSpPr txBox="true"/>
            <p:nvPr/>
          </p:nvSpPr>
          <p:spPr>
            <a:xfrm rot="0">
              <a:off x="0" y="396559"/>
              <a:ext cx="23083635" cy="643763"/>
            </a:xfrm>
            <a:prstGeom prst="rect">
              <a:avLst/>
            </a:prstGeom>
          </p:spPr>
          <p:txBody>
            <a:bodyPr anchor="t" rtlCol="false" tIns="0" lIns="0" bIns="0" rIns="0">
              <a:spAutoFit/>
            </a:bodyPr>
            <a:lstStyle/>
            <a:p>
              <a:pPr algn="ctr">
                <a:lnSpc>
                  <a:spcPts val="3312"/>
                </a:lnSpc>
              </a:pPr>
              <a:r>
                <a:rPr lang="en-US" sz="3600" b="true">
                  <a:solidFill>
                    <a:srgbClr val="FFFFFF"/>
                  </a:solidFill>
                  <a:latin typeface="Roboto Condensed Bold"/>
                  <a:ea typeface="Roboto Condensed Bold"/>
                  <a:cs typeface="Roboto Condensed Bold"/>
                  <a:sym typeface="Roboto Condensed Bold"/>
                </a:rPr>
                <a:t>USE OF MEDICATIONS THAT MAY INTERACT WITH MEDICINES IN TDF-BASED ORAL PREP</a:t>
              </a:r>
            </a:p>
          </p:txBody>
        </p:sp>
      </p:grpSp>
      <p:sp>
        <p:nvSpPr>
          <p:cNvPr name="TextBox 13" id="13"/>
          <p:cNvSpPr txBox="true"/>
          <p:nvPr/>
        </p:nvSpPr>
        <p:spPr>
          <a:xfrm rot="0">
            <a:off x="2341685" y="885511"/>
            <a:ext cx="15227016" cy="654172"/>
          </a:xfrm>
          <a:prstGeom prst="rect">
            <a:avLst/>
          </a:prstGeom>
        </p:spPr>
        <p:txBody>
          <a:bodyPr anchor="t" rtlCol="false" tIns="0" lIns="0" bIns="0" rIns="0">
            <a:spAutoFit/>
          </a:bodyPr>
          <a:lstStyle/>
          <a:p>
            <a:pPr algn="l">
              <a:lnSpc>
                <a:spcPts val="4733"/>
              </a:lnSpc>
            </a:pPr>
            <a:r>
              <a:rPr lang="en-US" sz="5144" b="true">
                <a:solidFill>
                  <a:srgbClr val="1D9EDE"/>
                </a:solidFill>
                <a:latin typeface="Roboto Condensed Bold"/>
                <a:ea typeface="Roboto Condensed Bold"/>
                <a:cs typeface="Roboto Condensed Bold"/>
                <a:sym typeface="Roboto Condensed Bold"/>
              </a:rPr>
              <a:t>TDF-based Or</a:t>
            </a:r>
            <a:r>
              <a:rPr lang="en-US" sz="5144" b="true">
                <a:solidFill>
                  <a:srgbClr val="1D9EDE"/>
                </a:solidFill>
                <a:latin typeface="Roboto Condensed Bold"/>
                <a:ea typeface="Roboto Condensed Bold"/>
                <a:cs typeface="Roboto Condensed Bold"/>
                <a:sym typeface="Roboto Condensed Bold"/>
              </a:rPr>
              <a:t>al PrEP Contraindications &amp; Considerations</a:t>
            </a:r>
          </a:p>
        </p:txBody>
      </p:sp>
      <p:sp>
        <p:nvSpPr>
          <p:cNvPr name="TextBox 14" id="14"/>
          <p:cNvSpPr txBox="true"/>
          <p:nvPr/>
        </p:nvSpPr>
        <p:spPr>
          <a:xfrm rot="0">
            <a:off x="938813" y="3477302"/>
            <a:ext cx="16320487" cy="4554788"/>
          </a:xfrm>
          <a:prstGeom prst="rect">
            <a:avLst/>
          </a:prstGeom>
        </p:spPr>
        <p:txBody>
          <a:bodyPr anchor="t" rtlCol="false" tIns="0" lIns="0" bIns="0" rIns="0">
            <a:spAutoFit/>
          </a:bodyPr>
          <a:lstStyle/>
          <a:p>
            <a:pPr algn="l" marL="719058" indent="-359529" lvl="1">
              <a:lnSpc>
                <a:spcPts val="3596"/>
              </a:lnSpc>
              <a:buFont typeface="Arial"/>
              <a:buChar char="•"/>
            </a:pPr>
            <a:r>
              <a:rPr lang="en-US" sz="3330">
                <a:solidFill>
                  <a:srgbClr val="000000"/>
                </a:solidFill>
                <a:latin typeface="Open Sans"/>
                <a:ea typeface="Open Sans"/>
                <a:cs typeface="Open Sans"/>
                <a:sym typeface="Open Sans"/>
              </a:rPr>
              <a:t>TDF-based oral PrEP is not known to interact with other medications; th</a:t>
            </a:r>
            <a:r>
              <a:rPr lang="en-US" sz="3330">
                <a:solidFill>
                  <a:srgbClr val="000000"/>
                </a:solidFill>
                <a:latin typeface="Open Sans"/>
                <a:ea typeface="Open Sans"/>
                <a:cs typeface="Open Sans"/>
                <a:sym typeface="Open Sans"/>
              </a:rPr>
              <a:t>erefore, there are no contraindications to using TDF-based oral PrEP due to use of other medications.</a:t>
            </a:r>
          </a:p>
          <a:p>
            <a:pPr algn="l" marL="719058" indent="-359529" lvl="1">
              <a:lnSpc>
                <a:spcPts val="3596"/>
              </a:lnSpc>
              <a:buFont typeface="Arial"/>
              <a:buChar char="•"/>
            </a:pPr>
            <a:r>
              <a:rPr lang="en-US" sz="3330">
                <a:solidFill>
                  <a:srgbClr val="000000"/>
                </a:solidFill>
                <a:latin typeface="Open Sans"/>
                <a:ea typeface="Open Sans"/>
                <a:cs typeface="Open Sans"/>
                <a:sym typeface="Open Sans"/>
              </a:rPr>
              <a:t>There is some evidence that use of estradiol-based gender affirming hormones may reduce TDF-based oral PrEP medication levels; therefore, transgender women using gender-affirming hormones should follow the TDF-based oral PrEP dosing regimen specifically r</a:t>
            </a:r>
            <a:r>
              <a:rPr lang="en-US" sz="3330">
                <a:solidFill>
                  <a:srgbClr val="000000"/>
                </a:solidFill>
                <a:latin typeface="Open Sans"/>
                <a:ea typeface="Open Sans"/>
                <a:cs typeface="Open Sans"/>
                <a:sym typeface="Open Sans"/>
              </a:rPr>
              <a:t>e</a:t>
            </a:r>
            <a:r>
              <a:rPr lang="en-US" sz="3330">
                <a:solidFill>
                  <a:srgbClr val="000000"/>
                </a:solidFill>
                <a:latin typeface="Open Sans"/>
                <a:ea typeface="Open Sans"/>
                <a:cs typeface="Open Sans"/>
                <a:sym typeface="Open Sans"/>
              </a:rPr>
              <a:t>co</a:t>
            </a:r>
            <a:r>
              <a:rPr lang="en-US" sz="3330">
                <a:solidFill>
                  <a:srgbClr val="000000"/>
                </a:solidFill>
                <a:latin typeface="Open Sans"/>
                <a:ea typeface="Open Sans"/>
                <a:cs typeface="Open Sans"/>
                <a:sym typeface="Open Sans"/>
              </a:rPr>
              <a:t>m</a:t>
            </a:r>
            <a:r>
              <a:rPr lang="en-US" sz="3330">
                <a:solidFill>
                  <a:srgbClr val="000000"/>
                </a:solidFill>
                <a:latin typeface="Open Sans"/>
                <a:ea typeface="Open Sans"/>
                <a:cs typeface="Open Sans"/>
                <a:sym typeface="Open Sans"/>
              </a:rPr>
              <a:t>me</a:t>
            </a:r>
            <a:r>
              <a:rPr lang="en-US" sz="3330">
                <a:solidFill>
                  <a:srgbClr val="000000"/>
                </a:solidFill>
                <a:latin typeface="Open Sans"/>
                <a:ea typeface="Open Sans"/>
                <a:cs typeface="Open Sans"/>
                <a:sym typeface="Open Sans"/>
              </a:rPr>
              <a:t>nde</a:t>
            </a:r>
            <a:r>
              <a:rPr lang="en-US" sz="3330">
                <a:solidFill>
                  <a:srgbClr val="000000"/>
                </a:solidFill>
                <a:latin typeface="Open Sans"/>
                <a:ea typeface="Open Sans"/>
                <a:cs typeface="Open Sans"/>
                <a:sym typeface="Open Sans"/>
              </a:rPr>
              <a:t>d fo</a:t>
            </a:r>
            <a:r>
              <a:rPr lang="en-US" sz="3330">
                <a:solidFill>
                  <a:srgbClr val="000000"/>
                </a:solidFill>
                <a:latin typeface="Open Sans"/>
                <a:ea typeface="Open Sans"/>
                <a:cs typeface="Open Sans"/>
                <a:sym typeface="Open Sans"/>
              </a:rPr>
              <a:t>r</a:t>
            </a:r>
            <a:r>
              <a:rPr lang="en-US" sz="3330">
                <a:solidFill>
                  <a:srgbClr val="000000"/>
                </a:solidFill>
                <a:latin typeface="Open Sans"/>
                <a:ea typeface="Open Sans"/>
                <a:cs typeface="Open Sans"/>
                <a:sym typeface="Open Sans"/>
              </a:rPr>
              <a:t> transgender women using gender-affirming hormones (as well as cis-gender women and transgender men), which will be addressed in Lesson 3.</a:t>
            </a:r>
          </a:p>
          <a:p>
            <a:pPr algn="l">
              <a:lnSpc>
                <a:spcPts val="3978"/>
              </a:lnSpc>
            </a:pPr>
          </a:p>
        </p:txBody>
      </p:sp>
    </p:spTree>
  </p:cSld>
  <p:clrMapOvr>
    <a:masterClrMapping/>
  </p:clrMapOvr>
</p:sld>
</file>

<file path=ppt/slides/slide2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0" y="0"/>
            <a:ext cx="2333045" cy="2301369"/>
            <a:chOff x="0" y="0"/>
            <a:chExt cx="3110727" cy="3068492"/>
          </a:xfrm>
        </p:grpSpPr>
        <p:sp>
          <p:nvSpPr>
            <p:cNvPr name="Freeform 3" id="3"/>
            <p:cNvSpPr/>
            <p:nvPr/>
          </p:nvSpPr>
          <p:spPr>
            <a:xfrm flipH="false" flipV="false" rot="1758426">
              <a:off x="393125" y="427214"/>
              <a:ext cx="2324476" cy="2214064"/>
            </a:xfrm>
            <a:custGeom>
              <a:avLst/>
              <a:gdLst/>
              <a:ahLst/>
              <a:cxnLst/>
              <a:rect r="r" b="b" t="t" l="l"/>
              <a:pathLst>
                <a:path h="2214064" w="2324476">
                  <a:moveTo>
                    <a:pt x="0" y="0"/>
                  </a:moveTo>
                  <a:lnTo>
                    <a:pt x="2324477" y="0"/>
                  </a:lnTo>
                  <a:lnTo>
                    <a:pt x="2324477" y="2214064"/>
                  </a:lnTo>
                  <a:lnTo>
                    <a:pt x="0" y="2214064"/>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4" id="4"/>
            <p:cNvSpPr/>
            <p:nvPr/>
          </p:nvSpPr>
          <p:spPr>
            <a:xfrm flipH="false" flipV="false" rot="0">
              <a:off x="1146252" y="798915"/>
              <a:ext cx="818223" cy="1470663"/>
            </a:xfrm>
            <a:custGeom>
              <a:avLst/>
              <a:gdLst/>
              <a:ahLst/>
              <a:cxnLst/>
              <a:rect r="r" b="b" t="t" l="l"/>
              <a:pathLst>
                <a:path h="1470663" w="818223">
                  <a:moveTo>
                    <a:pt x="0" y="0"/>
                  </a:moveTo>
                  <a:lnTo>
                    <a:pt x="818223" y="0"/>
                  </a:lnTo>
                  <a:lnTo>
                    <a:pt x="818223" y="1470662"/>
                  </a:lnTo>
                  <a:lnTo>
                    <a:pt x="0" y="147066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grpSp>
        <p:nvGrpSpPr>
          <p:cNvPr name="Group 5" id="5"/>
          <p:cNvGrpSpPr/>
          <p:nvPr/>
        </p:nvGrpSpPr>
        <p:grpSpPr>
          <a:xfrm rot="0">
            <a:off x="594970" y="2398288"/>
            <a:ext cx="17312727" cy="7688428"/>
            <a:chOff x="0" y="0"/>
            <a:chExt cx="4559730" cy="2024936"/>
          </a:xfrm>
        </p:grpSpPr>
        <p:sp>
          <p:nvSpPr>
            <p:cNvPr name="Freeform 6" id="6"/>
            <p:cNvSpPr/>
            <p:nvPr/>
          </p:nvSpPr>
          <p:spPr>
            <a:xfrm flipH="false" flipV="false" rot="0">
              <a:off x="0" y="0"/>
              <a:ext cx="4559731" cy="2024936"/>
            </a:xfrm>
            <a:custGeom>
              <a:avLst/>
              <a:gdLst/>
              <a:ahLst/>
              <a:cxnLst/>
              <a:rect r="r" b="b" t="t" l="l"/>
              <a:pathLst>
                <a:path h="2024936" w="4559731">
                  <a:moveTo>
                    <a:pt x="22806" y="0"/>
                  </a:moveTo>
                  <a:lnTo>
                    <a:pt x="4536924" y="0"/>
                  </a:lnTo>
                  <a:cubicBezTo>
                    <a:pt x="4549520" y="0"/>
                    <a:pt x="4559731" y="10211"/>
                    <a:pt x="4559731" y="22806"/>
                  </a:cubicBezTo>
                  <a:lnTo>
                    <a:pt x="4559731" y="2002130"/>
                  </a:lnTo>
                  <a:cubicBezTo>
                    <a:pt x="4559731" y="2014725"/>
                    <a:pt x="4549520" y="2024936"/>
                    <a:pt x="4536924" y="2024936"/>
                  </a:cubicBezTo>
                  <a:lnTo>
                    <a:pt x="22806" y="2024936"/>
                  </a:lnTo>
                  <a:cubicBezTo>
                    <a:pt x="10211" y="2024936"/>
                    <a:pt x="0" y="2014725"/>
                    <a:pt x="0" y="2002130"/>
                  </a:cubicBezTo>
                  <a:lnTo>
                    <a:pt x="0" y="22806"/>
                  </a:lnTo>
                  <a:cubicBezTo>
                    <a:pt x="0" y="10211"/>
                    <a:pt x="10211" y="0"/>
                    <a:pt x="22806" y="0"/>
                  </a:cubicBezTo>
                  <a:close/>
                </a:path>
              </a:pathLst>
            </a:custGeom>
            <a:solidFill>
              <a:srgbClr val="000000">
                <a:alpha val="0"/>
              </a:srgbClr>
            </a:solidFill>
            <a:ln w="76200" cap="rnd">
              <a:solidFill>
                <a:srgbClr val="1D9EDE"/>
              </a:solidFill>
              <a:prstDash val="solid"/>
              <a:round/>
            </a:ln>
          </p:spPr>
        </p:sp>
        <p:sp>
          <p:nvSpPr>
            <p:cNvPr name="TextBox 7" id="7"/>
            <p:cNvSpPr txBox="true"/>
            <p:nvPr/>
          </p:nvSpPr>
          <p:spPr>
            <a:xfrm>
              <a:off x="0" y="-38100"/>
              <a:ext cx="4559730" cy="2063036"/>
            </a:xfrm>
            <a:prstGeom prst="rect">
              <a:avLst/>
            </a:prstGeom>
          </p:spPr>
          <p:txBody>
            <a:bodyPr anchor="ctr" rtlCol="false" tIns="50800" lIns="50800" bIns="50800" rIns="50800"/>
            <a:lstStyle/>
            <a:p>
              <a:pPr algn="ctr">
                <a:lnSpc>
                  <a:spcPts val="2659"/>
                </a:lnSpc>
              </a:pPr>
            </a:p>
          </p:txBody>
        </p:sp>
      </p:grpSp>
      <p:grpSp>
        <p:nvGrpSpPr>
          <p:cNvPr name="Group 8" id="8"/>
          <p:cNvGrpSpPr/>
          <p:nvPr/>
        </p:nvGrpSpPr>
        <p:grpSpPr>
          <a:xfrm rot="0">
            <a:off x="594970" y="2118746"/>
            <a:ext cx="17312727" cy="1432466"/>
            <a:chOff x="0" y="0"/>
            <a:chExt cx="23083635" cy="1909955"/>
          </a:xfrm>
        </p:grpSpPr>
        <p:grpSp>
          <p:nvGrpSpPr>
            <p:cNvPr name="Group 9" id="9"/>
            <p:cNvGrpSpPr/>
            <p:nvPr/>
          </p:nvGrpSpPr>
          <p:grpSpPr>
            <a:xfrm rot="0">
              <a:off x="0" y="0"/>
              <a:ext cx="23083635" cy="1909955"/>
              <a:chOff x="0" y="0"/>
              <a:chExt cx="4559730" cy="377275"/>
            </a:xfrm>
          </p:grpSpPr>
          <p:sp>
            <p:nvSpPr>
              <p:cNvPr name="Freeform 10" id="10"/>
              <p:cNvSpPr/>
              <p:nvPr/>
            </p:nvSpPr>
            <p:spPr>
              <a:xfrm flipH="false" flipV="false" rot="0">
                <a:off x="0" y="0"/>
                <a:ext cx="4559731" cy="377275"/>
              </a:xfrm>
              <a:custGeom>
                <a:avLst/>
                <a:gdLst/>
                <a:ahLst/>
                <a:cxnLst/>
                <a:rect r="r" b="b" t="t" l="l"/>
                <a:pathLst>
                  <a:path h="377275" w="4559731">
                    <a:moveTo>
                      <a:pt x="12521" y="0"/>
                    </a:moveTo>
                    <a:lnTo>
                      <a:pt x="4547210" y="0"/>
                    </a:lnTo>
                    <a:cubicBezTo>
                      <a:pt x="4550530" y="0"/>
                      <a:pt x="4553715" y="1319"/>
                      <a:pt x="4556063" y="3667"/>
                    </a:cubicBezTo>
                    <a:cubicBezTo>
                      <a:pt x="4558411" y="6015"/>
                      <a:pt x="4559731" y="9200"/>
                      <a:pt x="4559731" y="12521"/>
                    </a:cubicBezTo>
                    <a:lnTo>
                      <a:pt x="4559731" y="364754"/>
                    </a:lnTo>
                    <a:cubicBezTo>
                      <a:pt x="4559731" y="371669"/>
                      <a:pt x="4554125" y="377275"/>
                      <a:pt x="4547210" y="377275"/>
                    </a:cubicBezTo>
                    <a:lnTo>
                      <a:pt x="12521" y="377275"/>
                    </a:lnTo>
                    <a:cubicBezTo>
                      <a:pt x="9200" y="377275"/>
                      <a:pt x="6015" y="375956"/>
                      <a:pt x="3667" y="373608"/>
                    </a:cubicBezTo>
                    <a:cubicBezTo>
                      <a:pt x="1319" y="371260"/>
                      <a:pt x="0" y="368075"/>
                      <a:pt x="0" y="364754"/>
                    </a:cubicBezTo>
                    <a:lnTo>
                      <a:pt x="0" y="12521"/>
                    </a:lnTo>
                    <a:cubicBezTo>
                      <a:pt x="0" y="9200"/>
                      <a:pt x="1319" y="6015"/>
                      <a:pt x="3667" y="3667"/>
                    </a:cubicBezTo>
                    <a:cubicBezTo>
                      <a:pt x="6015" y="1319"/>
                      <a:pt x="9200" y="0"/>
                      <a:pt x="12521" y="0"/>
                    </a:cubicBezTo>
                    <a:close/>
                  </a:path>
                </a:pathLst>
              </a:custGeom>
              <a:solidFill>
                <a:srgbClr val="1D9EDE"/>
              </a:solidFill>
            </p:spPr>
          </p:sp>
          <p:sp>
            <p:nvSpPr>
              <p:cNvPr name="TextBox 11" id="11"/>
              <p:cNvSpPr txBox="true"/>
              <p:nvPr/>
            </p:nvSpPr>
            <p:spPr>
              <a:xfrm>
                <a:off x="0" y="-66675"/>
                <a:ext cx="4559730" cy="443950"/>
              </a:xfrm>
              <a:prstGeom prst="rect">
                <a:avLst/>
              </a:prstGeom>
            </p:spPr>
            <p:txBody>
              <a:bodyPr anchor="ctr" rtlCol="false" tIns="50800" lIns="50800" bIns="50800" rIns="50800"/>
              <a:lstStyle/>
              <a:p>
                <a:pPr algn="ctr">
                  <a:lnSpc>
                    <a:spcPts val="5040"/>
                  </a:lnSpc>
                </a:pPr>
              </a:p>
            </p:txBody>
          </p:sp>
        </p:grpSp>
        <p:sp>
          <p:nvSpPr>
            <p:cNvPr name="TextBox 12" id="12"/>
            <p:cNvSpPr txBox="true"/>
            <p:nvPr/>
          </p:nvSpPr>
          <p:spPr>
            <a:xfrm rot="0">
              <a:off x="0" y="396559"/>
              <a:ext cx="23083635" cy="1202563"/>
            </a:xfrm>
            <a:prstGeom prst="rect">
              <a:avLst/>
            </a:prstGeom>
          </p:spPr>
          <p:txBody>
            <a:bodyPr anchor="t" rtlCol="false" tIns="0" lIns="0" bIns="0" rIns="0">
              <a:spAutoFit/>
            </a:bodyPr>
            <a:lstStyle/>
            <a:p>
              <a:pPr algn="ctr">
                <a:lnSpc>
                  <a:spcPts val="3312"/>
                </a:lnSpc>
              </a:pPr>
              <a:r>
                <a:rPr lang="en-US" sz="3600" b="true">
                  <a:solidFill>
                    <a:srgbClr val="FFFFFF"/>
                  </a:solidFill>
                  <a:latin typeface="Roboto Condensed Bold"/>
                  <a:ea typeface="Roboto Condensed Bold"/>
                  <a:cs typeface="Roboto Condensed Bold"/>
                  <a:sym typeface="Roboto Condensed Bold"/>
                </a:rPr>
                <a:t>COMORBIDITIES: EVIDENCE OF IMPAIRED KIDNEY FUNCTION BY LABORATORY TESTING (IF PERFORMED)</a:t>
              </a:r>
            </a:p>
          </p:txBody>
        </p:sp>
      </p:grpSp>
      <p:sp>
        <p:nvSpPr>
          <p:cNvPr name="TextBox 13" id="13"/>
          <p:cNvSpPr txBox="true"/>
          <p:nvPr/>
        </p:nvSpPr>
        <p:spPr>
          <a:xfrm rot="0">
            <a:off x="2341685" y="885511"/>
            <a:ext cx="15227016" cy="654172"/>
          </a:xfrm>
          <a:prstGeom prst="rect">
            <a:avLst/>
          </a:prstGeom>
        </p:spPr>
        <p:txBody>
          <a:bodyPr anchor="t" rtlCol="false" tIns="0" lIns="0" bIns="0" rIns="0">
            <a:spAutoFit/>
          </a:bodyPr>
          <a:lstStyle/>
          <a:p>
            <a:pPr algn="l">
              <a:lnSpc>
                <a:spcPts val="4733"/>
              </a:lnSpc>
            </a:pPr>
            <a:r>
              <a:rPr lang="en-US" sz="5144" b="true">
                <a:solidFill>
                  <a:srgbClr val="1D9EDE"/>
                </a:solidFill>
                <a:latin typeface="Roboto Condensed Bold"/>
                <a:ea typeface="Roboto Condensed Bold"/>
                <a:cs typeface="Roboto Condensed Bold"/>
                <a:sym typeface="Roboto Condensed Bold"/>
              </a:rPr>
              <a:t>TDF-based Or</a:t>
            </a:r>
            <a:r>
              <a:rPr lang="en-US" sz="5144" b="true">
                <a:solidFill>
                  <a:srgbClr val="1D9EDE"/>
                </a:solidFill>
                <a:latin typeface="Roboto Condensed Bold"/>
                <a:ea typeface="Roboto Condensed Bold"/>
                <a:cs typeface="Roboto Condensed Bold"/>
                <a:sym typeface="Roboto Condensed Bold"/>
              </a:rPr>
              <a:t>al PrEP Contraindications &amp; Considerations</a:t>
            </a:r>
          </a:p>
        </p:txBody>
      </p:sp>
      <p:sp>
        <p:nvSpPr>
          <p:cNvPr name="TextBox 14" id="14"/>
          <p:cNvSpPr txBox="true"/>
          <p:nvPr/>
        </p:nvSpPr>
        <p:spPr>
          <a:xfrm rot="0">
            <a:off x="1028700" y="3786917"/>
            <a:ext cx="16540001" cy="6299799"/>
          </a:xfrm>
          <a:prstGeom prst="rect">
            <a:avLst/>
          </a:prstGeom>
        </p:spPr>
        <p:txBody>
          <a:bodyPr anchor="t" rtlCol="false" tIns="0" lIns="0" bIns="0" rIns="0">
            <a:spAutoFit/>
          </a:bodyPr>
          <a:lstStyle/>
          <a:p>
            <a:pPr algn="l" marL="630840" indent="-315420" lvl="1">
              <a:lnSpc>
                <a:spcPts val="3155"/>
              </a:lnSpc>
              <a:buFont typeface="Arial"/>
              <a:buChar char="•"/>
            </a:pPr>
            <a:r>
              <a:rPr lang="en-US" sz="2921">
                <a:solidFill>
                  <a:srgbClr val="000000"/>
                </a:solidFill>
                <a:latin typeface="Open Sans"/>
                <a:ea typeface="Open Sans"/>
                <a:cs typeface="Open Sans"/>
                <a:sym typeface="Open Sans"/>
              </a:rPr>
              <a:t>WHO guidance specifies the following in relation to kidney function testing:</a:t>
            </a:r>
          </a:p>
          <a:p>
            <a:pPr algn="l" marL="1261681" indent="-420560" lvl="2">
              <a:lnSpc>
                <a:spcPts val="3155"/>
              </a:lnSpc>
              <a:buFont typeface="Arial"/>
              <a:buChar char="⚬"/>
            </a:pPr>
            <a:r>
              <a:rPr lang="en-US" sz="2921">
                <a:solidFill>
                  <a:srgbClr val="000000"/>
                </a:solidFill>
                <a:latin typeface="Open Sans"/>
                <a:ea typeface="Open Sans"/>
                <a:cs typeface="Open Sans"/>
                <a:sym typeface="Open Sans"/>
              </a:rPr>
              <a:t>If under 49 years and free of renal comorbidities, testing is optional, noting that reduced renal function is infrequent at younger ages but can increase with increasing age</a:t>
            </a:r>
          </a:p>
          <a:p>
            <a:pPr algn="l" marL="1261681" indent="-420560" lvl="2">
              <a:lnSpc>
                <a:spcPts val="3155"/>
              </a:lnSpc>
              <a:buFont typeface="Arial"/>
              <a:buChar char="⚬"/>
            </a:pPr>
            <a:r>
              <a:rPr lang="en-US" sz="2921">
                <a:solidFill>
                  <a:srgbClr val="000000"/>
                </a:solidFill>
                <a:latin typeface="Open Sans"/>
                <a:ea typeface="Open Sans"/>
                <a:cs typeface="Open Sans"/>
                <a:sym typeface="Open Sans"/>
              </a:rPr>
              <a:t>If 50+ years and/or with</a:t>
            </a:r>
            <a:r>
              <a:rPr lang="en-US" sz="2921">
                <a:solidFill>
                  <a:srgbClr val="000000"/>
                </a:solidFill>
                <a:latin typeface="Open Sans"/>
                <a:ea typeface="Open Sans"/>
                <a:cs typeface="Open Sans"/>
                <a:sym typeface="Open Sans"/>
              </a:rPr>
              <a:t> renal comorbidities, testing at baseline is recommended</a:t>
            </a:r>
          </a:p>
          <a:p>
            <a:pPr algn="l" marL="630840" indent="-315420" lvl="1">
              <a:lnSpc>
                <a:spcPts val="3155"/>
              </a:lnSpc>
              <a:buFont typeface="Arial"/>
              <a:buChar char="•"/>
            </a:pPr>
            <a:r>
              <a:rPr lang="en-US" sz="2921">
                <a:solidFill>
                  <a:srgbClr val="000000"/>
                </a:solidFill>
                <a:latin typeface="Open Sans"/>
                <a:ea typeface="Open Sans"/>
                <a:cs typeface="Open Sans"/>
                <a:sym typeface="Open Sans"/>
              </a:rPr>
              <a:t>Starting TDF-based oral PrEP is contraindicated if creatinine clearance (CrCl) &lt; 60 ml/min or estimated glomerular filtration rate (eGFR) &lt; 60 ml/min per 1.73 m2 (for those who are tested).</a:t>
            </a:r>
          </a:p>
          <a:p>
            <a:pPr algn="l" marL="630840" indent="-315420" lvl="1">
              <a:lnSpc>
                <a:spcPts val="3155"/>
              </a:lnSpc>
              <a:buFont typeface="Arial"/>
              <a:buChar char="•"/>
            </a:pPr>
            <a:r>
              <a:rPr lang="en-US" sz="2921">
                <a:solidFill>
                  <a:srgbClr val="000000"/>
                </a:solidFill>
                <a:latin typeface="Open Sans"/>
                <a:ea typeface="Open Sans"/>
                <a:cs typeface="Open Sans"/>
                <a:sym typeface="Open Sans"/>
              </a:rPr>
              <a:t>For those receiving kidney function testing, WHO suggests such testing be performed within 3 months of initiat</a:t>
            </a:r>
            <a:r>
              <a:rPr lang="en-US" sz="2921">
                <a:solidFill>
                  <a:srgbClr val="000000"/>
                </a:solidFill>
                <a:latin typeface="Open Sans"/>
                <a:ea typeface="Open Sans"/>
                <a:cs typeface="Open Sans"/>
                <a:sym typeface="Open Sans"/>
              </a:rPr>
              <a:t>in</a:t>
            </a:r>
            <a:r>
              <a:rPr lang="en-US" sz="2921">
                <a:solidFill>
                  <a:srgbClr val="000000"/>
                </a:solidFill>
                <a:latin typeface="Open Sans"/>
                <a:ea typeface="Open Sans"/>
                <a:cs typeface="Open Sans"/>
                <a:sym typeface="Open Sans"/>
              </a:rPr>
              <a:t>g TDF-based oral PrEP. When kidney function testing is being done, start of TDF-based oral PrEP should not be delayed while waiting for test results.</a:t>
            </a:r>
          </a:p>
          <a:p>
            <a:pPr algn="l" marL="630840" indent="-315420" lvl="1">
              <a:lnSpc>
                <a:spcPts val="3155"/>
              </a:lnSpc>
              <a:buFont typeface="Arial"/>
              <a:buChar char="•"/>
            </a:pPr>
            <a:r>
              <a:rPr lang="en-US" sz="2921">
                <a:solidFill>
                  <a:srgbClr val="000000"/>
                </a:solidFill>
                <a:latin typeface="Open Sans"/>
                <a:ea typeface="Open Sans"/>
                <a:cs typeface="Open Sans"/>
                <a:sym typeface="Open Sans"/>
              </a:rPr>
              <a:t>Providers should follow national guidelines for renal function testing, which may vary country.</a:t>
            </a:r>
          </a:p>
          <a:p>
            <a:pPr algn="l" marL="630840" indent="-315420" lvl="1">
              <a:lnSpc>
                <a:spcPts val="3155"/>
              </a:lnSpc>
              <a:buFont typeface="Arial"/>
              <a:buChar char="•"/>
            </a:pPr>
            <a:r>
              <a:rPr lang="en-US" sz="2921">
                <a:solidFill>
                  <a:srgbClr val="000000"/>
                </a:solidFill>
                <a:latin typeface="Open Sans"/>
                <a:ea typeface="Open Sans"/>
                <a:cs typeface="Open Sans"/>
                <a:sym typeface="Open Sans"/>
              </a:rPr>
              <a:t>If</a:t>
            </a:r>
            <a:r>
              <a:rPr lang="en-US" sz="2921">
                <a:solidFill>
                  <a:srgbClr val="000000"/>
                </a:solidFill>
                <a:latin typeface="Open Sans"/>
                <a:ea typeface="Open Sans"/>
                <a:cs typeface="Open Sans"/>
                <a:sym typeface="Open Sans"/>
              </a:rPr>
              <a:t> starting TDF-based oral PrEP is contraindicated due to impaired kidney function or disease, an alternate PrEP product may be an option instead, or other HIV prevention strategies may be considered.</a:t>
            </a:r>
          </a:p>
          <a:p>
            <a:pPr algn="l">
              <a:lnSpc>
                <a:spcPts val="3155"/>
              </a:lnSpc>
            </a:pPr>
          </a:p>
        </p:txBody>
      </p:sp>
    </p:spTree>
  </p:cSld>
  <p:clrMapOvr>
    <a:masterClrMapping/>
  </p:clrMapOvr>
</p:sld>
</file>

<file path=ppt/slides/slide2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3060984" y="2137029"/>
            <a:ext cx="15136302" cy="1802892"/>
          </a:xfrm>
          <a:prstGeom prst="rect">
            <a:avLst/>
          </a:prstGeom>
        </p:spPr>
        <p:txBody>
          <a:bodyPr anchor="t" rtlCol="false" tIns="0" lIns="0" bIns="0" rIns="0">
            <a:spAutoFit/>
          </a:bodyPr>
          <a:lstStyle/>
          <a:p>
            <a:pPr algn="l">
              <a:lnSpc>
                <a:spcPts val="3563"/>
              </a:lnSpc>
            </a:pPr>
            <a:r>
              <a:rPr lang="en-US" sz="3299">
                <a:solidFill>
                  <a:srgbClr val="000000"/>
                </a:solidFill>
                <a:latin typeface="Open Sans"/>
                <a:ea typeface="Open Sans"/>
                <a:cs typeface="Open Sans"/>
                <a:sym typeface="Open Sans"/>
              </a:rPr>
              <a:t>In addition to the contraindications list</a:t>
            </a:r>
            <a:r>
              <a:rPr lang="en-US" sz="3299">
                <a:solidFill>
                  <a:srgbClr val="000000"/>
                </a:solidFill>
                <a:latin typeface="Open Sans"/>
                <a:ea typeface="Open Sans"/>
                <a:cs typeface="Open Sans"/>
                <a:sym typeface="Open Sans"/>
              </a:rPr>
              <a:t>ed above for all PrEP products (positive or inconclusive HIV status, high indication for PEP, allergy to PrEP medication), the following contraindications and considerations to starting DVR also apply:</a:t>
            </a:r>
          </a:p>
        </p:txBody>
      </p:sp>
      <p:sp>
        <p:nvSpPr>
          <p:cNvPr name="TextBox 3" id="3"/>
          <p:cNvSpPr txBox="true"/>
          <p:nvPr/>
        </p:nvSpPr>
        <p:spPr>
          <a:xfrm rot="0">
            <a:off x="3060984" y="1152525"/>
            <a:ext cx="15227016" cy="659198"/>
          </a:xfrm>
          <a:prstGeom prst="rect">
            <a:avLst/>
          </a:prstGeom>
        </p:spPr>
        <p:txBody>
          <a:bodyPr anchor="t" rtlCol="false" tIns="0" lIns="0" bIns="0" rIns="0">
            <a:spAutoFit/>
          </a:bodyPr>
          <a:lstStyle/>
          <a:p>
            <a:pPr algn="l">
              <a:lnSpc>
                <a:spcPts val="4733"/>
              </a:lnSpc>
            </a:pPr>
            <a:r>
              <a:rPr lang="en-US" sz="5144" b="true">
                <a:solidFill>
                  <a:srgbClr val="48AEA8"/>
                </a:solidFill>
                <a:latin typeface="Roboto Condensed Bold"/>
                <a:ea typeface="Roboto Condensed Bold"/>
                <a:cs typeface="Roboto Condensed Bold"/>
                <a:sym typeface="Roboto Condensed Bold"/>
              </a:rPr>
              <a:t>DVR </a:t>
            </a:r>
            <a:r>
              <a:rPr lang="en-US" sz="5144" b="true">
                <a:solidFill>
                  <a:srgbClr val="48AEA8"/>
                </a:solidFill>
                <a:latin typeface="Roboto Condensed Bold"/>
                <a:ea typeface="Roboto Condensed Bold"/>
                <a:cs typeface="Roboto Condensed Bold"/>
                <a:sym typeface="Roboto Condensed Bold"/>
              </a:rPr>
              <a:t>Contraindications &amp; Considerations</a:t>
            </a:r>
          </a:p>
        </p:txBody>
      </p:sp>
      <p:grpSp>
        <p:nvGrpSpPr>
          <p:cNvPr name="Group 4" id="4"/>
          <p:cNvGrpSpPr/>
          <p:nvPr/>
        </p:nvGrpSpPr>
        <p:grpSpPr>
          <a:xfrm rot="0">
            <a:off x="1028700" y="4691427"/>
            <a:ext cx="16878997" cy="1013366"/>
            <a:chOff x="0" y="0"/>
            <a:chExt cx="22505329" cy="1351155"/>
          </a:xfrm>
        </p:grpSpPr>
        <p:grpSp>
          <p:nvGrpSpPr>
            <p:cNvPr name="Group 5" id="5"/>
            <p:cNvGrpSpPr/>
            <p:nvPr/>
          </p:nvGrpSpPr>
          <p:grpSpPr>
            <a:xfrm rot="0">
              <a:off x="0" y="0"/>
              <a:ext cx="22505329" cy="1351155"/>
              <a:chOff x="0" y="0"/>
              <a:chExt cx="4445497" cy="266895"/>
            </a:xfrm>
          </p:grpSpPr>
          <p:sp>
            <p:nvSpPr>
              <p:cNvPr name="Freeform 6" id="6"/>
              <p:cNvSpPr/>
              <p:nvPr/>
            </p:nvSpPr>
            <p:spPr>
              <a:xfrm flipH="false" flipV="false" rot="0">
                <a:off x="0" y="0"/>
                <a:ext cx="4445497" cy="266895"/>
              </a:xfrm>
              <a:custGeom>
                <a:avLst/>
                <a:gdLst/>
                <a:ahLst/>
                <a:cxnLst/>
                <a:rect r="r" b="b" t="t" l="l"/>
                <a:pathLst>
                  <a:path h="266895" w="4445497">
                    <a:moveTo>
                      <a:pt x="12843" y="0"/>
                    </a:moveTo>
                    <a:lnTo>
                      <a:pt x="4432654" y="0"/>
                    </a:lnTo>
                    <a:cubicBezTo>
                      <a:pt x="4436060" y="0"/>
                      <a:pt x="4439327" y="1353"/>
                      <a:pt x="4441735" y="3762"/>
                    </a:cubicBezTo>
                    <a:cubicBezTo>
                      <a:pt x="4444144" y="6170"/>
                      <a:pt x="4445497" y="9437"/>
                      <a:pt x="4445497" y="12843"/>
                    </a:cubicBezTo>
                    <a:lnTo>
                      <a:pt x="4445497" y="254052"/>
                    </a:lnTo>
                    <a:cubicBezTo>
                      <a:pt x="4445497" y="261145"/>
                      <a:pt x="4439747" y="266895"/>
                      <a:pt x="4432654" y="266895"/>
                    </a:cubicBezTo>
                    <a:lnTo>
                      <a:pt x="12843" y="266895"/>
                    </a:lnTo>
                    <a:cubicBezTo>
                      <a:pt x="9437" y="266895"/>
                      <a:pt x="6170" y="265542"/>
                      <a:pt x="3762" y="263133"/>
                    </a:cubicBezTo>
                    <a:cubicBezTo>
                      <a:pt x="1353" y="260725"/>
                      <a:pt x="0" y="257458"/>
                      <a:pt x="0" y="254052"/>
                    </a:cubicBezTo>
                    <a:lnTo>
                      <a:pt x="0" y="12843"/>
                    </a:lnTo>
                    <a:cubicBezTo>
                      <a:pt x="0" y="5750"/>
                      <a:pt x="5750" y="0"/>
                      <a:pt x="12843" y="0"/>
                    </a:cubicBezTo>
                    <a:close/>
                  </a:path>
                </a:pathLst>
              </a:custGeom>
              <a:solidFill>
                <a:srgbClr val="000000">
                  <a:alpha val="0"/>
                </a:srgbClr>
              </a:solidFill>
              <a:ln w="38100" cap="rnd">
                <a:solidFill>
                  <a:srgbClr val="48AEA8"/>
                </a:solidFill>
                <a:prstDash val="solid"/>
                <a:round/>
              </a:ln>
            </p:spPr>
          </p:sp>
          <p:sp>
            <p:nvSpPr>
              <p:cNvPr name="TextBox 7" id="7"/>
              <p:cNvSpPr txBox="true"/>
              <p:nvPr/>
            </p:nvSpPr>
            <p:spPr>
              <a:xfrm>
                <a:off x="0" y="-66675"/>
                <a:ext cx="4445497" cy="333570"/>
              </a:xfrm>
              <a:prstGeom prst="rect">
                <a:avLst/>
              </a:prstGeom>
            </p:spPr>
            <p:txBody>
              <a:bodyPr anchor="ctr" rtlCol="false" tIns="50800" lIns="50800" bIns="50800" rIns="50800"/>
              <a:lstStyle/>
              <a:p>
                <a:pPr algn="ctr">
                  <a:lnSpc>
                    <a:spcPts val="5040"/>
                  </a:lnSpc>
                </a:pPr>
              </a:p>
            </p:txBody>
          </p:sp>
        </p:grpSp>
        <p:sp>
          <p:nvSpPr>
            <p:cNvPr name="TextBox 8" id="8"/>
            <p:cNvSpPr txBox="true"/>
            <p:nvPr/>
          </p:nvSpPr>
          <p:spPr>
            <a:xfrm rot="0">
              <a:off x="0" y="396559"/>
              <a:ext cx="22505329" cy="643763"/>
            </a:xfrm>
            <a:prstGeom prst="rect">
              <a:avLst/>
            </a:prstGeom>
          </p:spPr>
          <p:txBody>
            <a:bodyPr anchor="t" rtlCol="false" tIns="0" lIns="0" bIns="0" rIns="0">
              <a:spAutoFit/>
            </a:bodyPr>
            <a:lstStyle/>
            <a:p>
              <a:pPr algn="ctr">
                <a:lnSpc>
                  <a:spcPts val="3312"/>
                </a:lnSpc>
              </a:pPr>
              <a:r>
                <a:rPr lang="en-US" sz="3600" b="true">
                  <a:solidFill>
                    <a:srgbClr val="48AEA8"/>
                  </a:solidFill>
                  <a:latin typeface="Roboto Condensed Bold"/>
                  <a:ea typeface="Roboto Condensed Bold"/>
                  <a:cs typeface="Roboto Condensed Bold"/>
                  <a:sym typeface="Roboto Condensed Bold"/>
                </a:rPr>
                <a:t>HIGH SUSPICION OF ACUTE HIV INFECTION - NOT A CONTRAINDICATION</a:t>
              </a:r>
            </a:p>
          </p:txBody>
        </p:sp>
      </p:grpSp>
      <p:grpSp>
        <p:nvGrpSpPr>
          <p:cNvPr name="Group 9" id="9"/>
          <p:cNvGrpSpPr/>
          <p:nvPr/>
        </p:nvGrpSpPr>
        <p:grpSpPr>
          <a:xfrm rot="0">
            <a:off x="1028700" y="6049080"/>
            <a:ext cx="16878997" cy="1432466"/>
            <a:chOff x="0" y="0"/>
            <a:chExt cx="22505329" cy="1909955"/>
          </a:xfrm>
        </p:grpSpPr>
        <p:grpSp>
          <p:nvGrpSpPr>
            <p:cNvPr name="Group 10" id="10"/>
            <p:cNvGrpSpPr/>
            <p:nvPr/>
          </p:nvGrpSpPr>
          <p:grpSpPr>
            <a:xfrm rot="0">
              <a:off x="0" y="0"/>
              <a:ext cx="22505329" cy="1909955"/>
              <a:chOff x="0" y="0"/>
              <a:chExt cx="4445497" cy="377275"/>
            </a:xfrm>
          </p:grpSpPr>
          <p:sp>
            <p:nvSpPr>
              <p:cNvPr name="Freeform 11" id="11"/>
              <p:cNvSpPr/>
              <p:nvPr/>
            </p:nvSpPr>
            <p:spPr>
              <a:xfrm flipH="false" flipV="false" rot="0">
                <a:off x="0" y="0"/>
                <a:ext cx="4445497" cy="377275"/>
              </a:xfrm>
              <a:custGeom>
                <a:avLst/>
                <a:gdLst/>
                <a:ahLst/>
                <a:cxnLst/>
                <a:rect r="r" b="b" t="t" l="l"/>
                <a:pathLst>
                  <a:path h="377275" w="4445497">
                    <a:moveTo>
                      <a:pt x="12843" y="0"/>
                    </a:moveTo>
                    <a:lnTo>
                      <a:pt x="4432654" y="0"/>
                    </a:lnTo>
                    <a:cubicBezTo>
                      <a:pt x="4436060" y="0"/>
                      <a:pt x="4439327" y="1353"/>
                      <a:pt x="4441735" y="3762"/>
                    </a:cubicBezTo>
                    <a:cubicBezTo>
                      <a:pt x="4444144" y="6170"/>
                      <a:pt x="4445497" y="9437"/>
                      <a:pt x="4445497" y="12843"/>
                    </a:cubicBezTo>
                    <a:lnTo>
                      <a:pt x="4445497" y="364432"/>
                    </a:lnTo>
                    <a:cubicBezTo>
                      <a:pt x="4445497" y="371525"/>
                      <a:pt x="4439747" y="377275"/>
                      <a:pt x="4432654" y="377275"/>
                    </a:cubicBezTo>
                    <a:lnTo>
                      <a:pt x="12843" y="377275"/>
                    </a:lnTo>
                    <a:cubicBezTo>
                      <a:pt x="9437" y="377275"/>
                      <a:pt x="6170" y="375922"/>
                      <a:pt x="3762" y="373514"/>
                    </a:cubicBezTo>
                    <a:cubicBezTo>
                      <a:pt x="1353" y="371105"/>
                      <a:pt x="0" y="367838"/>
                      <a:pt x="0" y="364432"/>
                    </a:cubicBezTo>
                    <a:lnTo>
                      <a:pt x="0" y="12843"/>
                    </a:lnTo>
                    <a:cubicBezTo>
                      <a:pt x="0" y="5750"/>
                      <a:pt x="5750" y="0"/>
                      <a:pt x="12843" y="0"/>
                    </a:cubicBezTo>
                    <a:close/>
                  </a:path>
                </a:pathLst>
              </a:custGeom>
              <a:solidFill>
                <a:srgbClr val="45AEA8"/>
              </a:solidFill>
            </p:spPr>
          </p:sp>
          <p:sp>
            <p:nvSpPr>
              <p:cNvPr name="TextBox 12" id="12"/>
              <p:cNvSpPr txBox="true"/>
              <p:nvPr/>
            </p:nvSpPr>
            <p:spPr>
              <a:xfrm>
                <a:off x="0" y="-38100"/>
                <a:ext cx="4445497" cy="415375"/>
              </a:xfrm>
              <a:prstGeom prst="rect">
                <a:avLst/>
              </a:prstGeom>
            </p:spPr>
            <p:txBody>
              <a:bodyPr anchor="ctr" rtlCol="false" tIns="50800" lIns="50800" bIns="50800" rIns="50800"/>
              <a:lstStyle/>
              <a:p>
                <a:pPr algn="ctr">
                  <a:lnSpc>
                    <a:spcPts val="2659"/>
                  </a:lnSpc>
                </a:pPr>
              </a:p>
            </p:txBody>
          </p:sp>
        </p:grpSp>
        <p:sp>
          <p:nvSpPr>
            <p:cNvPr name="TextBox 13" id="13"/>
            <p:cNvSpPr txBox="true"/>
            <p:nvPr/>
          </p:nvSpPr>
          <p:spPr>
            <a:xfrm rot="0">
              <a:off x="0" y="396559"/>
              <a:ext cx="22505329" cy="1202563"/>
            </a:xfrm>
            <a:prstGeom prst="rect">
              <a:avLst/>
            </a:prstGeom>
          </p:spPr>
          <p:txBody>
            <a:bodyPr anchor="t" rtlCol="false" tIns="0" lIns="0" bIns="0" rIns="0">
              <a:spAutoFit/>
            </a:bodyPr>
            <a:lstStyle/>
            <a:p>
              <a:pPr algn="ctr">
                <a:lnSpc>
                  <a:spcPts val="3312"/>
                </a:lnSpc>
              </a:pPr>
              <a:r>
                <a:rPr lang="en-US" b="true" sz="3600">
                  <a:solidFill>
                    <a:srgbClr val="FFFFFF"/>
                  </a:solidFill>
                  <a:latin typeface="Roboto Condensed Bold"/>
                  <a:ea typeface="Roboto Condensed Bold"/>
                  <a:cs typeface="Roboto Condensed Bold"/>
                  <a:sym typeface="Roboto Condensed Bold"/>
                </a:rPr>
                <a:t>USE OF USE OF OTHER DEVICES OR VAGINALLY ADMINISTERED MEDICATIONS, WITH CONTRAINDICATIONS VS. CONSIDERATIONS VARYING BY PRODUCT</a:t>
              </a:r>
            </a:p>
          </p:txBody>
        </p:sp>
      </p:grpSp>
      <p:grpSp>
        <p:nvGrpSpPr>
          <p:cNvPr name="Group 14" id="14"/>
          <p:cNvGrpSpPr/>
          <p:nvPr/>
        </p:nvGrpSpPr>
        <p:grpSpPr>
          <a:xfrm rot="0">
            <a:off x="1028700" y="7825834"/>
            <a:ext cx="16878997" cy="1432466"/>
            <a:chOff x="0" y="0"/>
            <a:chExt cx="22505329" cy="1909955"/>
          </a:xfrm>
        </p:grpSpPr>
        <p:grpSp>
          <p:nvGrpSpPr>
            <p:cNvPr name="Group 15" id="15"/>
            <p:cNvGrpSpPr/>
            <p:nvPr/>
          </p:nvGrpSpPr>
          <p:grpSpPr>
            <a:xfrm rot="0">
              <a:off x="0" y="0"/>
              <a:ext cx="22505329" cy="1909955"/>
              <a:chOff x="0" y="0"/>
              <a:chExt cx="4445497" cy="377275"/>
            </a:xfrm>
          </p:grpSpPr>
          <p:sp>
            <p:nvSpPr>
              <p:cNvPr name="Freeform 16" id="16"/>
              <p:cNvSpPr/>
              <p:nvPr/>
            </p:nvSpPr>
            <p:spPr>
              <a:xfrm flipH="false" flipV="false" rot="0">
                <a:off x="0" y="0"/>
                <a:ext cx="4445497" cy="377275"/>
              </a:xfrm>
              <a:custGeom>
                <a:avLst/>
                <a:gdLst/>
                <a:ahLst/>
                <a:cxnLst/>
                <a:rect r="r" b="b" t="t" l="l"/>
                <a:pathLst>
                  <a:path h="377275" w="4445497">
                    <a:moveTo>
                      <a:pt x="12843" y="0"/>
                    </a:moveTo>
                    <a:lnTo>
                      <a:pt x="4432654" y="0"/>
                    </a:lnTo>
                    <a:cubicBezTo>
                      <a:pt x="4436060" y="0"/>
                      <a:pt x="4439327" y="1353"/>
                      <a:pt x="4441735" y="3762"/>
                    </a:cubicBezTo>
                    <a:cubicBezTo>
                      <a:pt x="4444144" y="6170"/>
                      <a:pt x="4445497" y="9437"/>
                      <a:pt x="4445497" y="12843"/>
                    </a:cubicBezTo>
                    <a:lnTo>
                      <a:pt x="4445497" y="364432"/>
                    </a:lnTo>
                    <a:cubicBezTo>
                      <a:pt x="4445497" y="371525"/>
                      <a:pt x="4439747" y="377275"/>
                      <a:pt x="4432654" y="377275"/>
                    </a:cubicBezTo>
                    <a:lnTo>
                      <a:pt x="12843" y="377275"/>
                    </a:lnTo>
                    <a:cubicBezTo>
                      <a:pt x="9437" y="377275"/>
                      <a:pt x="6170" y="375922"/>
                      <a:pt x="3762" y="373514"/>
                    </a:cubicBezTo>
                    <a:cubicBezTo>
                      <a:pt x="1353" y="371105"/>
                      <a:pt x="0" y="367838"/>
                      <a:pt x="0" y="364432"/>
                    </a:cubicBezTo>
                    <a:lnTo>
                      <a:pt x="0" y="12843"/>
                    </a:lnTo>
                    <a:cubicBezTo>
                      <a:pt x="0" y="5750"/>
                      <a:pt x="5750" y="0"/>
                      <a:pt x="12843" y="0"/>
                    </a:cubicBezTo>
                    <a:close/>
                  </a:path>
                </a:pathLst>
              </a:custGeom>
              <a:solidFill>
                <a:srgbClr val="45AEA8"/>
              </a:solidFill>
            </p:spPr>
          </p:sp>
          <p:sp>
            <p:nvSpPr>
              <p:cNvPr name="TextBox 17" id="17"/>
              <p:cNvSpPr txBox="true"/>
              <p:nvPr/>
            </p:nvSpPr>
            <p:spPr>
              <a:xfrm>
                <a:off x="0" y="-38100"/>
                <a:ext cx="4445497" cy="415375"/>
              </a:xfrm>
              <a:prstGeom prst="rect">
                <a:avLst/>
              </a:prstGeom>
            </p:spPr>
            <p:txBody>
              <a:bodyPr anchor="ctr" rtlCol="false" tIns="50800" lIns="50800" bIns="50800" rIns="50800"/>
              <a:lstStyle/>
              <a:p>
                <a:pPr algn="ctr">
                  <a:lnSpc>
                    <a:spcPts val="2659"/>
                  </a:lnSpc>
                </a:pPr>
              </a:p>
            </p:txBody>
          </p:sp>
        </p:grpSp>
        <p:sp>
          <p:nvSpPr>
            <p:cNvPr name="TextBox 18" id="18"/>
            <p:cNvSpPr txBox="true"/>
            <p:nvPr/>
          </p:nvSpPr>
          <p:spPr>
            <a:xfrm rot="0">
              <a:off x="432264" y="396559"/>
              <a:ext cx="21640800" cy="1202563"/>
            </a:xfrm>
            <a:prstGeom prst="rect">
              <a:avLst/>
            </a:prstGeom>
          </p:spPr>
          <p:txBody>
            <a:bodyPr anchor="t" rtlCol="false" tIns="0" lIns="0" bIns="0" rIns="0">
              <a:spAutoFit/>
            </a:bodyPr>
            <a:lstStyle/>
            <a:p>
              <a:pPr algn="ctr">
                <a:lnSpc>
                  <a:spcPts val="3312"/>
                </a:lnSpc>
              </a:pPr>
              <a:r>
                <a:rPr lang="en-US" b="true" sz="3600">
                  <a:solidFill>
                    <a:srgbClr val="FFFFFF"/>
                  </a:solidFill>
                  <a:latin typeface="Roboto Condensed Bold"/>
                  <a:ea typeface="Roboto Condensed Bold"/>
                  <a:cs typeface="Roboto Condensed Bold"/>
                  <a:sym typeface="Roboto Condensed Bold"/>
                </a:rPr>
                <a:t>COMORBIDITIES: SEVERE SIGNS/SYMPTOMS INDICATIVE OF VAGINAL HEALTH PROBLEMS</a:t>
              </a:r>
            </a:p>
          </p:txBody>
        </p:sp>
      </p:grpSp>
      <p:grpSp>
        <p:nvGrpSpPr>
          <p:cNvPr name="Group 19" id="19"/>
          <p:cNvGrpSpPr/>
          <p:nvPr/>
        </p:nvGrpSpPr>
        <p:grpSpPr>
          <a:xfrm rot="0">
            <a:off x="0" y="158669"/>
            <a:ext cx="2900132" cy="2860756"/>
            <a:chOff x="0" y="0"/>
            <a:chExt cx="3866842" cy="3814341"/>
          </a:xfrm>
        </p:grpSpPr>
        <p:sp>
          <p:nvSpPr>
            <p:cNvPr name="Freeform 20" id="20"/>
            <p:cNvSpPr/>
            <p:nvPr/>
          </p:nvSpPr>
          <p:spPr>
            <a:xfrm flipH="false" flipV="false" rot="1758426">
              <a:off x="488681" y="531056"/>
              <a:ext cx="2889480" cy="2752230"/>
            </a:xfrm>
            <a:custGeom>
              <a:avLst/>
              <a:gdLst/>
              <a:ahLst/>
              <a:cxnLst/>
              <a:rect r="r" b="b" t="t" l="l"/>
              <a:pathLst>
                <a:path h="2752230" w="2889480">
                  <a:moveTo>
                    <a:pt x="0" y="0"/>
                  </a:moveTo>
                  <a:lnTo>
                    <a:pt x="2889480" y="0"/>
                  </a:lnTo>
                  <a:lnTo>
                    <a:pt x="2889480" y="2752230"/>
                  </a:lnTo>
                  <a:lnTo>
                    <a:pt x="0" y="275223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21" id="21"/>
            <p:cNvSpPr/>
            <p:nvPr/>
          </p:nvSpPr>
          <p:spPr>
            <a:xfrm flipH="false" flipV="false" rot="0">
              <a:off x="1152963" y="1126713"/>
              <a:ext cx="1560915" cy="1560915"/>
            </a:xfrm>
            <a:custGeom>
              <a:avLst/>
              <a:gdLst/>
              <a:ahLst/>
              <a:cxnLst/>
              <a:rect r="r" b="b" t="t" l="l"/>
              <a:pathLst>
                <a:path h="1560915" w="1560915">
                  <a:moveTo>
                    <a:pt x="0" y="0"/>
                  </a:moveTo>
                  <a:lnTo>
                    <a:pt x="1560916" y="0"/>
                  </a:lnTo>
                  <a:lnTo>
                    <a:pt x="1560916" y="1560915"/>
                  </a:lnTo>
                  <a:lnTo>
                    <a:pt x="0" y="1560915"/>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spTree>
  </p:cSld>
  <p:clrMapOvr>
    <a:masterClrMapping/>
  </p:clrMapOvr>
</p:sld>
</file>

<file path=ppt/slides/slide2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3060984" y="1152525"/>
            <a:ext cx="15227016" cy="659198"/>
          </a:xfrm>
          <a:prstGeom prst="rect">
            <a:avLst/>
          </a:prstGeom>
        </p:spPr>
        <p:txBody>
          <a:bodyPr anchor="t" rtlCol="false" tIns="0" lIns="0" bIns="0" rIns="0">
            <a:spAutoFit/>
          </a:bodyPr>
          <a:lstStyle/>
          <a:p>
            <a:pPr algn="l">
              <a:lnSpc>
                <a:spcPts val="4733"/>
              </a:lnSpc>
            </a:pPr>
            <a:r>
              <a:rPr lang="en-US" sz="5144" b="true">
                <a:solidFill>
                  <a:srgbClr val="48AEA8"/>
                </a:solidFill>
                <a:latin typeface="Roboto Condensed Bold"/>
                <a:ea typeface="Roboto Condensed Bold"/>
                <a:cs typeface="Roboto Condensed Bold"/>
                <a:sym typeface="Roboto Condensed Bold"/>
              </a:rPr>
              <a:t>DVR </a:t>
            </a:r>
            <a:r>
              <a:rPr lang="en-US" sz="5144" b="true">
                <a:solidFill>
                  <a:srgbClr val="48AEA8"/>
                </a:solidFill>
                <a:latin typeface="Roboto Condensed Bold"/>
                <a:ea typeface="Roboto Condensed Bold"/>
                <a:cs typeface="Roboto Condensed Bold"/>
                <a:sym typeface="Roboto Condensed Bold"/>
              </a:rPr>
              <a:t>Contraindications &amp; Considerations</a:t>
            </a:r>
          </a:p>
        </p:txBody>
      </p:sp>
      <p:grpSp>
        <p:nvGrpSpPr>
          <p:cNvPr name="Group 3" id="3"/>
          <p:cNvGrpSpPr/>
          <p:nvPr/>
        </p:nvGrpSpPr>
        <p:grpSpPr>
          <a:xfrm rot="0">
            <a:off x="0" y="158669"/>
            <a:ext cx="2900132" cy="2860756"/>
            <a:chOff x="0" y="0"/>
            <a:chExt cx="3866842" cy="3814341"/>
          </a:xfrm>
        </p:grpSpPr>
        <p:sp>
          <p:nvSpPr>
            <p:cNvPr name="Freeform 4" id="4"/>
            <p:cNvSpPr/>
            <p:nvPr/>
          </p:nvSpPr>
          <p:spPr>
            <a:xfrm flipH="false" flipV="false" rot="1758426">
              <a:off x="488681" y="531056"/>
              <a:ext cx="2889480" cy="2752230"/>
            </a:xfrm>
            <a:custGeom>
              <a:avLst/>
              <a:gdLst/>
              <a:ahLst/>
              <a:cxnLst/>
              <a:rect r="r" b="b" t="t" l="l"/>
              <a:pathLst>
                <a:path h="2752230" w="2889480">
                  <a:moveTo>
                    <a:pt x="0" y="0"/>
                  </a:moveTo>
                  <a:lnTo>
                    <a:pt x="2889480" y="0"/>
                  </a:lnTo>
                  <a:lnTo>
                    <a:pt x="2889480" y="2752230"/>
                  </a:lnTo>
                  <a:lnTo>
                    <a:pt x="0" y="275223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5" id="5"/>
            <p:cNvSpPr/>
            <p:nvPr/>
          </p:nvSpPr>
          <p:spPr>
            <a:xfrm flipH="false" flipV="false" rot="0">
              <a:off x="1152963" y="1126713"/>
              <a:ext cx="1560915" cy="1560915"/>
            </a:xfrm>
            <a:custGeom>
              <a:avLst/>
              <a:gdLst/>
              <a:ahLst/>
              <a:cxnLst/>
              <a:rect r="r" b="b" t="t" l="l"/>
              <a:pathLst>
                <a:path h="1560915" w="1560915">
                  <a:moveTo>
                    <a:pt x="0" y="0"/>
                  </a:moveTo>
                  <a:lnTo>
                    <a:pt x="1560916" y="0"/>
                  </a:lnTo>
                  <a:lnTo>
                    <a:pt x="1560916" y="1560915"/>
                  </a:lnTo>
                  <a:lnTo>
                    <a:pt x="0" y="1560915"/>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grpSp>
        <p:nvGrpSpPr>
          <p:cNvPr name="Group 6" id="6"/>
          <p:cNvGrpSpPr/>
          <p:nvPr/>
        </p:nvGrpSpPr>
        <p:grpSpPr>
          <a:xfrm rot="0">
            <a:off x="1028700" y="3235995"/>
            <a:ext cx="16878997" cy="5593200"/>
            <a:chOff x="0" y="0"/>
            <a:chExt cx="4676474" cy="1549645"/>
          </a:xfrm>
        </p:grpSpPr>
        <p:sp>
          <p:nvSpPr>
            <p:cNvPr name="Freeform 7" id="7"/>
            <p:cNvSpPr/>
            <p:nvPr/>
          </p:nvSpPr>
          <p:spPr>
            <a:xfrm flipH="false" flipV="false" rot="0">
              <a:off x="0" y="0"/>
              <a:ext cx="4676473" cy="1549645"/>
            </a:xfrm>
            <a:custGeom>
              <a:avLst/>
              <a:gdLst/>
              <a:ahLst/>
              <a:cxnLst/>
              <a:rect r="r" b="b" t="t" l="l"/>
              <a:pathLst>
                <a:path h="1549645" w="4676473">
                  <a:moveTo>
                    <a:pt x="23392" y="0"/>
                  </a:moveTo>
                  <a:lnTo>
                    <a:pt x="4653081" y="0"/>
                  </a:lnTo>
                  <a:cubicBezTo>
                    <a:pt x="4666000" y="0"/>
                    <a:pt x="4676473" y="10473"/>
                    <a:pt x="4676473" y="23392"/>
                  </a:cubicBezTo>
                  <a:lnTo>
                    <a:pt x="4676473" y="1526253"/>
                  </a:lnTo>
                  <a:cubicBezTo>
                    <a:pt x="4676473" y="1532457"/>
                    <a:pt x="4674009" y="1538407"/>
                    <a:pt x="4669622" y="1542794"/>
                  </a:cubicBezTo>
                  <a:cubicBezTo>
                    <a:pt x="4665235" y="1547180"/>
                    <a:pt x="4659285" y="1549645"/>
                    <a:pt x="4653081" y="1549645"/>
                  </a:cubicBezTo>
                  <a:lnTo>
                    <a:pt x="23392" y="1549645"/>
                  </a:lnTo>
                  <a:cubicBezTo>
                    <a:pt x="17188" y="1549645"/>
                    <a:pt x="11238" y="1547180"/>
                    <a:pt x="6851" y="1542794"/>
                  </a:cubicBezTo>
                  <a:cubicBezTo>
                    <a:pt x="2465" y="1538407"/>
                    <a:pt x="0" y="1532457"/>
                    <a:pt x="0" y="1526253"/>
                  </a:cubicBezTo>
                  <a:lnTo>
                    <a:pt x="0" y="23392"/>
                  </a:lnTo>
                  <a:cubicBezTo>
                    <a:pt x="0" y="17188"/>
                    <a:pt x="2465" y="11238"/>
                    <a:pt x="6851" y="6851"/>
                  </a:cubicBezTo>
                  <a:cubicBezTo>
                    <a:pt x="11238" y="2465"/>
                    <a:pt x="17188" y="0"/>
                    <a:pt x="23392" y="0"/>
                  </a:cubicBezTo>
                  <a:close/>
                </a:path>
              </a:pathLst>
            </a:custGeom>
            <a:solidFill>
              <a:srgbClr val="000000">
                <a:alpha val="0"/>
              </a:srgbClr>
            </a:solidFill>
            <a:ln w="76200" cap="rnd">
              <a:solidFill>
                <a:srgbClr val="45AEA8"/>
              </a:solidFill>
              <a:prstDash val="solid"/>
              <a:round/>
            </a:ln>
          </p:spPr>
        </p:sp>
        <p:sp>
          <p:nvSpPr>
            <p:cNvPr name="TextBox 8" id="8"/>
            <p:cNvSpPr txBox="true"/>
            <p:nvPr/>
          </p:nvSpPr>
          <p:spPr>
            <a:xfrm>
              <a:off x="0" y="-38100"/>
              <a:ext cx="4676474" cy="1587745"/>
            </a:xfrm>
            <a:prstGeom prst="rect">
              <a:avLst/>
            </a:prstGeom>
          </p:spPr>
          <p:txBody>
            <a:bodyPr anchor="ctr" rtlCol="false" tIns="50800" lIns="50800" bIns="50800" rIns="50800"/>
            <a:lstStyle/>
            <a:p>
              <a:pPr algn="ctr">
                <a:lnSpc>
                  <a:spcPts val="2659"/>
                </a:lnSpc>
              </a:pPr>
            </a:p>
          </p:txBody>
        </p:sp>
      </p:grpSp>
      <p:grpSp>
        <p:nvGrpSpPr>
          <p:cNvPr name="Group 9" id="9"/>
          <p:cNvGrpSpPr/>
          <p:nvPr/>
        </p:nvGrpSpPr>
        <p:grpSpPr>
          <a:xfrm rot="0">
            <a:off x="1028700" y="3019425"/>
            <a:ext cx="16878997" cy="1013366"/>
            <a:chOff x="0" y="0"/>
            <a:chExt cx="22505329" cy="1351155"/>
          </a:xfrm>
        </p:grpSpPr>
        <p:grpSp>
          <p:nvGrpSpPr>
            <p:cNvPr name="Group 10" id="10"/>
            <p:cNvGrpSpPr/>
            <p:nvPr/>
          </p:nvGrpSpPr>
          <p:grpSpPr>
            <a:xfrm rot="0">
              <a:off x="0" y="0"/>
              <a:ext cx="22505329" cy="1351155"/>
              <a:chOff x="0" y="0"/>
              <a:chExt cx="4445497" cy="266895"/>
            </a:xfrm>
          </p:grpSpPr>
          <p:sp>
            <p:nvSpPr>
              <p:cNvPr name="Freeform 11" id="11"/>
              <p:cNvSpPr/>
              <p:nvPr/>
            </p:nvSpPr>
            <p:spPr>
              <a:xfrm flipH="false" flipV="false" rot="0">
                <a:off x="0" y="0"/>
                <a:ext cx="4445497" cy="266895"/>
              </a:xfrm>
              <a:custGeom>
                <a:avLst/>
                <a:gdLst/>
                <a:ahLst/>
                <a:cxnLst/>
                <a:rect r="r" b="b" t="t" l="l"/>
                <a:pathLst>
                  <a:path h="266895" w="4445497">
                    <a:moveTo>
                      <a:pt x="12843" y="0"/>
                    </a:moveTo>
                    <a:lnTo>
                      <a:pt x="4432654" y="0"/>
                    </a:lnTo>
                    <a:cubicBezTo>
                      <a:pt x="4436060" y="0"/>
                      <a:pt x="4439327" y="1353"/>
                      <a:pt x="4441735" y="3762"/>
                    </a:cubicBezTo>
                    <a:cubicBezTo>
                      <a:pt x="4444144" y="6170"/>
                      <a:pt x="4445497" y="9437"/>
                      <a:pt x="4445497" y="12843"/>
                    </a:cubicBezTo>
                    <a:lnTo>
                      <a:pt x="4445497" y="254052"/>
                    </a:lnTo>
                    <a:cubicBezTo>
                      <a:pt x="4445497" y="261145"/>
                      <a:pt x="4439747" y="266895"/>
                      <a:pt x="4432654" y="266895"/>
                    </a:cubicBezTo>
                    <a:lnTo>
                      <a:pt x="12843" y="266895"/>
                    </a:lnTo>
                    <a:cubicBezTo>
                      <a:pt x="9437" y="266895"/>
                      <a:pt x="6170" y="265542"/>
                      <a:pt x="3762" y="263133"/>
                    </a:cubicBezTo>
                    <a:cubicBezTo>
                      <a:pt x="1353" y="260725"/>
                      <a:pt x="0" y="257458"/>
                      <a:pt x="0" y="254052"/>
                    </a:cubicBezTo>
                    <a:lnTo>
                      <a:pt x="0" y="12843"/>
                    </a:lnTo>
                    <a:cubicBezTo>
                      <a:pt x="0" y="5750"/>
                      <a:pt x="5750" y="0"/>
                      <a:pt x="12843" y="0"/>
                    </a:cubicBezTo>
                    <a:close/>
                  </a:path>
                </a:pathLst>
              </a:custGeom>
              <a:solidFill>
                <a:srgbClr val="FFFFFF"/>
              </a:solidFill>
              <a:ln w="85725" cap="rnd">
                <a:solidFill>
                  <a:srgbClr val="48AEA8"/>
                </a:solidFill>
                <a:prstDash val="solid"/>
                <a:round/>
              </a:ln>
            </p:spPr>
          </p:sp>
          <p:sp>
            <p:nvSpPr>
              <p:cNvPr name="TextBox 12" id="12"/>
              <p:cNvSpPr txBox="true"/>
              <p:nvPr/>
            </p:nvSpPr>
            <p:spPr>
              <a:xfrm>
                <a:off x="0" y="-66675"/>
                <a:ext cx="4445497" cy="333570"/>
              </a:xfrm>
              <a:prstGeom prst="rect">
                <a:avLst/>
              </a:prstGeom>
            </p:spPr>
            <p:txBody>
              <a:bodyPr anchor="ctr" rtlCol="false" tIns="50800" lIns="50800" bIns="50800" rIns="50800"/>
              <a:lstStyle/>
              <a:p>
                <a:pPr algn="ctr">
                  <a:lnSpc>
                    <a:spcPts val="5040"/>
                  </a:lnSpc>
                </a:pPr>
              </a:p>
            </p:txBody>
          </p:sp>
        </p:grpSp>
        <p:sp>
          <p:nvSpPr>
            <p:cNvPr name="TextBox 13" id="13"/>
            <p:cNvSpPr txBox="true"/>
            <p:nvPr/>
          </p:nvSpPr>
          <p:spPr>
            <a:xfrm rot="0">
              <a:off x="0" y="396559"/>
              <a:ext cx="22505329" cy="643763"/>
            </a:xfrm>
            <a:prstGeom prst="rect">
              <a:avLst/>
            </a:prstGeom>
          </p:spPr>
          <p:txBody>
            <a:bodyPr anchor="t" rtlCol="false" tIns="0" lIns="0" bIns="0" rIns="0">
              <a:spAutoFit/>
            </a:bodyPr>
            <a:lstStyle/>
            <a:p>
              <a:pPr algn="ctr">
                <a:lnSpc>
                  <a:spcPts val="3312"/>
                </a:lnSpc>
              </a:pPr>
              <a:r>
                <a:rPr lang="en-US" sz="3600" b="true">
                  <a:solidFill>
                    <a:srgbClr val="48AEA8"/>
                  </a:solidFill>
                  <a:latin typeface="Roboto Condensed Bold"/>
                  <a:ea typeface="Roboto Condensed Bold"/>
                  <a:cs typeface="Roboto Condensed Bold"/>
                  <a:sym typeface="Roboto Condensed Bold"/>
                </a:rPr>
                <a:t>HIGH SUSPICION OF ACUTE HIV INFECTION - NOT A CONTRAINDICATION</a:t>
              </a:r>
            </a:p>
          </p:txBody>
        </p:sp>
      </p:grpSp>
      <p:sp>
        <p:nvSpPr>
          <p:cNvPr name="TextBox 14" id="14"/>
          <p:cNvSpPr txBox="true"/>
          <p:nvPr/>
        </p:nvSpPr>
        <p:spPr>
          <a:xfrm rot="0">
            <a:off x="1524108" y="4725491"/>
            <a:ext cx="15239784" cy="2679598"/>
          </a:xfrm>
          <a:prstGeom prst="rect">
            <a:avLst/>
          </a:prstGeom>
        </p:spPr>
        <p:txBody>
          <a:bodyPr anchor="t" rtlCol="false" tIns="0" lIns="0" bIns="0" rIns="0">
            <a:spAutoFit/>
          </a:bodyPr>
          <a:lstStyle/>
          <a:p>
            <a:pPr algn="l">
              <a:lnSpc>
                <a:spcPts val="4267"/>
              </a:lnSpc>
            </a:pPr>
            <a:r>
              <a:rPr lang="en-US" sz="3951">
                <a:solidFill>
                  <a:srgbClr val="000000"/>
                </a:solidFill>
                <a:latin typeface="Open Sans"/>
                <a:ea typeface="Open Sans"/>
                <a:cs typeface="Open Sans"/>
                <a:sym typeface="Open Sans"/>
              </a:rPr>
              <a:t>If you have a high suspicion of AHI after assessing signs/symptoms and exposure history, </a:t>
            </a:r>
            <a:r>
              <a:rPr lang="en-US" sz="3951">
                <a:solidFill>
                  <a:srgbClr val="000000"/>
                </a:solidFill>
                <a:latin typeface="Open Sans"/>
                <a:ea typeface="Open Sans"/>
                <a:cs typeface="Open Sans"/>
                <a:sym typeface="Open Sans"/>
              </a:rPr>
              <a:t>advise the client to return in 1 month for HIV retesting. </a:t>
            </a:r>
            <a:r>
              <a:rPr lang="en-US" b="true" sz="3951">
                <a:solidFill>
                  <a:srgbClr val="000000"/>
                </a:solidFill>
                <a:latin typeface="Open Sans Bold"/>
                <a:ea typeface="Open Sans Bold"/>
                <a:cs typeface="Open Sans Bold"/>
                <a:sym typeface="Open Sans Bold"/>
              </a:rPr>
              <a:t>Starting DVR is permitted while waiting to retest for HIV in 1 month</a:t>
            </a:r>
            <a:r>
              <a:rPr lang="en-US" sz="3951">
                <a:solidFill>
                  <a:srgbClr val="000000"/>
                </a:solidFill>
                <a:latin typeface="Open Sans"/>
                <a:ea typeface="Open Sans"/>
                <a:cs typeface="Open Sans"/>
                <a:sym typeface="Open Sans"/>
              </a:rPr>
              <a:t>, since DVR use during AHI is not known to result in viral drug resistance.</a:t>
            </a:r>
          </a:p>
        </p:txBody>
      </p:sp>
    </p:spTree>
  </p:cSld>
  <p:clrMapOvr>
    <a:masterClrMapping/>
  </p:clrMapOvr>
</p:sld>
</file>

<file path=ppt/slides/slide3.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p:nvSpPr>
          <p:cNvPr name="TextBox 2" id="2"/>
          <p:cNvSpPr txBox="true"/>
          <p:nvPr/>
        </p:nvSpPr>
        <p:spPr>
          <a:xfrm rot="0">
            <a:off x="795525" y="825814"/>
            <a:ext cx="15497243" cy="1678305"/>
          </a:xfrm>
          <a:prstGeom prst="rect">
            <a:avLst/>
          </a:prstGeom>
        </p:spPr>
        <p:txBody>
          <a:bodyPr anchor="t" rtlCol="false" tIns="0" lIns="0" bIns="0" rIns="0">
            <a:spAutoFit/>
          </a:bodyPr>
          <a:lstStyle/>
          <a:p>
            <a:pPr algn="l">
              <a:lnSpc>
                <a:spcPts val="6719"/>
              </a:lnSpc>
            </a:pPr>
            <a:r>
              <a:rPr lang="en-US" sz="4800" b="true">
                <a:solidFill>
                  <a:srgbClr val="48AEA8"/>
                </a:solidFill>
                <a:latin typeface="Roboto Condensed Bold"/>
                <a:ea typeface="Roboto Condensed Bold"/>
                <a:cs typeface="Roboto Condensed Bold"/>
                <a:sym typeface="Roboto Condensed Bold"/>
              </a:rPr>
              <a:t>What steps are taken to assess whether a client is clinically eligible to start a PrEP product?</a:t>
            </a:r>
          </a:p>
        </p:txBody>
      </p:sp>
      <p:sp>
        <p:nvSpPr>
          <p:cNvPr name="TextBox 3" id="3"/>
          <p:cNvSpPr txBox="true"/>
          <p:nvPr/>
        </p:nvSpPr>
        <p:spPr>
          <a:xfrm rot="0">
            <a:off x="3416532" y="3671259"/>
            <a:ext cx="11788630" cy="2576721"/>
          </a:xfrm>
          <a:prstGeom prst="rect">
            <a:avLst/>
          </a:prstGeom>
        </p:spPr>
        <p:txBody>
          <a:bodyPr anchor="t" rtlCol="false" tIns="0" lIns="0" bIns="0" rIns="0">
            <a:spAutoFit/>
          </a:bodyPr>
          <a:lstStyle/>
          <a:p>
            <a:pPr algn="ctr">
              <a:lnSpc>
                <a:spcPts val="5151"/>
              </a:lnSpc>
              <a:spcBef>
                <a:spcPct val="0"/>
              </a:spcBef>
            </a:pPr>
            <a:r>
              <a:rPr lang="en-US" sz="3679">
                <a:solidFill>
                  <a:srgbClr val="000000"/>
                </a:solidFill>
                <a:latin typeface="Open Sans"/>
                <a:ea typeface="Open Sans"/>
                <a:cs typeface="Open Sans"/>
                <a:sym typeface="Open Sans"/>
              </a:rPr>
              <a:t>In this lesson we’ll cover how to assess whether a client may safely and effectively use a PrEP product (is “clinically eligible”), once a suitable product has been chosen based upon needs and preferences. </a:t>
            </a:r>
          </a:p>
        </p:txBody>
      </p:sp>
    </p:spTree>
  </p:cSld>
  <p:clrMapOvr>
    <a:masterClrMapping/>
  </p:clrMapOvr>
</p:sld>
</file>

<file path=ppt/slides/slide3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3060984" y="1152525"/>
            <a:ext cx="15227016" cy="659198"/>
          </a:xfrm>
          <a:prstGeom prst="rect">
            <a:avLst/>
          </a:prstGeom>
        </p:spPr>
        <p:txBody>
          <a:bodyPr anchor="t" rtlCol="false" tIns="0" lIns="0" bIns="0" rIns="0">
            <a:spAutoFit/>
          </a:bodyPr>
          <a:lstStyle/>
          <a:p>
            <a:pPr algn="l">
              <a:lnSpc>
                <a:spcPts val="4733"/>
              </a:lnSpc>
            </a:pPr>
            <a:r>
              <a:rPr lang="en-US" sz="5144" b="true">
                <a:solidFill>
                  <a:srgbClr val="48AEA8"/>
                </a:solidFill>
                <a:latin typeface="Roboto Condensed Bold"/>
                <a:ea typeface="Roboto Condensed Bold"/>
                <a:cs typeface="Roboto Condensed Bold"/>
                <a:sym typeface="Roboto Condensed Bold"/>
              </a:rPr>
              <a:t>DVR </a:t>
            </a:r>
            <a:r>
              <a:rPr lang="en-US" sz="5144" b="true">
                <a:solidFill>
                  <a:srgbClr val="48AEA8"/>
                </a:solidFill>
                <a:latin typeface="Roboto Condensed Bold"/>
                <a:ea typeface="Roboto Condensed Bold"/>
                <a:cs typeface="Roboto Condensed Bold"/>
                <a:sym typeface="Roboto Condensed Bold"/>
              </a:rPr>
              <a:t>Contraindications &amp; Considerations</a:t>
            </a:r>
          </a:p>
        </p:txBody>
      </p:sp>
      <p:grpSp>
        <p:nvGrpSpPr>
          <p:cNvPr name="Group 3" id="3"/>
          <p:cNvGrpSpPr/>
          <p:nvPr/>
        </p:nvGrpSpPr>
        <p:grpSpPr>
          <a:xfrm rot="0">
            <a:off x="0" y="158669"/>
            <a:ext cx="2900132" cy="2860756"/>
            <a:chOff x="0" y="0"/>
            <a:chExt cx="3866842" cy="3814341"/>
          </a:xfrm>
        </p:grpSpPr>
        <p:sp>
          <p:nvSpPr>
            <p:cNvPr name="Freeform 4" id="4"/>
            <p:cNvSpPr/>
            <p:nvPr/>
          </p:nvSpPr>
          <p:spPr>
            <a:xfrm flipH="false" flipV="false" rot="1758426">
              <a:off x="488681" y="531056"/>
              <a:ext cx="2889480" cy="2752230"/>
            </a:xfrm>
            <a:custGeom>
              <a:avLst/>
              <a:gdLst/>
              <a:ahLst/>
              <a:cxnLst/>
              <a:rect r="r" b="b" t="t" l="l"/>
              <a:pathLst>
                <a:path h="2752230" w="2889480">
                  <a:moveTo>
                    <a:pt x="0" y="0"/>
                  </a:moveTo>
                  <a:lnTo>
                    <a:pt x="2889480" y="0"/>
                  </a:lnTo>
                  <a:lnTo>
                    <a:pt x="2889480" y="2752230"/>
                  </a:lnTo>
                  <a:lnTo>
                    <a:pt x="0" y="275223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5" id="5"/>
            <p:cNvSpPr/>
            <p:nvPr/>
          </p:nvSpPr>
          <p:spPr>
            <a:xfrm flipH="false" flipV="false" rot="0">
              <a:off x="1152963" y="1126713"/>
              <a:ext cx="1560915" cy="1560915"/>
            </a:xfrm>
            <a:custGeom>
              <a:avLst/>
              <a:gdLst/>
              <a:ahLst/>
              <a:cxnLst/>
              <a:rect r="r" b="b" t="t" l="l"/>
              <a:pathLst>
                <a:path h="1560915" w="1560915">
                  <a:moveTo>
                    <a:pt x="0" y="0"/>
                  </a:moveTo>
                  <a:lnTo>
                    <a:pt x="1560916" y="0"/>
                  </a:lnTo>
                  <a:lnTo>
                    <a:pt x="1560916" y="1560915"/>
                  </a:lnTo>
                  <a:lnTo>
                    <a:pt x="0" y="1560915"/>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grpSp>
        <p:nvGrpSpPr>
          <p:cNvPr name="Group 6" id="6"/>
          <p:cNvGrpSpPr/>
          <p:nvPr/>
        </p:nvGrpSpPr>
        <p:grpSpPr>
          <a:xfrm rot="0">
            <a:off x="1028700" y="3235995"/>
            <a:ext cx="16878997" cy="6823258"/>
            <a:chOff x="0" y="0"/>
            <a:chExt cx="4676474" cy="1890443"/>
          </a:xfrm>
        </p:grpSpPr>
        <p:sp>
          <p:nvSpPr>
            <p:cNvPr name="Freeform 7" id="7"/>
            <p:cNvSpPr/>
            <p:nvPr/>
          </p:nvSpPr>
          <p:spPr>
            <a:xfrm flipH="false" flipV="false" rot="0">
              <a:off x="0" y="0"/>
              <a:ext cx="4676473" cy="1890443"/>
            </a:xfrm>
            <a:custGeom>
              <a:avLst/>
              <a:gdLst/>
              <a:ahLst/>
              <a:cxnLst/>
              <a:rect r="r" b="b" t="t" l="l"/>
              <a:pathLst>
                <a:path h="1890443" w="4676473">
                  <a:moveTo>
                    <a:pt x="23392" y="0"/>
                  </a:moveTo>
                  <a:lnTo>
                    <a:pt x="4653081" y="0"/>
                  </a:lnTo>
                  <a:cubicBezTo>
                    <a:pt x="4666000" y="0"/>
                    <a:pt x="4676473" y="10473"/>
                    <a:pt x="4676473" y="23392"/>
                  </a:cubicBezTo>
                  <a:lnTo>
                    <a:pt x="4676473" y="1867051"/>
                  </a:lnTo>
                  <a:cubicBezTo>
                    <a:pt x="4676473" y="1873255"/>
                    <a:pt x="4674009" y="1879205"/>
                    <a:pt x="4669622" y="1883592"/>
                  </a:cubicBezTo>
                  <a:cubicBezTo>
                    <a:pt x="4665235" y="1887979"/>
                    <a:pt x="4659285" y="1890443"/>
                    <a:pt x="4653081" y="1890443"/>
                  </a:cubicBezTo>
                  <a:lnTo>
                    <a:pt x="23392" y="1890443"/>
                  </a:lnTo>
                  <a:cubicBezTo>
                    <a:pt x="17188" y="1890443"/>
                    <a:pt x="11238" y="1887979"/>
                    <a:pt x="6851" y="1883592"/>
                  </a:cubicBezTo>
                  <a:cubicBezTo>
                    <a:pt x="2465" y="1879205"/>
                    <a:pt x="0" y="1873255"/>
                    <a:pt x="0" y="1867051"/>
                  </a:cubicBezTo>
                  <a:lnTo>
                    <a:pt x="0" y="23392"/>
                  </a:lnTo>
                  <a:cubicBezTo>
                    <a:pt x="0" y="17188"/>
                    <a:pt x="2465" y="11238"/>
                    <a:pt x="6851" y="6851"/>
                  </a:cubicBezTo>
                  <a:cubicBezTo>
                    <a:pt x="11238" y="2465"/>
                    <a:pt x="17188" y="0"/>
                    <a:pt x="23392" y="0"/>
                  </a:cubicBezTo>
                  <a:close/>
                </a:path>
              </a:pathLst>
            </a:custGeom>
            <a:solidFill>
              <a:srgbClr val="000000">
                <a:alpha val="0"/>
              </a:srgbClr>
            </a:solidFill>
            <a:ln w="76200" cap="rnd">
              <a:solidFill>
                <a:srgbClr val="45AEA8"/>
              </a:solidFill>
              <a:prstDash val="solid"/>
              <a:round/>
            </a:ln>
          </p:spPr>
        </p:sp>
        <p:sp>
          <p:nvSpPr>
            <p:cNvPr name="TextBox 8" id="8"/>
            <p:cNvSpPr txBox="true"/>
            <p:nvPr/>
          </p:nvSpPr>
          <p:spPr>
            <a:xfrm>
              <a:off x="0" y="-38100"/>
              <a:ext cx="4676474" cy="1928543"/>
            </a:xfrm>
            <a:prstGeom prst="rect">
              <a:avLst/>
            </a:prstGeom>
          </p:spPr>
          <p:txBody>
            <a:bodyPr anchor="ctr" rtlCol="false" tIns="50800" lIns="50800" bIns="50800" rIns="50800"/>
            <a:lstStyle/>
            <a:p>
              <a:pPr algn="ctr">
                <a:lnSpc>
                  <a:spcPts val="2659"/>
                </a:lnSpc>
              </a:pPr>
            </a:p>
          </p:txBody>
        </p:sp>
      </p:grpSp>
      <p:sp>
        <p:nvSpPr>
          <p:cNvPr name="TextBox 9" id="9"/>
          <p:cNvSpPr txBox="true"/>
          <p:nvPr/>
        </p:nvSpPr>
        <p:spPr>
          <a:xfrm rot="0">
            <a:off x="1450066" y="4662940"/>
            <a:ext cx="16021138" cy="4877891"/>
          </a:xfrm>
          <a:prstGeom prst="rect">
            <a:avLst/>
          </a:prstGeom>
        </p:spPr>
        <p:txBody>
          <a:bodyPr anchor="t" rtlCol="false" tIns="0" lIns="0" bIns="0" rIns="0">
            <a:spAutoFit/>
          </a:bodyPr>
          <a:lstStyle/>
          <a:p>
            <a:pPr algn="l">
              <a:lnSpc>
                <a:spcPts val="3532"/>
              </a:lnSpc>
            </a:pPr>
            <a:r>
              <a:rPr lang="en-US" sz="3270">
                <a:solidFill>
                  <a:srgbClr val="000000"/>
                </a:solidFill>
                <a:latin typeface="Open Sans"/>
                <a:ea typeface="Open Sans"/>
                <a:cs typeface="Open Sans"/>
                <a:sym typeface="Open Sans"/>
              </a:rPr>
              <a:t>DVR should not be used by clients also using contraceptive vaginal rings or diaphragms. </a:t>
            </a:r>
          </a:p>
          <a:p>
            <a:pPr algn="l">
              <a:lnSpc>
                <a:spcPts val="3532"/>
              </a:lnSpc>
            </a:pPr>
            <a:r>
              <a:rPr lang="en-US" sz="3270">
                <a:solidFill>
                  <a:srgbClr val="000000"/>
                </a:solidFill>
                <a:latin typeface="Open Sans"/>
                <a:ea typeface="Open Sans"/>
                <a:cs typeface="Open Sans"/>
                <a:sym typeface="Open Sans"/>
              </a:rPr>
              <a:t>Evidence varies on use of DVR </a:t>
            </a:r>
            <a:r>
              <a:rPr lang="en-US" sz="3270">
                <a:solidFill>
                  <a:srgbClr val="000000"/>
                </a:solidFill>
                <a:latin typeface="Open Sans"/>
                <a:ea typeface="Open Sans"/>
                <a:cs typeface="Open Sans"/>
                <a:sym typeface="Open Sans"/>
              </a:rPr>
              <a:t>and vaginally administered antimicrobial products:</a:t>
            </a:r>
          </a:p>
          <a:p>
            <a:pPr algn="l" marL="706187" indent="-353093" lvl="1">
              <a:lnSpc>
                <a:spcPts val="3532"/>
              </a:lnSpc>
              <a:buFont typeface="Arial"/>
              <a:buChar char="•"/>
            </a:pPr>
            <a:r>
              <a:rPr lang="en-US" sz="3270">
                <a:solidFill>
                  <a:srgbClr val="000000"/>
                </a:solidFill>
                <a:latin typeface="Open Sans"/>
                <a:ea typeface="Open Sans"/>
                <a:cs typeface="Open Sans"/>
                <a:sym typeface="Open Sans"/>
              </a:rPr>
              <a:t>Metronidazole and clindamycin: concomitant use with DVR should be avoided due to lack of da</a:t>
            </a:r>
            <a:r>
              <a:rPr lang="en-US" sz="3270">
                <a:solidFill>
                  <a:srgbClr val="000000"/>
                </a:solidFill>
                <a:latin typeface="Open Sans"/>
                <a:ea typeface="Open Sans"/>
                <a:cs typeface="Open Sans"/>
                <a:sym typeface="Open Sans"/>
              </a:rPr>
              <a:t>ta</a:t>
            </a:r>
          </a:p>
          <a:p>
            <a:pPr algn="l" marL="706187" indent="-353093" lvl="1">
              <a:lnSpc>
                <a:spcPts val="3532"/>
              </a:lnSpc>
              <a:buFont typeface="Arial"/>
              <a:buChar char="•"/>
            </a:pPr>
            <a:r>
              <a:rPr lang="en-US" sz="3270">
                <a:solidFill>
                  <a:srgbClr val="000000"/>
                </a:solidFill>
                <a:latin typeface="Open Sans"/>
                <a:ea typeface="Open Sans"/>
                <a:cs typeface="Open Sans"/>
                <a:sym typeface="Open Sans"/>
              </a:rPr>
              <a:t>Clot</a:t>
            </a:r>
            <a:r>
              <a:rPr lang="en-US" sz="3270">
                <a:solidFill>
                  <a:srgbClr val="000000"/>
                </a:solidFill>
                <a:latin typeface="Open Sans"/>
                <a:ea typeface="Open Sans"/>
                <a:cs typeface="Open Sans"/>
                <a:sym typeface="Open Sans"/>
              </a:rPr>
              <a:t>r</a:t>
            </a:r>
            <a:r>
              <a:rPr lang="en-US" sz="3270">
                <a:solidFill>
                  <a:srgbClr val="000000"/>
                </a:solidFill>
                <a:latin typeface="Open Sans"/>
                <a:ea typeface="Open Sans"/>
                <a:cs typeface="Open Sans"/>
                <a:sym typeface="Open Sans"/>
              </a:rPr>
              <a:t>imazole: concomi</a:t>
            </a:r>
            <a:r>
              <a:rPr lang="en-US" sz="3270">
                <a:solidFill>
                  <a:srgbClr val="000000"/>
                </a:solidFill>
                <a:latin typeface="Open Sans"/>
                <a:ea typeface="Open Sans"/>
                <a:cs typeface="Open Sans"/>
                <a:sym typeface="Open Sans"/>
              </a:rPr>
              <a:t>t</a:t>
            </a:r>
            <a:r>
              <a:rPr lang="en-US" sz="3270">
                <a:solidFill>
                  <a:srgbClr val="000000"/>
                </a:solidFill>
                <a:latin typeface="Open Sans"/>
                <a:ea typeface="Open Sans"/>
                <a:cs typeface="Open Sans"/>
                <a:sym typeface="Open Sans"/>
              </a:rPr>
              <a:t>ant use w</a:t>
            </a:r>
            <a:r>
              <a:rPr lang="en-US" sz="3270">
                <a:solidFill>
                  <a:srgbClr val="000000"/>
                </a:solidFill>
                <a:latin typeface="Open Sans"/>
                <a:ea typeface="Open Sans"/>
                <a:cs typeface="Open Sans"/>
                <a:sym typeface="Open Sans"/>
              </a:rPr>
              <a:t>i</a:t>
            </a:r>
            <a:r>
              <a:rPr lang="en-US" sz="3270">
                <a:solidFill>
                  <a:srgbClr val="000000"/>
                </a:solidFill>
                <a:latin typeface="Open Sans"/>
                <a:ea typeface="Open Sans"/>
                <a:cs typeface="Open Sans"/>
                <a:sym typeface="Open Sans"/>
              </a:rPr>
              <a:t>th</a:t>
            </a:r>
            <a:r>
              <a:rPr lang="en-US" sz="3270">
                <a:solidFill>
                  <a:srgbClr val="000000"/>
                </a:solidFill>
                <a:latin typeface="Open Sans"/>
                <a:ea typeface="Open Sans"/>
                <a:cs typeface="Open Sans"/>
                <a:sym typeface="Open Sans"/>
              </a:rPr>
              <a:t> DVR is </a:t>
            </a:r>
            <a:r>
              <a:rPr lang="en-US" sz="3270">
                <a:solidFill>
                  <a:srgbClr val="000000"/>
                </a:solidFill>
                <a:latin typeface="Open Sans"/>
                <a:ea typeface="Open Sans"/>
                <a:cs typeface="Open Sans"/>
                <a:sym typeface="Open Sans"/>
              </a:rPr>
              <a:t>safe and well tol</a:t>
            </a:r>
            <a:r>
              <a:rPr lang="en-US" sz="3270">
                <a:solidFill>
                  <a:srgbClr val="000000"/>
                </a:solidFill>
                <a:latin typeface="Open Sans"/>
                <a:ea typeface="Open Sans"/>
                <a:cs typeface="Open Sans"/>
                <a:sym typeface="Open Sans"/>
              </a:rPr>
              <a:t>er</a:t>
            </a:r>
            <a:r>
              <a:rPr lang="en-US" sz="3270">
                <a:solidFill>
                  <a:srgbClr val="000000"/>
                </a:solidFill>
                <a:latin typeface="Open Sans"/>
                <a:ea typeface="Open Sans"/>
                <a:cs typeface="Open Sans"/>
                <a:sym typeface="Open Sans"/>
              </a:rPr>
              <a:t>ated but data li</a:t>
            </a:r>
            <a:r>
              <a:rPr lang="en-US" sz="3270">
                <a:solidFill>
                  <a:srgbClr val="000000"/>
                </a:solidFill>
                <a:latin typeface="Open Sans"/>
                <a:ea typeface="Open Sans"/>
                <a:cs typeface="Open Sans"/>
                <a:sym typeface="Open Sans"/>
              </a:rPr>
              <a:t>mited</a:t>
            </a:r>
            <a:r>
              <a:rPr lang="en-US" sz="3270">
                <a:solidFill>
                  <a:srgbClr val="000000"/>
                </a:solidFill>
                <a:latin typeface="Open Sans"/>
                <a:ea typeface="Open Sans"/>
                <a:cs typeface="Open Sans"/>
                <a:sym typeface="Open Sans"/>
              </a:rPr>
              <a:t>; use together</a:t>
            </a:r>
            <a:r>
              <a:rPr lang="en-US" sz="3270">
                <a:solidFill>
                  <a:srgbClr val="000000"/>
                </a:solidFill>
                <a:latin typeface="Open Sans"/>
                <a:ea typeface="Open Sans"/>
                <a:cs typeface="Open Sans"/>
                <a:sym typeface="Open Sans"/>
              </a:rPr>
              <a:t> w</a:t>
            </a:r>
            <a:r>
              <a:rPr lang="en-US" sz="3270">
                <a:solidFill>
                  <a:srgbClr val="000000"/>
                </a:solidFill>
                <a:latin typeface="Open Sans"/>
                <a:ea typeface="Open Sans"/>
                <a:cs typeface="Open Sans"/>
                <a:sym typeface="Open Sans"/>
              </a:rPr>
              <a:t>it</a:t>
            </a:r>
            <a:r>
              <a:rPr lang="en-US" sz="3270">
                <a:solidFill>
                  <a:srgbClr val="000000"/>
                </a:solidFill>
                <a:latin typeface="Open Sans"/>
                <a:ea typeface="Open Sans"/>
                <a:cs typeface="Open Sans"/>
                <a:sym typeface="Open Sans"/>
              </a:rPr>
              <a:t>h</a:t>
            </a:r>
            <a:r>
              <a:rPr lang="en-US" sz="3270">
                <a:solidFill>
                  <a:srgbClr val="000000"/>
                </a:solidFill>
                <a:latin typeface="Open Sans"/>
                <a:ea typeface="Open Sans"/>
                <a:cs typeface="Open Sans"/>
                <a:sym typeface="Open Sans"/>
              </a:rPr>
              <a:t> caut</a:t>
            </a:r>
            <a:r>
              <a:rPr lang="en-US" sz="3270">
                <a:solidFill>
                  <a:srgbClr val="000000"/>
                </a:solidFill>
                <a:latin typeface="Open Sans"/>
                <a:ea typeface="Open Sans"/>
                <a:cs typeface="Open Sans"/>
                <a:sym typeface="Open Sans"/>
              </a:rPr>
              <a:t>i</a:t>
            </a:r>
            <a:r>
              <a:rPr lang="en-US" sz="3270">
                <a:solidFill>
                  <a:srgbClr val="000000"/>
                </a:solidFill>
                <a:latin typeface="Open Sans"/>
                <a:ea typeface="Open Sans"/>
                <a:cs typeface="Open Sans"/>
                <a:sym typeface="Open Sans"/>
              </a:rPr>
              <a:t>on</a:t>
            </a:r>
          </a:p>
          <a:p>
            <a:pPr algn="l" marL="706187" indent="-353093" lvl="1">
              <a:lnSpc>
                <a:spcPts val="3532"/>
              </a:lnSpc>
              <a:buFont typeface="Arial"/>
              <a:buChar char="•"/>
            </a:pPr>
            <a:r>
              <a:rPr lang="en-US" sz="3270">
                <a:solidFill>
                  <a:srgbClr val="000000"/>
                </a:solidFill>
                <a:latin typeface="Open Sans"/>
                <a:ea typeface="Open Sans"/>
                <a:cs typeface="Open Sans"/>
                <a:sym typeface="Open Sans"/>
              </a:rPr>
              <a:t>Miconazo</a:t>
            </a:r>
            <a:r>
              <a:rPr lang="en-US" sz="3270">
                <a:solidFill>
                  <a:srgbClr val="000000"/>
                </a:solidFill>
                <a:latin typeface="Open Sans"/>
                <a:ea typeface="Open Sans"/>
                <a:cs typeface="Open Sans"/>
                <a:sym typeface="Open Sans"/>
              </a:rPr>
              <a:t>le</a:t>
            </a:r>
            <a:r>
              <a:rPr lang="en-US" sz="3270">
                <a:solidFill>
                  <a:srgbClr val="000000"/>
                </a:solidFill>
                <a:latin typeface="Open Sans"/>
                <a:ea typeface="Open Sans"/>
                <a:cs typeface="Open Sans"/>
                <a:sym typeface="Open Sans"/>
              </a:rPr>
              <a:t>: studied</a:t>
            </a:r>
            <a:r>
              <a:rPr lang="en-US" sz="3270">
                <a:solidFill>
                  <a:srgbClr val="000000"/>
                </a:solidFill>
                <a:latin typeface="Open Sans"/>
                <a:ea typeface="Open Sans"/>
                <a:cs typeface="Open Sans"/>
                <a:sym typeface="Open Sans"/>
              </a:rPr>
              <a:t> </a:t>
            </a:r>
            <a:r>
              <a:rPr lang="en-US" sz="3270">
                <a:solidFill>
                  <a:srgbClr val="000000"/>
                </a:solidFill>
                <a:latin typeface="Open Sans"/>
                <a:ea typeface="Open Sans"/>
                <a:cs typeface="Open Sans"/>
                <a:sym typeface="Open Sans"/>
              </a:rPr>
              <a:t>in </a:t>
            </a:r>
            <a:r>
              <a:rPr lang="en-US" sz="3270">
                <a:solidFill>
                  <a:srgbClr val="000000"/>
                </a:solidFill>
                <a:latin typeface="Open Sans"/>
                <a:ea typeface="Open Sans"/>
                <a:cs typeface="Open Sans"/>
                <a:sym typeface="Open Sans"/>
              </a:rPr>
              <a:t>a</a:t>
            </a:r>
            <a:r>
              <a:rPr lang="en-US" sz="3270">
                <a:solidFill>
                  <a:srgbClr val="000000"/>
                </a:solidFill>
                <a:latin typeface="Open Sans"/>
                <a:ea typeface="Open Sans"/>
                <a:cs typeface="Open Sans"/>
                <a:sym typeface="Open Sans"/>
              </a:rPr>
              <a:t> s</a:t>
            </a:r>
            <a:r>
              <a:rPr lang="en-US" sz="3270">
                <a:solidFill>
                  <a:srgbClr val="000000"/>
                </a:solidFill>
                <a:latin typeface="Open Sans"/>
                <a:ea typeface="Open Sans"/>
                <a:cs typeface="Open Sans"/>
                <a:sym typeface="Open Sans"/>
              </a:rPr>
              <a:t>ing</a:t>
            </a:r>
            <a:r>
              <a:rPr lang="en-US" sz="3270">
                <a:solidFill>
                  <a:srgbClr val="000000"/>
                </a:solidFill>
                <a:latin typeface="Open Sans"/>
                <a:ea typeface="Open Sans"/>
                <a:cs typeface="Open Sans"/>
                <a:sym typeface="Open Sans"/>
              </a:rPr>
              <a:t>le</a:t>
            </a:r>
            <a:r>
              <a:rPr lang="en-US" sz="3270">
                <a:solidFill>
                  <a:srgbClr val="000000"/>
                </a:solidFill>
                <a:latin typeface="Open Sans"/>
                <a:ea typeface="Open Sans"/>
                <a:cs typeface="Open Sans"/>
                <a:sym typeface="Open Sans"/>
              </a:rPr>
              <a:t> t</a:t>
            </a:r>
            <a:r>
              <a:rPr lang="en-US" sz="3270">
                <a:solidFill>
                  <a:srgbClr val="000000"/>
                </a:solidFill>
                <a:latin typeface="Open Sans"/>
                <a:ea typeface="Open Sans"/>
                <a:cs typeface="Open Sans"/>
                <a:sym typeface="Open Sans"/>
              </a:rPr>
              <a:t>rial </a:t>
            </a:r>
            <a:r>
              <a:rPr lang="en-US" sz="3270">
                <a:solidFill>
                  <a:srgbClr val="000000"/>
                </a:solidFill>
                <a:latin typeface="Open Sans"/>
                <a:ea typeface="Open Sans"/>
                <a:cs typeface="Open Sans"/>
                <a:sym typeface="Open Sans"/>
              </a:rPr>
              <a:t>o</a:t>
            </a:r>
            <a:r>
              <a:rPr lang="en-US" sz="3270">
                <a:solidFill>
                  <a:srgbClr val="000000"/>
                </a:solidFill>
                <a:latin typeface="Open Sans"/>
                <a:ea typeface="Open Sans"/>
                <a:cs typeface="Open Sans"/>
                <a:sym typeface="Open Sans"/>
              </a:rPr>
              <a:t>nly</a:t>
            </a:r>
            <a:r>
              <a:rPr lang="en-US" sz="3270">
                <a:solidFill>
                  <a:srgbClr val="000000"/>
                </a:solidFill>
                <a:latin typeface="Open Sans"/>
                <a:ea typeface="Open Sans"/>
                <a:cs typeface="Open Sans"/>
                <a:sym typeface="Open Sans"/>
              </a:rPr>
              <a:t> </a:t>
            </a:r>
            <a:r>
              <a:rPr lang="en-US" sz="3270">
                <a:solidFill>
                  <a:srgbClr val="000000"/>
                </a:solidFill>
                <a:latin typeface="Open Sans"/>
                <a:ea typeface="Open Sans"/>
                <a:cs typeface="Open Sans"/>
                <a:sym typeface="Open Sans"/>
              </a:rPr>
              <a:t>and condom</a:t>
            </a:r>
            <a:r>
              <a:rPr lang="en-US" sz="3270">
                <a:solidFill>
                  <a:srgbClr val="000000"/>
                </a:solidFill>
                <a:latin typeface="Open Sans"/>
                <a:ea typeface="Open Sans"/>
                <a:cs typeface="Open Sans"/>
                <a:sym typeface="Open Sans"/>
              </a:rPr>
              <a:t>s </a:t>
            </a:r>
            <a:r>
              <a:rPr lang="en-US" sz="3270">
                <a:solidFill>
                  <a:srgbClr val="000000"/>
                </a:solidFill>
                <a:latin typeface="Open Sans"/>
                <a:ea typeface="Open Sans"/>
                <a:cs typeface="Open Sans"/>
                <a:sym typeface="Open Sans"/>
              </a:rPr>
              <a:t>sh</a:t>
            </a:r>
            <a:r>
              <a:rPr lang="en-US" sz="3270">
                <a:solidFill>
                  <a:srgbClr val="000000"/>
                </a:solidFill>
                <a:latin typeface="Open Sans"/>
                <a:ea typeface="Open Sans"/>
                <a:cs typeface="Open Sans"/>
                <a:sym typeface="Open Sans"/>
              </a:rPr>
              <a:t>o</a:t>
            </a:r>
            <a:r>
              <a:rPr lang="en-US" sz="3270">
                <a:solidFill>
                  <a:srgbClr val="000000"/>
                </a:solidFill>
                <a:latin typeface="Open Sans"/>
                <a:ea typeface="Open Sans"/>
                <a:cs typeface="Open Sans"/>
                <a:sym typeface="Open Sans"/>
              </a:rPr>
              <a:t>uld</a:t>
            </a:r>
            <a:r>
              <a:rPr lang="en-US" sz="3270">
                <a:solidFill>
                  <a:srgbClr val="000000"/>
                </a:solidFill>
                <a:latin typeface="Open Sans"/>
                <a:ea typeface="Open Sans"/>
                <a:cs typeface="Open Sans"/>
                <a:sym typeface="Open Sans"/>
              </a:rPr>
              <a:t> </a:t>
            </a:r>
            <a:r>
              <a:rPr lang="en-US" sz="3270">
                <a:solidFill>
                  <a:srgbClr val="000000"/>
                </a:solidFill>
                <a:latin typeface="Open Sans"/>
                <a:ea typeface="Open Sans"/>
                <a:cs typeface="Open Sans"/>
                <a:sym typeface="Open Sans"/>
              </a:rPr>
              <a:t>be offered</a:t>
            </a:r>
            <a:r>
              <a:rPr lang="en-US" sz="3270">
                <a:solidFill>
                  <a:srgbClr val="000000"/>
                </a:solidFill>
                <a:latin typeface="Open Sans"/>
                <a:ea typeface="Open Sans"/>
                <a:cs typeface="Open Sans"/>
                <a:sym typeface="Open Sans"/>
              </a:rPr>
              <a:t> i</a:t>
            </a:r>
            <a:r>
              <a:rPr lang="en-US" sz="3270">
                <a:solidFill>
                  <a:srgbClr val="000000"/>
                </a:solidFill>
                <a:latin typeface="Open Sans"/>
                <a:ea typeface="Open Sans"/>
                <a:cs typeface="Open Sans"/>
                <a:sym typeface="Open Sans"/>
              </a:rPr>
              <a:t>f</a:t>
            </a:r>
            <a:r>
              <a:rPr lang="en-US" sz="3270">
                <a:solidFill>
                  <a:srgbClr val="000000"/>
                </a:solidFill>
                <a:latin typeface="Open Sans"/>
                <a:ea typeface="Open Sans"/>
                <a:cs typeface="Open Sans"/>
                <a:sym typeface="Open Sans"/>
              </a:rPr>
              <a:t> </a:t>
            </a:r>
            <a:r>
              <a:rPr lang="en-US" sz="3270">
                <a:solidFill>
                  <a:srgbClr val="000000"/>
                </a:solidFill>
                <a:latin typeface="Open Sans"/>
                <a:ea typeface="Open Sans"/>
                <a:cs typeface="Open Sans"/>
                <a:sym typeface="Open Sans"/>
              </a:rPr>
              <a:t>co-ad</a:t>
            </a:r>
            <a:r>
              <a:rPr lang="en-US" sz="3270">
                <a:solidFill>
                  <a:srgbClr val="000000"/>
                </a:solidFill>
                <a:latin typeface="Open Sans"/>
                <a:ea typeface="Open Sans"/>
                <a:cs typeface="Open Sans"/>
                <a:sym typeface="Open Sans"/>
              </a:rPr>
              <a:t>m</a:t>
            </a:r>
            <a:r>
              <a:rPr lang="en-US" sz="3270">
                <a:solidFill>
                  <a:srgbClr val="000000"/>
                </a:solidFill>
                <a:latin typeface="Open Sans"/>
                <a:ea typeface="Open Sans"/>
                <a:cs typeface="Open Sans"/>
                <a:sym typeface="Open Sans"/>
              </a:rPr>
              <a:t>i</a:t>
            </a:r>
            <a:r>
              <a:rPr lang="en-US" sz="3270">
                <a:solidFill>
                  <a:srgbClr val="000000"/>
                </a:solidFill>
                <a:latin typeface="Open Sans"/>
                <a:ea typeface="Open Sans"/>
                <a:cs typeface="Open Sans"/>
                <a:sym typeface="Open Sans"/>
              </a:rPr>
              <a:t>n</a:t>
            </a:r>
            <a:r>
              <a:rPr lang="en-US" sz="3270">
                <a:solidFill>
                  <a:srgbClr val="000000"/>
                </a:solidFill>
                <a:latin typeface="Open Sans"/>
                <a:ea typeface="Open Sans"/>
                <a:cs typeface="Open Sans"/>
                <a:sym typeface="Open Sans"/>
              </a:rPr>
              <a:t>is</a:t>
            </a:r>
            <a:r>
              <a:rPr lang="en-US" sz="3270">
                <a:solidFill>
                  <a:srgbClr val="000000"/>
                </a:solidFill>
                <a:latin typeface="Open Sans"/>
                <a:ea typeface="Open Sans"/>
                <a:cs typeface="Open Sans"/>
                <a:sym typeface="Open Sans"/>
              </a:rPr>
              <a:t>t</a:t>
            </a:r>
            <a:r>
              <a:rPr lang="en-US" sz="3270">
                <a:solidFill>
                  <a:srgbClr val="000000"/>
                </a:solidFill>
                <a:latin typeface="Open Sans"/>
                <a:ea typeface="Open Sans"/>
                <a:cs typeface="Open Sans"/>
                <a:sym typeface="Open Sans"/>
              </a:rPr>
              <a:t>ered, since dapivirine levels were reduced, though clinical relevance is unclear</a:t>
            </a:r>
          </a:p>
          <a:p>
            <a:pPr algn="l">
              <a:lnSpc>
                <a:spcPts val="3532"/>
              </a:lnSpc>
            </a:pPr>
            <a:r>
              <a:rPr lang="en-US" sz="3270">
                <a:solidFill>
                  <a:srgbClr val="000000"/>
                </a:solidFill>
                <a:latin typeface="Open Sans"/>
                <a:ea typeface="Open Sans"/>
                <a:cs typeface="Open Sans"/>
                <a:sym typeface="Open Sans"/>
              </a:rPr>
              <a:t>DVR can be safely used together with male or female condoms. </a:t>
            </a:r>
          </a:p>
        </p:txBody>
      </p:sp>
      <p:grpSp>
        <p:nvGrpSpPr>
          <p:cNvPr name="Group 10" id="10"/>
          <p:cNvGrpSpPr/>
          <p:nvPr/>
        </p:nvGrpSpPr>
        <p:grpSpPr>
          <a:xfrm rot="0">
            <a:off x="1021137" y="2837300"/>
            <a:ext cx="16878997" cy="1432466"/>
            <a:chOff x="0" y="0"/>
            <a:chExt cx="22505329" cy="1909955"/>
          </a:xfrm>
        </p:grpSpPr>
        <p:grpSp>
          <p:nvGrpSpPr>
            <p:cNvPr name="Group 11" id="11"/>
            <p:cNvGrpSpPr/>
            <p:nvPr/>
          </p:nvGrpSpPr>
          <p:grpSpPr>
            <a:xfrm rot="0">
              <a:off x="0" y="0"/>
              <a:ext cx="22505329" cy="1909955"/>
              <a:chOff x="0" y="0"/>
              <a:chExt cx="4445497" cy="377275"/>
            </a:xfrm>
          </p:grpSpPr>
          <p:sp>
            <p:nvSpPr>
              <p:cNvPr name="Freeform 12" id="12"/>
              <p:cNvSpPr/>
              <p:nvPr/>
            </p:nvSpPr>
            <p:spPr>
              <a:xfrm flipH="false" flipV="false" rot="0">
                <a:off x="0" y="0"/>
                <a:ext cx="4445497" cy="377275"/>
              </a:xfrm>
              <a:custGeom>
                <a:avLst/>
                <a:gdLst/>
                <a:ahLst/>
                <a:cxnLst/>
                <a:rect r="r" b="b" t="t" l="l"/>
                <a:pathLst>
                  <a:path h="377275" w="4445497">
                    <a:moveTo>
                      <a:pt x="12843" y="0"/>
                    </a:moveTo>
                    <a:lnTo>
                      <a:pt x="4432654" y="0"/>
                    </a:lnTo>
                    <a:cubicBezTo>
                      <a:pt x="4436060" y="0"/>
                      <a:pt x="4439327" y="1353"/>
                      <a:pt x="4441735" y="3762"/>
                    </a:cubicBezTo>
                    <a:cubicBezTo>
                      <a:pt x="4444144" y="6170"/>
                      <a:pt x="4445497" y="9437"/>
                      <a:pt x="4445497" y="12843"/>
                    </a:cubicBezTo>
                    <a:lnTo>
                      <a:pt x="4445497" y="364432"/>
                    </a:lnTo>
                    <a:cubicBezTo>
                      <a:pt x="4445497" y="371525"/>
                      <a:pt x="4439747" y="377275"/>
                      <a:pt x="4432654" y="377275"/>
                    </a:cubicBezTo>
                    <a:lnTo>
                      <a:pt x="12843" y="377275"/>
                    </a:lnTo>
                    <a:cubicBezTo>
                      <a:pt x="9437" y="377275"/>
                      <a:pt x="6170" y="375922"/>
                      <a:pt x="3762" y="373514"/>
                    </a:cubicBezTo>
                    <a:cubicBezTo>
                      <a:pt x="1353" y="371105"/>
                      <a:pt x="0" y="367838"/>
                      <a:pt x="0" y="364432"/>
                    </a:cubicBezTo>
                    <a:lnTo>
                      <a:pt x="0" y="12843"/>
                    </a:lnTo>
                    <a:cubicBezTo>
                      <a:pt x="0" y="5750"/>
                      <a:pt x="5750" y="0"/>
                      <a:pt x="12843" y="0"/>
                    </a:cubicBezTo>
                    <a:close/>
                  </a:path>
                </a:pathLst>
              </a:custGeom>
              <a:solidFill>
                <a:srgbClr val="45AEA8"/>
              </a:solidFill>
            </p:spPr>
          </p:sp>
          <p:sp>
            <p:nvSpPr>
              <p:cNvPr name="TextBox 13" id="13"/>
              <p:cNvSpPr txBox="true"/>
              <p:nvPr/>
            </p:nvSpPr>
            <p:spPr>
              <a:xfrm>
                <a:off x="0" y="-38100"/>
                <a:ext cx="4445497" cy="415375"/>
              </a:xfrm>
              <a:prstGeom prst="rect">
                <a:avLst/>
              </a:prstGeom>
            </p:spPr>
            <p:txBody>
              <a:bodyPr anchor="ctr" rtlCol="false" tIns="50800" lIns="50800" bIns="50800" rIns="50800"/>
              <a:lstStyle/>
              <a:p>
                <a:pPr algn="ctr">
                  <a:lnSpc>
                    <a:spcPts val="2659"/>
                  </a:lnSpc>
                </a:pPr>
              </a:p>
            </p:txBody>
          </p:sp>
        </p:grpSp>
        <p:sp>
          <p:nvSpPr>
            <p:cNvPr name="TextBox 14" id="14"/>
            <p:cNvSpPr txBox="true"/>
            <p:nvPr/>
          </p:nvSpPr>
          <p:spPr>
            <a:xfrm rot="0">
              <a:off x="0" y="396559"/>
              <a:ext cx="22505329" cy="1202563"/>
            </a:xfrm>
            <a:prstGeom prst="rect">
              <a:avLst/>
            </a:prstGeom>
          </p:spPr>
          <p:txBody>
            <a:bodyPr anchor="t" rtlCol="false" tIns="0" lIns="0" bIns="0" rIns="0">
              <a:spAutoFit/>
            </a:bodyPr>
            <a:lstStyle/>
            <a:p>
              <a:pPr algn="ctr">
                <a:lnSpc>
                  <a:spcPts val="3312"/>
                </a:lnSpc>
              </a:pPr>
              <a:r>
                <a:rPr lang="en-US" b="true" sz="3600">
                  <a:solidFill>
                    <a:srgbClr val="FFFFFF"/>
                  </a:solidFill>
                  <a:latin typeface="Roboto Condensed Bold"/>
                  <a:ea typeface="Roboto Condensed Bold"/>
                  <a:cs typeface="Roboto Condensed Bold"/>
                  <a:sym typeface="Roboto Condensed Bold"/>
                </a:rPr>
                <a:t>USE OF USE OF OTHER DEVICES OR VAGINALLY ADMINISTERED MEDICATIONS, WITH CONTRAINDICATIONS VS. CONSIDERATIONS VARYING BY PRODUCT</a:t>
              </a:r>
            </a:p>
          </p:txBody>
        </p:sp>
      </p:grpSp>
    </p:spTree>
  </p:cSld>
  <p:clrMapOvr>
    <a:masterClrMapping/>
  </p:clrMapOvr>
</p:sld>
</file>

<file path=ppt/slides/slide3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3060984" y="1152525"/>
            <a:ext cx="15227016" cy="659198"/>
          </a:xfrm>
          <a:prstGeom prst="rect">
            <a:avLst/>
          </a:prstGeom>
        </p:spPr>
        <p:txBody>
          <a:bodyPr anchor="t" rtlCol="false" tIns="0" lIns="0" bIns="0" rIns="0">
            <a:spAutoFit/>
          </a:bodyPr>
          <a:lstStyle/>
          <a:p>
            <a:pPr algn="l">
              <a:lnSpc>
                <a:spcPts val="4733"/>
              </a:lnSpc>
            </a:pPr>
            <a:r>
              <a:rPr lang="en-US" sz="5144" b="true">
                <a:solidFill>
                  <a:srgbClr val="48AEA8"/>
                </a:solidFill>
                <a:latin typeface="Roboto Condensed Bold"/>
                <a:ea typeface="Roboto Condensed Bold"/>
                <a:cs typeface="Roboto Condensed Bold"/>
                <a:sym typeface="Roboto Condensed Bold"/>
              </a:rPr>
              <a:t>DVR </a:t>
            </a:r>
            <a:r>
              <a:rPr lang="en-US" sz="5144" b="true">
                <a:solidFill>
                  <a:srgbClr val="48AEA8"/>
                </a:solidFill>
                <a:latin typeface="Roboto Condensed Bold"/>
                <a:ea typeface="Roboto Condensed Bold"/>
                <a:cs typeface="Roboto Condensed Bold"/>
                <a:sym typeface="Roboto Condensed Bold"/>
              </a:rPr>
              <a:t>Contraindications &amp; Considerations</a:t>
            </a:r>
          </a:p>
        </p:txBody>
      </p:sp>
      <p:grpSp>
        <p:nvGrpSpPr>
          <p:cNvPr name="Group 3" id="3"/>
          <p:cNvGrpSpPr/>
          <p:nvPr/>
        </p:nvGrpSpPr>
        <p:grpSpPr>
          <a:xfrm rot="0">
            <a:off x="0" y="158669"/>
            <a:ext cx="2900132" cy="2860756"/>
            <a:chOff x="0" y="0"/>
            <a:chExt cx="3866842" cy="3814341"/>
          </a:xfrm>
        </p:grpSpPr>
        <p:sp>
          <p:nvSpPr>
            <p:cNvPr name="Freeform 4" id="4"/>
            <p:cNvSpPr/>
            <p:nvPr/>
          </p:nvSpPr>
          <p:spPr>
            <a:xfrm flipH="false" flipV="false" rot="1758426">
              <a:off x="488681" y="531056"/>
              <a:ext cx="2889480" cy="2752230"/>
            </a:xfrm>
            <a:custGeom>
              <a:avLst/>
              <a:gdLst/>
              <a:ahLst/>
              <a:cxnLst/>
              <a:rect r="r" b="b" t="t" l="l"/>
              <a:pathLst>
                <a:path h="2752230" w="2889480">
                  <a:moveTo>
                    <a:pt x="0" y="0"/>
                  </a:moveTo>
                  <a:lnTo>
                    <a:pt x="2889480" y="0"/>
                  </a:lnTo>
                  <a:lnTo>
                    <a:pt x="2889480" y="2752230"/>
                  </a:lnTo>
                  <a:lnTo>
                    <a:pt x="0" y="275223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5" id="5"/>
            <p:cNvSpPr/>
            <p:nvPr/>
          </p:nvSpPr>
          <p:spPr>
            <a:xfrm flipH="false" flipV="false" rot="0">
              <a:off x="1152963" y="1126713"/>
              <a:ext cx="1560915" cy="1560915"/>
            </a:xfrm>
            <a:custGeom>
              <a:avLst/>
              <a:gdLst/>
              <a:ahLst/>
              <a:cxnLst/>
              <a:rect r="r" b="b" t="t" l="l"/>
              <a:pathLst>
                <a:path h="1560915" w="1560915">
                  <a:moveTo>
                    <a:pt x="0" y="0"/>
                  </a:moveTo>
                  <a:lnTo>
                    <a:pt x="1560916" y="0"/>
                  </a:lnTo>
                  <a:lnTo>
                    <a:pt x="1560916" y="1560915"/>
                  </a:lnTo>
                  <a:lnTo>
                    <a:pt x="0" y="1560915"/>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grpSp>
        <p:nvGrpSpPr>
          <p:cNvPr name="Group 6" id="6"/>
          <p:cNvGrpSpPr/>
          <p:nvPr/>
        </p:nvGrpSpPr>
        <p:grpSpPr>
          <a:xfrm rot="0">
            <a:off x="1028700" y="3235995"/>
            <a:ext cx="16878997" cy="6352373"/>
            <a:chOff x="0" y="0"/>
            <a:chExt cx="4676474" cy="1759980"/>
          </a:xfrm>
        </p:grpSpPr>
        <p:sp>
          <p:nvSpPr>
            <p:cNvPr name="Freeform 7" id="7"/>
            <p:cNvSpPr/>
            <p:nvPr/>
          </p:nvSpPr>
          <p:spPr>
            <a:xfrm flipH="false" flipV="false" rot="0">
              <a:off x="0" y="0"/>
              <a:ext cx="4676473" cy="1759980"/>
            </a:xfrm>
            <a:custGeom>
              <a:avLst/>
              <a:gdLst/>
              <a:ahLst/>
              <a:cxnLst/>
              <a:rect r="r" b="b" t="t" l="l"/>
              <a:pathLst>
                <a:path h="1759980" w="4676473">
                  <a:moveTo>
                    <a:pt x="23392" y="0"/>
                  </a:moveTo>
                  <a:lnTo>
                    <a:pt x="4653081" y="0"/>
                  </a:lnTo>
                  <a:cubicBezTo>
                    <a:pt x="4666000" y="0"/>
                    <a:pt x="4676473" y="10473"/>
                    <a:pt x="4676473" y="23392"/>
                  </a:cubicBezTo>
                  <a:lnTo>
                    <a:pt x="4676473" y="1736588"/>
                  </a:lnTo>
                  <a:cubicBezTo>
                    <a:pt x="4676473" y="1742792"/>
                    <a:pt x="4674009" y="1748742"/>
                    <a:pt x="4669622" y="1753129"/>
                  </a:cubicBezTo>
                  <a:cubicBezTo>
                    <a:pt x="4665235" y="1757516"/>
                    <a:pt x="4659285" y="1759980"/>
                    <a:pt x="4653081" y="1759980"/>
                  </a:cubicBezTo>
                  <a:lnTo>
                    <a:pt x="23392" y="1759980"/>
                  </a:lnTo>
                  <a:cubicBezTo>
                    <a:pt x="17188" y="1759980"/>
                    <a:pt x="11238" y="1757516"/>
                    <a:pt x="6851" y="1753129"/>
                  </a:cubicBezTo>
                  <a:cubicBezTo>
                    <a:pt x="2465" y="1748742"/>
                    <a:pt x="0" y="1742792"/>
                    <a:pt x="0" y="1736588"/>
                  </a:cubicBezTo>
                  <a:lnTo>
                    <a:pt x="0" y="23392"/>
                  </a:lnTo>
                  <a:cubicBezTo>
                    <a:pt x="0" y="17188"/>
                    <a:pt x="2465" y="11238"/>
                    <a:pt x="6851" y="6851"/>
                  </a:cubicBezTo>
                  <a:cubicBezTo>
                    <a:pt x="11238" y="2465"/>
                    <a:pt x="17188" y="0"/>
                    <a:pt x="23392" y="0"/>
                  </a:cubicBezTo>
                  <a:close/>
                </a:path>
              </a:pathLst>
            </a:custGeom>
            <a:solidFill>
              <a:srgbClr val="000000">
                <a:alpha val="0"/>
              </a:srgbClr>
            </a:solidFill>
            <a:ln w="76200" cap="rnd">
              <a:solidFill>
                <a:srgbClr val="45AEA8"/>
              </a:solidFill>
              <a:prstDash val="solid"/>
              <a:round/>
            </a:ln>
          </p:spPr>
        </p:sp>
        <p:sp>
          <p:nvSpPr>
            <p:cNvPr name="TextBox 8" id="8"/>
            <p:cNvSpPr txBox="true"/>
            <p:nvPr/>
          </p:nvSpPr>
          <p:spPr>
            <a:xfrm>
              <a:off x="0" y="-38100"/>
              <a:ext cx="4676474" cy="1798080"/>
            </a:xfrm>
            <a:prstGeom prst="rect">
              <a:avLst/>
            </a:prstGeom>
          </p:spPr>
          <p:txBody>
            <a:bodyPr anchor="ctr" rtlCol="false" tIns="50800" lIns="50800" bIns="50800" rIns="50800"/>
            <a:lstStyle/>
            <a:p>
              <a:pPr algn="ctr">
                <a:lnSpc>
                  <a:spcPts val="2659"/>
                </a:lnSpc>
              </a:pPr>
            </a:p>
          </p:txBody>
        </p:sp>
      </p:grpSp>
      <p:sp>
        <p:nvSpPr>
          <p:cNvPr name="TextBox 9" id="9"/>
          <p:cNvSpPr txBox="true"/>
          <p:nvPr/>
        </p:nvSpPr>
        <p:spPr>
          <a:xfrm rot="0">
            <a:off x="1450066" y="4336675"/>
            <a:ext cx="16260318" cy="4708244"/>
          </a:xfrm>
          <a:prstGeom prst="rect">
            <a:avLst/>
          </a:prstGeom>
        </p:spPr>
        <p:txBody>
          <a:bodyPr anchor="t" rtlCol="false" tIns="0" lIns="0" bIns="0" rIns="0">
            <a:spAutoFit/>
          </a:bodyPr>
          <a:lstStyle/>
          <a:p>
            <a:pPr algn="l">
              <a:lnSpc>
                <a:spcPts val="4175"/>
              </a:lnSpc>
            </a:pPr>
            <a:r>
              <a:rPr lang="en-US" sz="3866">
                <a:solidFill>
                  <a:srgbClr val="000000"/>
                </a:solidFill>
                <a:latin typeface="Open Sans"/>
                <a:ea typeface="Open Sans"/>
                <a:cs typeface="Open Sans"/>
                <a:sym typeface="Open Sans"/>
              </a:rPr>
              <a:t>If severe vaginal ulcerations, pain or discharge are detected, do not start DVR u</a:t>
            </a:r>
            <a:r>
              <a:rPr lang="en-US" sz="3866">
                <a:solidFill>
                  <a:srgbClr val="000000"/>
                </a:solidFill>
                <a:latin typeface="Open Sans"/>
                <a:ea typeface="Open Sans"/>
                <a:cs typeface="Open Sans"/>
                <a:sym typeface="Open Sans"/>
              </a:rPr>
              <a:t>ntil treated and symptoms improve. </a:t>
            </a:r>
          </a:p>
          <a:p>
            <a:pPr algn="l">
              <a:lnSpc>
                <a:spcPts val="4175"/>
              </a:lnSpc>
            </a:pPr>
            <a:r>
              <a:rPr lang="en-US" sz="3866">
                <a:solidFill>
                  <a:srgbClr val="000000"/>
                </a:solidFill>
                <a:latin typeface="Open Sans"/>
                <a:ea typeface="Open Sans"/>
                <a:cs typeface="Open Sans"/>
                <a:sym typeface="Open Sans"/>
              </a:rPr>
              <a:t>Sexually transmitted infections (STI) noted at the time of eligibili</a:t>
            </a:r>
            <a:r>
              <a:rPr lang="en-US" sz="3866">
                <a:solidFill>
                  <a:srgbClr val="000000"/>
                </a:solidFill>
                <a:latin typeface="Open Sans"/>
                <a:ea typeface="Open Sans"/>
                <a:cs typeface="Open Sans"/>
                <a:sym typeface="Open Sans"/>
              </a:rPr>
              <a:t>ty </a:t>
            </a:r>
            <a:r>
              <a:rPr lang="en-US" sz="3866">
                <a:solidFill>
                  <a:srgbClr val="000000"/>
                </a:solidFill>
                <a:latin typeface="Open Sans"/>
                <a:ea typeface="Open Sans"/>
                <a:cs typeface="Open Sans"/>
                <a:sym typeface="Open Sans"/>
              </a:rPr>
              <a:t>asse</a:t>
            </a:r>
            <a:r>
              <a:rPr lang="en-US" sz="3866">
                <a:solidFill>
                  <a:srgbClr val="000000"/>
                </a:solidFill>
                <a:latin typeface="Open Sans"/>
                <a:ea typeface="Open Sans"/>
                <a:cs typeface="Open Sans"/>
                <a:sym typeface="Open Sans"/>
              </a:rPr>
              <a:t>s</a:t>
            </a:r>
            <a:r>
              <a:rPr lang="en-US" sz="3866">
                <a:solidFill>
                  <a:srgbClr val="000000"/>
                </a:solidFill>
                <a:latin typeface="Open Sans"/>
                <a:ea typeface="Open Sans"/>
                <a:cs typeface="Open Sans"/>
                <a:sym typeface="Open Sans"/>
              </a:rPr>
              <a:t>sment should be tr</a:t>
            </a:r>
            <a:r>
              <a:rPr lang="en-US" sz="3866">
                <a:solidFill>
                  <a:srgbClr val="000000"/>
                </a:solidFill>
                <a:latin typeface="Open Sans"/>
                <a:ea typeface="Open Sans"/>
                <a:cs typeface="Open Sans"/>
                <a:sym typeface="Open Sans"/>
              </a:rPr>
              <a:t>e</a:t>
            </a:r>
            <a:r>
              <a:rPr lang="en-US" sz="3866">
                <a:solidFill>
                  <a:srgbClr val="000000"/>
                </a:solidFill>
                <a:latin typeface="Open Sans"/>
                <a:ea typeface="Open Sans"/>
                <a:cs typeface="Open Sans"/>
                <a:sym typeface="Open Sans"/>
              </a:rPr>
              <a:t>ated, but mild sy</a:t>
            </a:r>
            <a:r>
              <a:rPr lang="en-US" sz="3866">
                <a:solidFill>
                  <a:srgbClr val="000000"/>
                </a:solidFill>
                <a:latin typeface="Open Sans"/>
                <a:ea typeface="Open Sans"/>
                <a:cs typeface="Open Sans"/>
                <a:sym typeface="Open Sans"/>
              </a:rPr>
              <a:t>mptoms</a:t>
            </a:r>
            <a:r>
              <a:rPr lang="en-US" sz="3866">
                <a:solidFill>
                  <a:srgbClr val="000000"/>
                </a:solidFill>
                <a:latin typeface="Open Sans"/>
                <a:ea typeface="Open Sans"/>
                <a:cs typeface="Open Sans"/>
                <a:sym typeface="Open Sans"/>
              </a:rPr>
              <a:t> are not</a:t>
            </a:r>
            <a:r>
              <a:rPr lang="en-US" sz="3866">
                <a:solidFill>
                  <a:srgbClr val="000000"/>
                </a:solidFill>
                <a:latin typeface="Open Sans"/>
                <a:ea typeface="Open Sans"/>
                <a:cs typeface="Open Sans"/>
                <a:sym typeface="Open Sans"/>
              </a:rPr>
              <a:t> a</a:t>
            </a:r>
            <a:r>
              <a:rPr lang="en-US" sz="3866">
                <a:solidFill>
                  <a:srgbClr val="000000"/>
                </a:solidFill>
                <a:latin typeface="Open Sans"/>
                <a:ea typeface="Open Sans"/>
                <a:cs typeface="Open Sans"/>
                <a:sym typeface="Open Sans"/>
              </a:rPr>
              <a:t> contra</a:t>
            </a:r>
            <a:r>
              <a:rPr lang="en-US" sz="3866">
                <a:solidFill>
                  <a:srgbClr val="000000"/>
                </a:solidFill>
                <a:latin typeface="Open Sans"/>
                <a:ea typeface="Open Sans"/>
                <a:cs typeface="Open Sans"/>
                <a:sym typeface="Open Sans"/>
              </a:rPr>
              <a:t>i</a:t>
            </a:r>
            <a:r>
              <a:rPr lang="en-US" sz="3866">
                <a:solidFill>
                  <a:srgbClr val="000000"/>
                </a:solidFill>
                <a:latin typeface="Open Sans"/>
                <a:ea typeface="Open Sans"/>
                <a:cs typeface="Open Sans"/>
                <a:sym typeface="Open Sans"/>
              </a:rPr>
              <a:t>ndication to starting DVR. </a:t>
            </a:r>
          </a:p>
          <a:p>
            <a:pPr algn="l">
              <a:lnSpc>
                <a:spcPts val="4175"/>
              </a:lnSpc>
            </a:pPr>
          </a:p>
          <a:p>
            <a:pPr algn="l">
              <a:lnSpc>
                <a:spcPts val="4175"/>
              </a:lnSpc>
            </a:pPr>
            <a:r>
              <a:rPr lang="en-US" sz="3866">
                <a:solidFill>
                  <a:srgbClr val="000000"/>
                </a:solidFill>
                <a:latin typeface="Open Sans"/>
                <a:ea typeface="Open Sans"/>
                <a:cs typeface="Open Sans"/>
                <a:sym typeface="Open Sans"/>
              </a:rPr>
              <a:t>If start</a:t>
            </a:r>
            <a:r>
              <a:rPr lang="en-US" sz="3866">
                <a:solidFill>
                  <a:srgbClr val="000000"/>
                </a:solidFill>
                <a:latin typeface="Open Sans"/>
                <a:ea typeface="Open Sans"/>
                <a:cs typeface="Open Sans"/>
                <a:sym typeface="Open Sans"/>
              </a:rPr>
              <a:t>ing DVR </a:t>
            </a:r>
            <a:r>
              <a:rPr lang="en-US" sz="3866">
                <a:solidFill>
                  <a:srgbClr val="000000"/>
                </a:solidFill>
                <a:latin typeface="Open Sans"/>
                <a:ea typeface="Open Sans"/>
                <a:cs typeface="Open Sans"/>
                <a:sym typeface="Open Sans"/>
              </a:rPr>
              <a:t>is c</a:t>
            </a:r>
            <a:r>
              <a:rPr lang="en-US" sz="3866">
                <a:solidFill>
                  <a:srgbClr val="000000"/>
                </a:solidFill>
                <a:latin typeface="Open Sans"/>
                <a:ea typeface="Open Sans"/>
                <a:cs typeface="Open Sans"/>
                <a:sym typeface="Open Sans"/>
              </a:rPr>
              <a:t>o</a:t>
            </a:r>
            <a:r>
              <a:rPr lang="en-US" sz="3866">
                <a:solidFill>
                  <a:srgbClr val="000000"/>
                </a:solidFill>
                <a:latin typeface="Open Sans"/>
                <a:ea typeface="Open Sans"/>
                <a:cs typeface="Open Sans"/>
                <a:sym typeface="Open Sans"/>
              </a:rPr>
              <a:t>ntraindicated or</a:t>
            </a:r>
            <a:r>
              <a:rPr lang="en-US" sz="3866">
                <a:solidFill>
                  <a:srgbClr val="000000"/>
                </a:solidFill>
                <a:latin typeface="Open Sans"/>
                <a:ea typeface="Open Sans"/>
                <a:cs typeface="Open Sans"/>
                <a:sym typeface="Open Sans"/>
              </a:rPr>
              <a:t> </a:t>
            </a:r>
            <a:r>
              <a:rPr lang="en-US" sz="3866">
                <a:solidFill>
                  <a:srgbClr val="000000"/>
                </a:solidFill>
                <a:latin typeface="Open Sans"/>
                <a:ea typeface="Open Sans"/>
                <a:cs typeface="Open Sans"/>
                <a:sym typeface="Open Sans"/>
              </a:rPr>
              <a:t>deferred, an alternate PrEP product may be an option instead, or other HIV prevention strategies may be considered. </a:t>
            </a:r>
          </a:p>
        </p:txBody>
      </p:sp>
      <p:grpSp>
        <p:nvGrpSpPr>
          <p:cNvPr name="Group 10" id="10"/>
          <p:cNvGrpSpPr/>
          <p:nvPr/>
        </p:nvGrpSpPr>
        <p:grpSpPr>
          <a:xfrm rot="0">
            <a:off x="1021137" y="2837300"/>
            <a:ext cx="16878997" cy="1013366"/>
            <a:chOff x="0" y="0"/>
            <a:chExt cx="4445497" cy="266895"/>
          </a:xfrm>
        </p:grpSpPr>
        <p:sp>
          <p:nvSpPr>
            <p:cNvPr name="Freeform 11" id="11"/>
            <p:cNvSpPr/>
            <p:nvPr/>
          </p:nvSpPr>
          <p:spPr>
            <a:xfrm flipH="false" flipV="false" rot="0">
              <a:off x="0" y="0"/>
              <a:ext cx="4445497" cy="266895"/>
            </a:xfrm>
            <a:custGeom>
              <a:avLst/>
              <a:gdLst/>
              <a:ahLst/>
              <a:cxnLst/>
              <a:rect r="r" b="b" t="t" l="l"/>
              <a:pathLst>
                <a:path h="266895" w="4445497">
                  <a:moveTo>
                    <a:pt x="12843" y="0"/>
                  </a:moveTo>
                  <a:lnTo>
                    <a:pt x="4432654" y="0"/>
                  </a:lnTo>
                  <a:cubicBezTo>
                    <a:pt x="4436060" y="0"/>
                    <a:pt x="4439327" y="1353"/>
                    <a:pt x="4441735" y="3762"/>
                  </a:cubicBezTo>
                  <a:cubicBezTo>
                    <a:pt x="4444144" y="6170"/>
                    <a:pt x="4445497" y="9437"/>
                    <a:pt x="4445497" y="12843"/>
                  </a:cubicBezTo>
                  <a:lnTo>
                    <a:pt x="4445497" y="254052"/>
                  </a:lnTo>
                  <a:cubicBezTo>
                    <a:pt x="4445497" y="261145"/>
                    <a:pt x="4439747" y="266895"/>
                    <a:pt x="4432654" y="266895"/>
                  </a:cubicBezTo>
                  <a:lnTo>
                    <a:pt x="12843" y="266895"/>
                  </a:lnTo>
                  <a:cubicBezTo>
                    <a:pt x="9437" y="266895"/>
                    <a:pt x="6170" y="265542"/>
                    <a:pt x="3762" y="263133"/>
                  </a:cubicBezTo>
                  <a:cubicBezTo>
                    <a:pt x="1353" y="260725"/>
                    <a:pt x="0" y="257458"/>
                    <a:pt x="0" y="254052"/>
                  </a:cubicBezTo>
                  <a:lnTo>
                    <a:pt x="0" y="12843"/>
                  </a:lnTo>
                  <a:cubicBezTo>
                    <a:pt x="0" y="5750"/>
                    <a:pt x="5750" y="0"/>
                    <a:pt x="12843" y="0"/>
                  </a:cubicBezTo>
                  <a:close/>
                </a:path>
              </a:pathLst>
            </a:custGeom>
            <a:solidFill>
              <a:srgbClr val="45AEA8"/>
            </a:solidFill>
          </p:spPr>
        </p:sp>
        <p:sp>
          <p:nvSpPr>
            <p:cNvPr name="TextBox 12" id="12"/>
            <p:cNvSpPr txBox="true"/>
            <p:nvPr/>
          </p:nvSpPr>
          <p:spPr>
            <a:xfrm>
              <a:off x="0" y="-38100"/>
              <a:ext cx="4445497" cy="304995"/>
            </a:xfrm>
            <a:prstGeom prst="rect">
              <a:avLst/>
            </a:prstGeom>
          </p:spPr>
          <p:txBody>
            <a:bodyPr anchor="ctr" rtlCol="false" tIns="50800" lIns="50800" bIns="50800" rIns="50800"/>
            <a:lstStyle/>
            <a:p>
              <a:pPr algn="ctr">
                <a:lnSpc>
                  <a:spcPts val="2659"/>
                </a:lnSpc>
              </a:pPr>
            </a:p>
          </p:txBody>
        </p:sp>
      </p:grpSp>
      <p:sp>
        <p:nvSpPr>
          <p:cNvPr name="TextBox 13" id="13"/>
          <p:cNvSpPr txBox="true"/>
          <p:nvPr/>
        </p:nvSpPr>
        <p:spPr>
          <a:xfrm rot="0">
            <a:off x="1021137" y="3146625"/>
            <a:ext cx="16878997" cy="435229"/>
          </a:xfrm>
          <a:prstGeom prst="rect">
            <a:avLst/>
          </a:prstGeom>
        </p:spPr>
        <p:txBody>
          <a:bodyPr anchor="t" rtlCol="false" tIns="0" lIns="0" bIns="0" rIns="0">
            <a:spAutoFit/>
          </a:bodyPr>
          <a:lstStyle/>
          <a:p>
            <a:pPr algn="ctr">
              <a:lnSpc>
                <a:spcPts val="3128"/>
              </a:lnSpc>
            </a:pPr>
            <a:r>
              <a:rPr lang="en-US" b="true" sz="3400">
                <a:solidFill>
                  <a:srgbClr val="FFFFFF"/>
                </a:solidFill>
                <a:latin typeface="Roboto Condensed Bold"/>
                <a:ea typeface="Roboto Condensed Bold"/>
                <a:cs typeface="Roboto Condensed Bold"/>
                <a:sym typeface="Roboto Condensed Bold"/>
              </a:rPr>
              <a:t>COMORBIDITIES: SEVERE SIGNS/SYMPTOMS INDICATIVE OF VAGINAL HEALTH PROBLEMS</a:t>
            </a:r>
          </a:p>
        </p:txBody>
      </p:sp>
    </p:spTree>
  </p:cSld>
  <p:clrMapOvr>
    <a:masterClrMapping/>
  </p:clrMapOvr>
</p:sld>
</file>

<file path=ppt/slides/slide3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3060984" y="2137029"/>
            <a:ext cx="15136302" cy="1802892"/>
          </a:xfrm>
          <a:prstGeom prst="rect">
            <a:avLst/>
          </a:prstGeom>
        </p:spPr>
        <p:txBody>
          <a:bodyPr anchor="t" rtlCol="false" tIns="0" lIns="0" bIns="0" rIns="0">
            <a:spAutoFit/>
          </a:bodyPr>
          <a:lstStyle/>
          <a:p>
            <a:pPr algn="l">
              <a:lnSpc>
                <a:spcPts val="3563"/>
              </a:lnSpc>
            </a:pPr>
            <a:r>
              <a:rPr lang="en-US" sz="3299">
                <a:solidFill>
                  <a:srgbClr val="000000"/>
                </a:solidFill>
                <a:latin typeface="Open Sans"/>
                <a:ea typeface="Open Sans"/>
                <a:cs typeface="Open Sans"/>
                <a:sym typeface="Open Sans"/>
              </a:rPr>
              <a:t>In addition to the contraindications list</a:t>
            </a:r>
            <a:r>
              <a:rPr lang="en-US" sz="3299">
                <a:solidFill>
                  <a:srgbClr val="000000"/>
                </a:solidFill>
                <a:latin typeface="Open Sans"/>
                <a:ea typeface="Open Sans"/>
                <a:cs typeface="Open Sans"/>
                <a:sym typeface="Open Sans"/>
              </a:rPr>
              <a:t>ed above for all PrEP products (positive or inconclusive HIV status, high indication for PEP, allergy to PrEP medication), the following contraindications and considerations to starting CAB-LA also apply:</a:t>
            </a:r>
          </a:p>
        </p:txBody>
      </p:sp>
      <p:sp>
        <p:nvSpPr>
          <p:cNvPr name="TextBox 3" id="3"/>
          <p:cNvSpPr txBox="true"/>
          <p:nvPr/>
        </p:nvSpPr>
        <p:spPr>
          <a:xfrm rot="0">
            <a:off x="3060984" y="1152525"/>
            <a:ext cx="15227016" cy="659198"/>
          </a:xfrm>
          <a:prstGeom prst="rect">
            <a:avLst/>
          </a:prstGeom>
        </p:spPr>
        <p:txBody>
          <a:bodyPr anchor="t" rtlCol="false" tIns="0" lIns="0" bIns="0" rIns="0">
            <a:spAutoFit/>
          </a:bodyPr>
          <a:lstStyle/>
          <a:p>
            <a:pPr algn="l">
              <a:lnSpc>
                <a:spcPts val="4733"/>
              </a:lnSpc>
            </a:pPr>
            <a:r>
              <a:rPr lang="en-US" sz="5144" b="true">
                <a:solidFill>
                  <a:srgbClr val="A93291"/>
                </a:solidFill>
                <a:latin typeface="Roboto Condensed Bold"/>
                <a:ea typeface="Roboto Condensed Bold"/>
                <a:cs typeface="Roboto Condensed Bold"/>
                <a:sym typeface="Roboto Condensed Bold"/>
              </a:rPr>
              <a:t>CAB-LA Contraindications &amp; Considerations</a:t>
            </a:r>
          </a:p>
        </p:txBody>
      </p:sp>
      <p:grpSp>
        <p:nvGrpSpPr>
          <p:cNvPr name="Group 4" id="4"/>
          <p:cNvGrpSpPr/>
          <p:nvPr/>
        </p:nvGrpSpPr>
        <p:grpSpPr>
          <a:xfrm rot="0">
            <a:off x="1028700" y="4691427"/>
            <a:ext cx="16878997" cy="1013366"/>
            <a:chOff x="0" y="0"/>
            <a:chExt cx="22505329" cy="1351155"/>
          </a:xfrm>
        </p:grpSpPr>
        <p:grpSp>
          <p:nvGrpSpPr>
            <p:cNvPr name="Group 5" id="5"/>
            <p:cNvGrpSpPr/>
            <p:nvPr/>
          </p:nvGrpSpPr>
          <p:grpSpPr>
            <a:xfrm rot="0">
              <a:off x="0" y="0"/>
              <a:ext cx="22505329" cy="1351155"/>
              <a:chOff x="0" y="0"/>
              <a:chExt cx="4445497" cy="266895"/>
            </a:xfrm>
          </p:grpSpPr>
          <p:sp>
            <p:nvSpPr>
              <p:cNvPr name="Freeform 6" id="6"/>
              <p:cNvSpPr/>
              <p:nvPr/>
            </p:nvSpPr>
            <p:spPr>
              <a:xfrm flipH="false" flipV="false" rot="0">
                <a:off x="0" y="0"/>
                <a:ext cx="4445497" cy="266895"/>
              </a:xfrm>
              <a:custGeom>
                <a:avLst/>
                <a:gdLst/>
                <a:ahLst/>
                <a:cxnLst/>
                <a:rect r="r" b="b" t="t" l="l"/>
                <a:pathLst>
                  <a:path h="266895" w="4445497">
                    <a:moveTo>
                      <a:pt x="12843" y="0"/>
                    </a:moveTo>
                    <a:lnTo>
                      <a:pt x="4432654" y="0"/>
                    </a:lnTo>
                    <a:cubicBezTo>
                      <a:pt x="4436060" y="0"/>
                      <a:pt x="4439327" y="1353"/>
                      <a:pt x="4441735" y="3762"/>
                    </a:cubicBezTo>
                    <a:cubicBezTo>
                      <a:pt x="4444144" y="6170"/>
                      <a:pt x="4445497" y="9437"/>
                      <a:pt x="4445497" y="12843"/>
                    </a:cubicBezTo>
                    <a:lnTo>
                      <a:pt x="4445497" y="254052"/>
                    </a:lnTo>
                    <a:cubicBezTo>
                      <a:pt x="4445497" y="261145"/>
                      <a:pt x="4439747" y="266895"/>
                      <a:pt x="4432654" y="266895"/>
                    </a:cubicBezTo>
                    <a:lnTo>
                      <a:pt x="12843" y="266895"/>
                    </a:lnTo>
                    <a:cubicBezTo>
                      <a:pt x="9437" y="266895"/>
                      <a:pt x="6170" y="265542"/>
                      <a:pt x="3762" y="263133"/>
                    </a:cubicBezTo>
                    <a:cubicBezTo>
                      <a:pt x="1353" y="260725"/>
                      <a:pt x="0" y="257458"/>
                      <a:pt x="0" y="254052"/>
                    </a:cubicBezTo>
                    <a:lnTo>
                      <a:pt x="0" y="12843"/>
                    </a:lnTo>
                    <a:cubicBezTo>
                      <a:pt x="0" y="5750"/>
                      <a:pt x="5750" y="0"/>
                      <a:pt x="12843" y="0"/>
                    </a:cubicBezTo>
                    <a:close/>
                  </a:path>
                </a:pathLst>
              </a:custGeom>
              <a:solidFill>
                <a:srgbClr val="A93291"/>
              </a:solidFill>
            </p:spPr>
          </p:sp>
          <p:sp>
            <p:nvSpPr>
              <p:cNvPr name="TextBox 7" id="7"/>
              <p:cNvSpPr txBox="true"/>
              <p:nvPr/>
            </p:nvSpPr>
            <p:spPr>
              <a:xfrm>
                <a:off x="0" y="-66675"/>
                <a:ext cx="4445497" cy="333570"/>
              </a:xfrm>
              <a:prstGeom prst="rect">
                <a:avLst/>
              </a:prstGeom>
            </p:spPr>
            <p:txBody>
              <a:bodyPr anchor="ctr" rtlCol="false" tIns="50800" lIns="50800" bIns="50800" rIns="50800"/>
              <a:lstStyle/>
              <a:p>
                <a:pPr algn="ctr">
                  <a:lnSpc>
                    <a:spcPts val="5040"/>
                  </a:lnSpc>
                </a:pPr>
              </a:p>
            </p:txBody>
          </p:sp>
        </p:grpSp>
        <p:sp>
          <p:nvSpPr>
            <p:cNvPr name="TextBox 8" id="8"/>
            <p:cNvSpPr txBox="true"/>
            <p:nvPr/>
          </p:nvSpPr>
          <p:spPr>
            <a:xfrm rot="0">
              <a:off x="0" y="396559"/>
              <a:ext cx="22505329" cy="643763"/>
            </a:xfrm>
            <a:prstGeom prst="rect">
              <a:avLst/>
            </a:prstGeom>
          </p:spPr>
          <p:txBody>
            <a:bodyPr anchor="t" rtlCol="false" tIns="0" lIns="0" bIns="0" rIns="0">
              <a:spAutoFit/>
            </a:bodyPr>
            <a:lstStyle/>
            <a:p>
              <a:pPr algn="ctr">
                <a:lnSpc>
                  <a:spcPts val="3312"/>
                </a:lnSpc>
              </a:pPr>
              <a:r>
                <a:rPr lang="en-US" sz="3600" b="true">
                  <a:solidFill>
                    <a:srgbClr val="FFFFFF"/>
                  </a:solidFill>
                  <a:latin typeface="Roboto Condensed Bold"/>
                  <a:ea typeface="Roboto Condensed Bold"/>
                  <a:cs typeface="Roboto Condensed Bold"/>
                  <a:sym typeface="Roboto Condensed Bold"/>
                </a:rPr>
                <a:t>HIGH SUSPICION OF ACUTE HIV INFECTION</a:t>
              </a:r>
            </a:p>
          </p:txBody>
        </p:sp>
      </p:grpSp>
      <p:grpSp>
        <p:nvGrpSpPr>
          <p:cNvPr name="Group 9" id="9"/>
          <p:cNvGrpSpPr/>
          <p:nvPr/>
        </p:nvGrpSpPr>
        <p:grpSpPr>
          <a:xfrm rot="0">
            <a:off x="1028700" y="6049080"/>
            <a:ext cx="16878997" cy="1432466"/>
            <a:chOff x="0" y="0"/>
            <a:chExt cx="22505329" cy="1909955"/>
          </a:xfrm>
        </p:grpSpPr>
        <p:grpSp>
          <p:nvGrpSpPr>
            <p:cNvPr name="Group 10" id="10"/>
            <p:cNvGrpSpPr/>
            <p:nvPr/>
          </p:nvGrpSpPr>
          <p:grpSpPr>
            <a:xfrm rot="0">
              <a:off x="0" y="0"/>
              <a:ext cx="22505329" cy="1909955"/>
              <a:chOff x="0" y="0"/>
              <a:chExt cx="4445497" cy="377275"/>
            </a:xfrm>
          </p:grpSpPr>
          <p:sp>
            <p:nvSpPr>
              <p:cNvPr name="Freeform 11" id="11"/>
              <p:cNvSpPr/>
              <p:nvPr/>
            </p:nvSpPr>
            <p:spPr>
              <a:xfrm flipH="false" flipV="false" rot="0">
                <a:off x="0" y="0"/>
                <a:ext cx="4445497" cy="377275"/>
              </a:xfrm>
              <a:custGeom>
                <a:avLst/>
                <a:gdLst/>
                <a:ahLst/>
                <a:cxnLst/>
                <a:rect r="r" b="b" t="t" l="l"/>
                <a:pathLst>
                  <a:path h="377275" w="4445497">
                    <a:moveTo>
                      <a:pt x="12843" y="0"/>
                    </a:moveTo>
                    <a:lnTo>
                      <a:pt x="4432654" y="0"/>
                    </a:lnTo>
                    <a:cubicBezTo>
                      <a:pt x="4436060" y="0"/>
                      <a:pt x="4439327" y="1353"/>
                      <a:pt x="4441735" y="3762"/>
                    </a:cubicBezTo>
                    <a:cubicBezTo>
                      <a:pt x="4444144" y="6170"/>
                      <a:pt x="4445497" y="9437"/>
                      <a:pt x="4445497" y="12843"/>
                    </a:cubicBezTo>
                    <a:lnTo>
                      <a:pt x="4445497" y="364432"/>
                    </a:lnTo>
                    <a:cubicBezTo>
                      <a:pt x="4445497" y="371525"/>
                      <a:pt x="4439747" y="377275"/>
                      <a:pt x="4432654" y="377275"/>
                    </a:cubicBezTo>
                    <a:lnTo>
                      <a:pt x="12843" y="377275"/>
                    </a:lnTo>
                    <a:cubicBezTo>
                      <a:pt x="9437" y="377275"/>
                      <a:pt x="6170" y="375922"/>
                      <a:pt x="3762" y="373514"/>
                    </a:cubicBezTo>
                    <a:cubicBezTo>
                      <a:pt x="1353" y="371105"/>
                      <a:pt x="0" y="367838"/>
                      <a:pt x="0" y="364432"/>
                    </a:cubicBezTo>
                    <a:lnTo>
                      <a:pt x="0" y="12843"/>
                    </a:lnTo>
                    <a:cubicBezTo>
                      <a:pt x="0" y="5750"/>
                      <a:pt x="5750" y="0"/>
                      <a:pt x="12843" y="0"/>
                    </a:cubicBezTo>
                    <a:close/>
                  </a:path>
                </a:pathLst>
              </a:custGeom>
              <a:solidFill>
                <a:srgbClr val="A93291"/>
              </a:solidFill>
            </p:spPr>
          </p:sp>
          <p:sp>
            <p:nvSpPr>
              <p:cNvPr name="TextBox 12" id="12"/>
              <p:cNvSpPr txBox="true"/>
              <p:nvPr/>
            </p:nvSpPr>
            <p:spPr>
              <a:xfrm>
                <a:off x="0" y="-38100"/>
                <a:ext cx="4445497" cy="415375"/>
              </a:xfrm>
              <a:prstGeom prst="rect">
                <a:avLst/>
              </a:prstGeom>
            </p:spPr>
            <p:txBody>
              <a:bodyPr anchor="ctr" rtlCol="false" tIns="50800" lIns="50800" bIns="50800" rIns="50800"/>
              <a:lstStyle/>
              <a:p>
                <a:pPr algn="ctr">
                  <a:lnSpc>
                    <a:spcPts val="2659"/>
                  </a:lnSpc>
                </a:pPr>
              </a:p>
            </p:txBody>
          </p:sp>
        </p:grpSp>
        <p:sp>
          <p:nvSpPr>
            <p:cNvPr name="TextBox 13" id="13"/>
            <p:cNvSpPr txBox="true"/>
            <p:nvPr/>
          </p:nvSpPr>
          <p:spPr>
            <a:xfrm rot="0">
              <a:off x="0" y="396559"/>
              <a:ext cx="22128621" cy="1202563"/>
            </a:xfrm>
            <a:prstGeom prst="rect">
              <a:avLst/>
            </a:prstGeom>
          </p:spPr>
          <p:txBody>
            <a:bodyPr anchor="t" rtlCol="false" tIns="0" lIns="0" bIns="0" rIns="0">
              <a:spAutoFit/>
            </a:bodyPr>
            <a:lstStyle/>
            <a:p>
              <a:pPr algn="ctr">
                <a:lnSpc>
                  <a:spcPts val="3312"/>
                </a:lnSpc>
              </a:pPr>
              <a:r>
                <a:rPr lang="en-US" b="true" sz="3600">
                  <a:solidFill>
                    <a:srgbClr val="FFFFFF"/>
                  </a:solidFill>
                  <a:latin typeface="Roboto Condensed Bold"/>
                  <a:ea typeface="Roboto Condensed Bold"/>
                  <a:cs typeface="Roboto Condensed Bold"/>
                  <a:sym typeface="Roboto Condensed Bold"/>
                </a:rPr>
                <a:t>USE OF MEDICATIONS THAT INTERACT WITH CABOTEGRAVIR, WITH CONTRAINDICATIONS AND CONSIDERATIONS VARYING BY MEDICATION</a:t>
              </a:r>
            </a:p>
          </p:txBody>
        </p:sp>
      </p:grpSp>
      <p:grpSp>
        <p:nvGrpSpPr>
          <p:cNvPr name="Group 14" id="14"/>
          <p:cNvGrpSpPr/>
          <p:nvPr/>
        </p:nvGrpSpPr>
        <p:grpSpPr>
          <a:xfrm rot="0">
            <a:off x="1028700" y="7825834"/>
            <a:ext cx="16878997" cy="1432466"/>
            <a:chOff x="0" y="0"/>
            <a:chExt cx="22505329" cy="1909955"/>
          </a:xfrm>
        </p:grpSpPr>
        <p:grpSp>
          <p:nvGrpSpPr>
            <p:cNvPr name="Group 15" id="15"/>
            <p:cNvGrpSpPr/>
            <p:nvPr/>
          </p:nvGrpSpPr>
          <p:grpSpPr>
            <a:xfrm rot="0">
              <a:off x="0" y="0"/>
              <a:ext cx="22505329" cy="1909955"/>
              <a:chOff x="0" y="0"/>
              <a:chExt cx="4445497" cy="377275"/>
            </a:xfrm>
          </p:grpSpPr>
          <p:sp>
            <p:nvSpPr>
              <p:cNvPr name="Freeform 16" id="16"/>
              <p:cNvSpPr/>
              <p:nvPr/>
            </p:nvSpPr>
            <p:spPr>
              <a:xfrm flipH="false" flipV="false" rot="0">
                <a:off x="0" y="0"/>
                <a:ext cx="4445497" cy="377275"/>
              </a:xfrm>
              <a:custGeom>
                <a:avLst/>
                <a:gdLst/>
                <a:ahLst/>
                <a:cxnLst/>
                <a:rect r="r" b="b" t="t" l="l"/>
                <a:pathLst>
                  <a:path h="377275" w="4445497">
                    <a:moveTo>
                      <a:pt x="12843" y="0"/>
                    </a:moveTo>
                    <a:lnTo>
                      <a:pt x="4432654" y="0"/>
                    </a:lnTo>
                    <a:cubicBezTo>
                      <a:pt x="4436060" y="0"/>
                      <a:pt x="4439327" y="1353"/>
                      <a:pt x="4441735" y="3762"/>
                    </a:cubicBezTo>
                    <a:cubicBezTo>
                      <a:pt x="4444144" y="6170"/>
                      <a:pt x="4445497" y="9437"/>
                      <a:pt x="4445497" y="12843"/>
                    </a:cubicBezTo>
                    <a:lnTo>
                      <a:pt x="4445497" y="364432"/>
                    </a:lnTo>
                    <a:cubicBezTo>
                      <a:pt x="4445497" y="371525"/>
                      <a:pt x="4439747" y="377275"/>
                      <a:pt x="4432654" y="377275"/>
                    </a:cubicBezTo>
                    <a:lnTo>
                      <a:pt x="12843" y="377275"/>
                    </a:lnTo>
                    <a:cubicBezTo>
                      <a:pt x="9437" y="377275"/>
                      <a:pt x="6170" y="375922"/>
                      <a:pt x="3762" y="373514"/>
                    </a:cubicBezTo>
                    <a:cubicBezTo>
                      <a:pt x="1353" y="371105"/>
                      <a:pt x="0" y="367838"/>
                      <a:pt x="0" y="364432"/>
                    </a:cubicBezTo>
                    <a:lnTo>
                      <a:pt x="0" y="12843"/>
                    </a:lnTo>
                    <a:cubicBezTo>
                      <a:pt x="0" y="5750"/>
                      <a:pt x="5750" y="0"/>
                      <a:pt x="12843" y="0"/>
                    </a:cubicBezTo>
                    <a:close/>
                  </a:path>
                </a:pathLst>
              </a:custGeom>
              <a:solidFill>
                <a:srgbClr val="A93291"/>
              </a:solidFill>
            </p:spPr>
          </p:sp>
          <p:sp>
            <p:nvSpPr>
              <p:cNvPr name="TextBox 17" id="17"/>
              <p:cNvSpPr txBox="true"/>
              <p:nvPr/>
            </p:nvSpPr>
            <p:spPr>
              <a:xfrm>
                <a:off x="0" y="-38100"/>
                <a:ext cx="4445497" cy="415375"/>
              </a:xfrm>
              <a:prstGeom prst="rect">
                <a:avLst/>
              </a:prstGeom>
            </p:spPr>
            <p:txBody>
              <a:bodyPr anchor="ctr" rtlCol="false" tIns="50800" lIns="50800" bIns="50800" rIns="50800"/>
              <a:lstStyle/>
              <a:p>
                <a:pPr algn="ctr">
                  <a:lnSpc>
                    <a:spcPts val="2659"/>
                  </a:lnSpc>
                </a:pPr>
              </a:p>
            </p:txBody>
          </p:sp>
        </p:grpSp>
        <p:sp>
          <p:nvSpPr>
            <p:cNvPr name="TextBox 18" id="18"/>
            <p:cNvSpPr txBox="true"/>
            <p:nvPr/>
          </p:nvSpPr>
          <p:spPr>
            <a:xfrm rot="0">
              <a:off x="432264" y="396559"/>
              <a:ext cx="21640800" cy="1202563"/>
            </a:xfrm>
            <a:prstGeom prst="rect">
              <a:avLst/>
            </a:prstGeom>
          </p:spPr>
          <p:txBody>
            <a:bodyPr anchor="t" rtlCol="false" tIns="0" lIns="0" bIns="0" rIns="0">
              <a:spAutoFit/>
            </a:bodyPr>
            <a:lstStyle/>
            <a:p>
              <a:pPr algn="ctr">
                <a:lnSpc>
                  <a:spcPts val="3312"/>
                </a:lnSpc>
              </a:pPr>
              <a:r>
                <a:rPr lang="en-US" b="true" sz="3600">
                  <a:solidFill>
                    <a:srgbClr val="FFFFFF"/>
                  </a:solidFill>
                  <a:latin typeface="Roboto Condensed Bold"/>
                  <a:ea typeface="Roboto Condensed Bold"/>
                  <a:cs typeface="Roboto Condensed Bold"/>
                  <a:sym typeface="Roboto Condensed Bold"/>
                </a:rPr>
                <a:t>COMORBIDITIES: EVIDENCE OF LIVER DISEASE, INCLUDING BY LABORATORY TESTING (IF PERFORMED)</a:t>
              </a:r>
            </a:p>
          </p:txBody>
        </p:sp>
      </p:grpSp>
      <p:grpSp>
        <p:nvGrpSpPr>
          <p:cNvPr name="Group 19" id="19"/>
          <p:cNvGrpSpPr/>
          <p:nvPr/>
        </p:nvGrpSpPr>
        <p:grpSpPr>
          <a:xfrm rot="0">
            <a:off x="0" y="0"/>
            <a:ext cx="2861396" cy="2807702"/>
            <a:chOff x="0" y="0"/>
            <a:chExt cx="3815195" cy="3743603"/>
          </a:xfrm>
        </p:grpSpPr>
        <p:sp>
          <p:nvSpPr>
            <p:cNvPr name="Freeform 20" id="20"/>
            <p:cNvSpPr/>
            <p:nvPr/>
          </p:nvSpPr>
          <p:spPr>
            <a:xfrm flipH="false" flipV="false" rot="-1423675">
              <a:off x="438799" y="472771"/>
              <a:ext cx="2937597" cy="2798061"/>
            </a:xfrm>
            <a:custGeom>
              <a:avLst/>
              <a:gdLst/>
              <a:ahLst/>
              <a:cxnLst/>
              <a:rect r="r" b="b" t="t" l="l"/>
              <a:pathLst>
                <a:path h="2798061" w="2937597">
                  <a:moveTo>
                    <a:pt x="0" y="0"/>
                  </a:moveTo>
                  <a:lnTo>
                    <a:pt x="2937597" y="0"/>
                  </a:lnTo>
                  <a:lnTo>
                    <a:pt x="2937597" y="2798061"/>
                  </a:lnTo>
                  <a:lnTo>
                    <a:pt x="0" y="2798061"/>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21" id="21"/>
            <p:cNvSpPr/>
            <p:nvPr/>
          </p:nvSpPr>
          <p:spPr>
            <a:xfrm flipH="false" flipV="false" rot="-10800000">
              <a:off x="930041" y="802144"/>
              <a:ext cx="1955114" cy="1969888"/>
            </a:xfrm>
            <a:custGeom>
              <a:avLst/>
              <a:gdLst/>
              <a:ahLst/>
              <a:cxnLst/>
              <a:rect r="r" b="b" t="t" l="l"/>
              <a:pathLst>
                <a:path h="1969888" w="1955114">
                  <a:moveTo>
                    <a:pt x="0" y="0"/>
                  </a:moveTo>
                  <a:lnTo>
                    <a:pt x="1955113" y="0"/>
                  </a:lnTo>
                  <a:lnTo>
                    <a:pt x="1955113" y="1969888"/>
                  </a:lnTo>
                  <a:lnTo>
                    <a:pt x="0" y="196988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22" id="22"/>
            <p:cNvSpPr txBox="true"/>
            <p:nvPr/>
          </p:nvSpPr>
          <p:spPr>
            <a:xfrm rot="0">
              <a:off x="1704985" y="1483730"/>
              <a:ext cx="620261" cy="255640"/>
            </a:xfrm>
            <a:prstGeom prst="rect">
              <a:avLst/>
            </a:prstGeom>
          </p:spPr>
          <p:txBody>
            <a:bodyPr anchor="t" rtlCol="false" tIns="0" lIns="0" bIns="0" rIns="0">
              <a:spAutoFit/>
            </a:bodyPr>
            <a:lstStyle/>
            <a:p>
              <a:pPr algn="ctr">
                <a:lnSpc>
                  <a:spcPts val="1522"/>
                </a:lnSpc>
              </a:pPr>
              <a:r>
                <a:rPr lang="en-US" sz="1087">
                  <a:solidFill>
                    <a:srgbClr val="A93291"/>
                  </a:solidFill>
                  <a:latin typeface="Aloja"/>
                  <a:ea typeface="Aloja"/>
                  <a:cs typeface="Aloja"/>
                  <a:sym typeface="Aloja"/>
                </a:rPr>
                <a:t>C</a:t>
              </a:r>
            </a:p>
          </p:txBody>
        </p:sp>
      </p:grpSp>
    </p:spTree>
  </p:cSld>
  <p:clrMapOvr>
    <a:masterClrMapping/>
  </p:clrMapOvr>
</p:sld>
</file>

<file path=ppt/slides/slide3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2680681" y="791686"/>
            <a:ext cx="15227016" cy="659198"/>
          </a:xfrm>
          <a:prstGeom prst="rect">
            <a:avLst/>
          </a:prstGeom>
        </p:spPr>
        <p:txBody>
          <a:bodyPr anchor="t" rtlCol="false" tIns="0" lIns="0" bIns="0" rIns="0">
            <a:spAutoFit/>
          </a:bodyPr>
          <a:lstStyle/>
          <a:p>
            <a:pPr algn="l">
              <a:lnSpc>
                <a:spcPts val="4733"/>
              </a:lnSpc>
            </a:pPr>
            <a:r>
              <a:rPr lang="en-US" sz="5144" b="true">
                <a:solidFill>
                  <a:srgbClr val="A93291"/>
                </a:solidFill>
                <a:latin typeface="Roboto Condensed Bold"/>
                <a:ea typeface="Roboto Condensed Bold"/>
                <a:cs typeface="Roboto Condensed Bold"/>
                <a:sym typeface="Roboto Condensed Bold"/>
              </a:rPr>
              <a:t>CAB-LA Contraindications &amp; Considerations</a:t>
            </a:r>
          </a:p>
        </p:txBody>
      </p:sp>
      <p:grpSp>
        <p:nvGrpSpPr>
          <p:cNvPr name="Group 3" id="3"/>
          <p:cNvGrpSpPr/>
          <p:nvPr/>
        </p:nvGrpSpPr>
        <p:grpSpPr>
          <a:xfrm rot="0">
            <a:off x="345316" y="0"/>
            <a:ext cx="2159264" cy="2118746"/>
            <a:chOff x="0" y="0"/>
            <a:chExt cx="2879019" cy="2824994"/>
          </a:xfrm>
        </p:grpSpPr>
        <p:sp>
          <p:nvSpPr>
            <p:cNvPr name="Freeform 4" id="4"/>
            <p:cNvSpPr/>
            <p:nvPr/>
          </p:nvSpPr>
          <p:spPr>
            <a:xfrm flipH="false" flipV="false" rot="-1423675">
              <a:off x="331126" y="356762"/>
              <a:ext cx="2216767" cy="2111471"/>
            </a:xfrm>
            <a:custGeom>
              <a:avLst/>
              <a:gdLst/>
              <a:ahLst/>
              <a:cxnLst/>
              <a:rect r="r" b="b" t="t" l="l"/>
              <a:pathLst>
                <a:path h="2111471" w="2216767">
                  <a:moveTo>
                    <a:pt x="0" y="0"/>
                  </a:moveTo>
                  <a:lnTo>
                    <a:pt x="2216767" y="0"/>
                  </a:lnTo>
                  <a:lnTo>
                    <a:pt x="2216767" y="2111470"/>
                  </a:lnTo>
                  <a:lnTo>
                    <a:pt x="0" y="211147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5" id="5"/>
            <p:cNvSpPr/>
            <p:nvPr/>
          </p:nvSpPr>
          <p:spPr>
            <a:xfrm flipH="false" flipV="false" rot="-10800000">
              <a:off x="701826" y="605313"/>
              <a:ext cx="1475366" cy="1486515"/>
            </a:xfrm>
            <a:custGeom>
              <a:avLst/>
              <a:gdLst/>
              <a:ahLst/>
              <a:cxnLst/>
              <a:rect r="r" b="b" t="t" l="l"/>
              <a:pathLst>
                <a:path h="1486515" w="1475366">
                  <a:moveTo>
                    <a:pt x="0" y="0"/>
                  </a:moveTo>
                  <a:lnTo>
                    <a:pt x="1475367" y="0"/>
                  </a:lnTo>
                  <a:lnTo>
                    <a:pt x="1475367" y="1486515"/>
                  </a:lnTo>
                  <a:lnTo>
                    <a:pt x="0" y="1486515"/>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6" id="6"/>
            <p:cNvSpPr txBox="true"/>
            <p:nvPr/>
          </p:nvSpPr>
          <p:spPr>
            <a:xfrm rot="0">
              <a:off x="1286614" y="1110302"/>
              <a:ext cx="468061" cy="202260"/>
            </a:xfrm>
            <a:prstGeom prst="rect">
              <a:avLst/>
            </a:prstGeom>
          </p:spPr>
          <p:txBody>
            <a:bodyPr anchor="t" rtlCol="false" tIns="0" lIns="0" bIns="0" rIns="0">
              <a:spAutoFit/>
            </a:bodyPr>
            <a:lstStyle/>
            <a:p>
              <a:pPr algn="ctr">
                <a:lnSpc>
                  <a:spcPts val="1149"/>
                </a:lnSpc>
              </a:pPr>
              <a:r>
                <a:rPr lang="en-US" sz="820">
                  <a:solidFill>
                    <a:srgbClr val="A93291"/>
                  </a:solidFill>
                  <a:latin typeface="Aloja"/>
                  <a:ea typeface="Aloja"/>
                  <a:cs typeface="Aloja"/>
                  <a:sym typeface="Aloja"/>
                </a:rPr>
                <a:t>C</a:t>
              </a:r>
            </a:p>
          </p:txBody>
        </p:sp>
      </p:grpSp>
      <p:grpSp>
        <p:nvGrpSpPr>
          <p:cNvPr name="Group 7" id="7"/>
          <p:cNvGrpSpPr/>
          <p:nvPr/>
        </p:nvGrpSpPr>
        <p:grpSpPr>
          <a:xfrm rot="0">
            <a:off x="594970" y="2398288"/>
            <a:ext cx="17312727" cy="7688428"/>
            <a:chOff x="0" y="0"/>
            <a:chExt cx="4559730" cy="2024936"/>
          </a:xfrm>
        </p:grpSpPr>
        <p:sp>
          <p:nvSpPr>
            <p:cNvPr name="Freeform 8" id="8"/>
            <p:cNvSpPr/>
            <p:nvPr/>
          </p:nvSpPr>
          <p:spPr>
            <a:xfrm flipH="false" flipV="false" rot="0">
              <a:off x="0" y="0"/>
              <a:ext cx="4559731" cy="2024936"/>
            </a:xfrm>
            <a:custGeom>
              <a:avLst/>
              <a:gdLst/>
              <a:ahLst/>
              <a:cxnLst/>
              <a:rect r="r" b="b" t="t" l="l"/>
              <a:pathLst>
                <a:path h="2024936" w="4559731">
                  <a:moveTo>
                    <a:pt x="22806" y="0"/>
                  </a:moveTo>
                  <a:lnTo>
                    <a:pt x="4536924" y="0"/>
                  </a:lnTo>
                  <a:cubicBezTo>
                    <a:pt x="4549520" y="0"/>
                    <a:pt x="4559731" y="10211"/>
                    <a:pt x="4559731" y="22806"/>
                  </a:cubicBezTo>
                  <a:lnTo>
                    <a:pt x="4559731" y="2002130"/>
                  </a:lnTo>
                  <a:cubicBezTo>
                    <a:pt x="4559731" y="2014725"/>
                    <a:pt x="4549520" y="2024936"/>
                    <a:pt x="4536924" y="2024936"/>
                  </a:cubicBezTo>
                  <a:lnTo>
                    <a:pt x="22806" y="2024936"/>
                  </a:lnTo>
                  <a:cubicBezTo>
                    <a:pt x="10211" y="2024936"/>
                    <a:pt x="0" y="2014725"/>
                    <a:pt x="0" y="2002130"/>
                  </a:cubicBezTo>
                  <a:lnTo>
                    <a:pt x="0" y="22806"/>
                  </a:lnTo>
                  <a:cubicBezTo>
                    <a:pt x="0" y="10211"/>
                    <a:pt x="10211" y="0"/>
                    <a:pt x="22806" y="0"/>
                  </a:cubicBezTo>
                  <a:close/>
                </a:path>
              </a:pathLst>
            </a:custGeom>
            <a:solidFill>
              <a:srgbClr val="000000">
                <a:alpha val="0"/>
              </a:srgbClr>
            </a:solidFill>
            <a:ln w="76200" cap="rnd">
              <a:solidFill>
                <a:srgbClr val="A6218C"/>
              </a:solidFill>
              <a:prstDash val="solid"/>
              <a:round/>
            </a:ln>
          </p:spPr>
        </p:sp>
        <p:sp>
          <p:nvSpPr>
            <p:cNvPr name="TextBox 9" id="9"/>
            <p:cNvSpPr txBox="true"/>
            <p:nvPr/>
          </p:nvSpPr>
          <p:spPr>
            <a:xfrm>
              <a:off x="0" y="-38100"/>
              <a:ext cx="4559730" cy="2063036"/>
            </a:xfrm>
            <a:prstGeom prst="rect">
              <a:avLst/>
            </a:prstGeom>
          </p:spPr>
          <p:txBody>
            <a:bodyPr anchor="ctr" rtlCol="false" tIns="50800" lIns="50800" bIns="50800" rIns="50800"/>
            <a:lstStyle/>
            <a:p>
              <a:pPr algn="ctr">
                <a:lnSpc>
                  <a:spcPts val="2659"/>
                </a:lnSpc>
              </a:pPr>
            </a:p>
          </p:txBody>
        </p:sp>
      </p:grpSp>
      <p:grpSp>
        <p:nvGrpSpPr>
          <p:cNvPr name="Group 10" id="10"/>
          <p:cNvGrpSpPr/>
          <p:nvPr/>
        </p:nvGrpSpPr>
        <p:grpSpPr>
          <a:xfrm rot="0">
            <a:off x="594970" y="2118746"/>
            <a:ext cx="17312727" cy="1013366"/>
            <a:chOff x="0" y="0"/>
            <a:chExt cx="23083635" cy="1351155"/>
          </a:xfrm>
        </p:grpSpPr>
        <p:grpSp>
          <p:nvGrpSpPr>
            <p:cNvPr name="Group 11" id="11"/>
            <p:cNvGrpSpPr/>
            <p:nvPr/>
          </p:nvGrpSpPr>
          <p:grpSpPr>
            <a:xfrm rot="0">
              <a:off x="0" y="0"/>
              <a:ext cx="23083635" cy="1351155"/>
              <a:chOff x="0" y="0"/>
              <a:chExt cx="4559730" cy="266895"/>
            </a:xfrm>
          </p:grpSpPr>
          <p:sp>
            <p:nvSpPr>
              <p:cNvPr name="Freeform 12" id="12"/>
              <p:cNvSpPr/>
              <p:nvPr/>
            </p:nvSpPr>
            <p:spPr>
              <a:xfrm flipH="false" flipV="false" rot="0">
                <a:off x="0" y="0"/>
                <a:ext cx="4559731" cy="266895"/>
              </a:xfrm>
              <a:custGeom>
                <a:avLst/>
                <a:gdLst/>
                <a:ahLst/>
                <a:cxnLst/>
                <a:rect r="r" b="b" t="t" l="l"/>
                <a:pathLst>
                  <a:path h="266895" w="4559731">
                    <a:moveTo>
                      <a:pt x="12521" y="0"/>
                    </a:moveTo>
                    <a:lnTo>
                      <a:pt x="4547210" y="0"/>
                    </a:lnTo>
                    <a:cubicBezTo>
                      <a:pt x="4550530" y="0"/>
                      <a:pt x="4553715" y="1319"/>
                      <a:pt x="4556063" y="3667"/>
                    </a:cubicBezTo>
                    <a:cubicBezTo>
                      <a:pt x="4558411" y="6015"/>
                      <a:pt x="4559731" y="9200"/>
                      <a:pt x="4559731" y="12521"/>
                    </a:cubicBezTo>
                    <a:lnTo>
                      <a:pt x="4559731" y="254374"/>
                    </a:lnTo>
                    <a:cubicBezTo>
                      <a:pt x="4559731" y="261289"/>
                      <a:pt x="4554125" y="266895"/>
                      <a:pt x="4547210" y="266895"/>
                    </a:cubicBezTo>
                    <a:lnTo>
                      <a:pt x="12521" y="266895"/>
                    </a:lnTo>
                    <a:cubicBezTo>
                      <a:pt x="9200" y="266895"/>
                      <a:pt x="6015" y="265576"/>
                      <a:pt x="3667" y="263228"/>
                    </a:cubicBezTo>
                    <a:cubicBezTo>
                      <a:pt x="1319" y="260879"/>
                      <a:pt x="0" y="257695"/>
                      <a:pt x="0" y="254374"/>
                    </a:cubicBezTo>
                    <a:lnTo>
                      <a:pt x="0" y="12521"/>
                    </a:lnTo>
                    <a:cubicBezTo>
                      <a:pt x="0" y="9200"/>
                      <a:pt x="1319" y="6015"/>
                      <a:pt x="3667" y="3667"/>
                    </a:cubicBezTo>
                    <a:cubicBezTo>
                      <a:pt x="6015" y="1319"/>
                      <a:pt x="9200" y="0"/>
                      <a:pt x="12521" y="0"/>
                    </a:cubicBezTo>
                    <a:close/>
                  </a:path>
                </a:pathLst>
              </a:custGeom>
              <a:solidFill>
                <a:srgbClr val="A6218C"/>
              </a:solidFill>
            </p:spPr>
          </p:sp>
          <p:sp>
            <p:nvSpPr>
              <p:cNvPr name="TextBox 13" id="13"/>
              <p:cNvSpPr txBox="true"/>
              <p:nvPr/>
            </p:nvSpPr>
            <p:spPr>
              <a:xfrm>
                <a:off x="0" y="-66675"/>
                <a:ext cx="4559730" cy="333570"/>
              </a:xfrm>
              <a:prstGeom prst="rect">
                <a:avLst/>
              </a:prstGeom>
            </p:spPr>
            <p:txBody>
              <a:bodyPr anchor="ctr" rtlCol="false" tIns="50800" lIns="50800" bIns="50800" rIns="50800"/>
              <a:lstStyle/>
              <a:p>
                <a:pPr algn="ctr">
                  <a:lnSpc>
                    <a:spcPts val="5040"/>
                  </a:lnSpc>
                </a:pPr>
              </a:p>
            </p:txBody>
          </p:sp>
        </p:grpSp>
        <p:sp>
          <p:nvSpPr>
            <p:cNvPr name="TextBox 14" id="14"/>
            <p:cNvSpPr txBox="true"/>
            <p:nvPr/>
          </p:nvSpPr>
          <p:spPr>
            <a:xfrm rot="0">
              <a:off x="0" y="396559"/>
              <a:ext cx="23083635" cy="643763"/>
            </a:xfrm>
            <a:prstGeom prst="rect">
              <a:avLst/>
            </a:prstGeom>
          </p:spPr>
          <p:txBody>
            <a:bodyPr anchor="t" rtlCol="false" tIns="0" lIns="0" bIns="0" rIns="0">
              <a:spAutoFit/>
            </a:bodyPr>
            <a:lstStyle/>
            <a:p>
              <a:pPr algn="ctr">
                <a:lnSpc>
                  <a:spcPts val="3312"/>
                </a:lnSpc>
              </a:pPr>
              <a:r>
                <a:rPr lang="en-US" sz="3600" b="true">
                  <a:solidFill>
                    <a:srgbClr val="FFFFFF"/>
                  </a:solidFill>
                  <a:latin typeface="Roboto Condensed Bold"/>
                  <a:ea typeface="Roboto Condensed Bold"/>
                  <a:cs typeface="Roboto Condensed Bold"/>
                  <a:sym typeface="Roboto Condensed Bold"/>
                </a:rPr>
                <a:t>HIGH SUSPICION OF ACUTE HIV INFECTION</a:t>
              </a:r>
            </a:p>
          </p:txBody>
        </p:sp>
      </p:grpSp>
      <p:sp>
        <p:nvSpPr>
          <p:cNvPr name="TextBox 15" id="15"/>
          <p:cNvSpPr txBox="true"/>
          <p:nvPr/>
        </p:nvSpPr>
        <p:spPr>
          <a:xfrm rot="0">
            <a:off x="1060263" y="3392625"/>
            <a:ext cx="16382140" cy="6456038"/>
          </a:xfrm>
          <a:prstGeom prst="rect">
            <a:avLst/>
          </a:prstGeom>
        </p:spPr>
        <p:txBody>
          <a:bodyPr anchor="t" rtlCol="false" tIns="0" lIns="0" bIns="0" rIns="0">
            <a:spAutoFit/>
          </a:bodyPr>
          <a:lstStyle/>
          <a:p>
            <a:pPr algn="l" marL="608620" indent="-304310" lvl="1">
              <a:lnSpc>
                <a:spcPts val="3044"/>
              </a:lnSpc>
              <a:buFont typeface="Arial"/>
              <a:buChar char="•"/>
            </a:pPr>
            <a:r>
              <a:rPr lang="en-US" sz="2818">
                <a:solidFill>
                  <a:srgbClr val="000000"/>
                </a:solidFill>
                <a:latin typeface="Open Sans"/>
                <a:ea typeface="Open Sans"/>
                <a:cs typeface="Open Sans"/>
                <a:sym typeface="Open Sans"/>
              </a:rPr>
              <a:t>If you have a high suspicion of AHI after assessing signs/symptoms and exposure history, advise the client to return in 1 month for HIV retesting. Further assessment of CAB-LA eligibility should be deferred. The potential risks and benefits of deferring vs. starting CAB-LA should be made on a case by case basis, with</a:t>
            </a:r>
            <a:r>
              <a:rPr lang="en-US" sz="2818">
                <a:solidFill>
                  <a:srgbClr val="000000"/>
                </a:solidFill>
                <a:latin typeface="Open Sans"/>
                <a:ea typeface="Open Sans"/>
                <a:cs typeface="Open Sans"/>
                <a:sym typeface="Open Sans"/>
              </a:rPr>
              <a:t> deferral chosen only when the risks of potentially starting CAB-LA during AHI are deemed to outweigh the benefits of using it to prevent HIV. </a:t>
            </a:r>
          </a:p>
          <a:p>
            <a:pPr algn="l" marL="608620" indent="-304310" lvl="1">
              <a:lnSpc>
                <a:spcPts val="3044"/>
              </a:lnSpc>
              <a:buFont typeface="Arial"/>
              <a:buChar char="•"/>
            </a:pPr>
            <a:r>
              <a:rPr lang="en-US" sz="2818">
                <a:solidFill>
                  <a:srgbClr val="000000"/>
                </a:solidFill>
                <a:latin typeface="Open Sans"/>
                <a:ea typeface="Open Sans"/>
                <a:cs typeface="Open Sans"/>
                <a:sym typeface="Open Sans"/>
              </a:rPr>
              <a:t>Alternative HIV prevention strategies should be chosen while awaiting HIV retesting, which may include use of DVR, if available.</a:t>
            </a:r>
          </a:p>
          <a:p>
            <a:pPr algn="l">
              <a:lnSpc>
                <a:spcPts val="3044"/>
              </a:lnSpc>
            </a:pPr>
          </a:p>
          <a:p>
            <a:pPr algn="l">
              <a:lnSpc>
                <a:spcPts val="3044"/>
              </a:lnSpc>
            </a:pPr>
            <a:r>
              <a:rPr lang="en-US" b="true" sz="2818">
                <a:solidFill>
                  <a:srgbClr val="000000"/>
                </a:solidFill>
                <a:latin typeface="Open Sans Bold"/>
                <a:ea typeface="Open Sans Bold"/>
                <a:cs typeface="Open Sans Bold"/>
                <a:sym typeface="Open Sans Bold"/>
              </a:rPr>
              <a:t>Reminder: </a:t>
            </a:r>
            <a:r>
              <a:rPr lang="en-US" sz="2818">
                <a:solidFill>
                  <a:srgbClr val="000000"/>
                </a:solidFill>
                <a:latin typeface="Open Sans"/>
                <a:ea typeface="Open Sans"/>
                <a:cs typeface="Open Sans"/>
                <a:sym typeface="Open Sans"/>
              </a:rPr>
              <a:t>Use of CAB-LA in individuals with early/pre-existing HIV can interfere with production of anti-HIV antibodies by the body, resulting in a delayed ability of HIV tests to detect HIV (as part of LEVI syndrome). Even after CAB-LA injections are discontinued, complications of delayed HIV detection may persist for an extended period, given the long-acting nature of CAB-LA.</a:t>
            </a:r>
          </a:p>
          <a:p>
            <a:pPr algn="l">
              <a:lnSpc>
                <a:spcPts val="3044"/>
              </a:lnSpc>
            </a:pPr>
          </a:p>
          <a:p>
            <a:pPr algn="l">
              <a:lnSpc>
                <a:spcPts val="3044"/>
              </a:lnSpc>
            </a:pPr>
            <a:r>
              <a:rPr lang="en-US" b="true" sz="2818">
                <a:solidFill>
                  <a:srgbClr val="000000"/>
                </a:solidFill>
                <a:latin typeface="Open Sans Bold"/>
                <a:ea typeface="Open Sans Bold"/>
                <a:cs typeface="Open Sans Bold"/>
                <a:sym typeface="Open Sans Bold"/>
              </a:rPr>
              <a:t>Reminder:</a:t>
            </a:r>
            <a:r>
              <a:rPr lang="en-US" sz="2818">
                <a:solidFill>
                  <a:srgbClr val="000000"/>
                </a:solidFill>
                <a:latin typeface="Open Sans"/>
                <a:ea typeface="Open Sans"/>
                <a:cs typeface="Open Sans"/>
                <a:sym typeface="Open Sans"/>
              </a:rPr>
              <a:t> Use of CAB-LA by individuals living with HIV can result in development of viral drug resistance, whereby use of other integrase strand transfer inhibitors (INSTI) drugs, including dolutegravir, may be less effective at treating HIV in the future. </a:t>
            </a:r>
          </a:p>
        </p:txBody>
      </p:sp>
    </p:spTree>
  </p:cSld>
  <p:clrMapOvr>
    <a:masterClrMapping/>
  </p:clrMapOvr>
</p:sld>
</file>

<file path=ppt/slides/slide3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2680681" y="791686"/>
            <a:ext cx="15227016" cy="659198"/>
          </a:xfrm>
          <a:prstGeom prst="rect">
            <a:avLst/>
          </a:prstGeom>
        </p:spPr>
        <p:txBody>
          <a:bodyPr anchor="t" rtlCol="false" tIns="0" lIns="0" bIns="0" rIns="0">
            <a:spAutoFit/>
          </a:bodyPr>
          <a:lstStyle/>
          <a:p>
            <a:pPr algn="l">
              <a:lnSpc>
                <a:spcPts val="4733"/>
              </a:lnSpc>
            </a:pPr>
            <a:r>
              <a:rPr lang="en-US" sz="5144" b="true">
                <a:solidFill>
                  <a:srgbClr val="A93291"/>
                </a:solidFill>
                <a:latin typeface="Roboto Condensed Bold"/>
                <a:ea typeface="Roboto Condensed Bold"/>
                <a:cs typeface="Roboto Condensed Bold"/>
                <a:sym typeface="Roboto Condensed Bold"/>
              </a:rPr>
              <a:t>CAB-LA Contraindications &amp; Considerations</a:t>
            </a:r>
          </a:p>
        </p:txBody>
      </p:sp>
      <p:grpSp>
        <p:nvGrpSpPr>
          <p:cNvPr name="Group 3" id="3"/>
          <p:cNvGrpSpPr/>
          <p:nvPr/>
        </p:nvGrpSpPr>
        <p:grpSpPr>
          <a:xfrm rot="0">
            <a:off x="345316" y="0"/>
            <a:ext cx="2159264" cy="2118746"/>
            <a:chOff x="0" y="0"/>
            <a:chExt cx="2879019" cy="2824994"/>
          </a:xfrm>
        </p:grpSpPr>
        <p:sp>
          <p:nvSpPr>
            <p:cNvPr name="Freeform 4" id="4"/>
            <p:cNvSpPr/>
            <p:nvPr/>
          </p:nvSpPr>
          <p:spPr>
            <a:xfrm flipH="false" flipV="false" rot="-1423675">
              <a:off x="331126" y="356762"/>
              <a:ext cx="2216767" cy="2111471"/>
            </a:xfrm>
            <a:custGeom>
              <a:avLst/>
              <a:gdLst/>
              <a:ahLst/>
              <a:cxnLst/>
              <a:rect r="r" b="b" t="t" l="l"/>
              <a:pathLst>
                <a:path h="2111471" w="2216767">
                  <a:moveTo>
                    <a:pt x="0" y="0"/>
                  </a:moveTo>
                  <a:lnTo>
                    <a:pt x="2216767" y="0"/>
                  </a:lnTo>
                  <a:lnTo>
                    <a:pt x="2216767" y="2111470"/>
                  </a:lnTo>
                  <a:lnTo>
                    <a:pt x="0" y="211147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5" id="5"/>
            <p:cNvSpPr/>
            <p:nvPr/>
          </p:nvSpPr>
          <p:spPr>
            <a:xfrm flipH="false" flipV="false" rot="-10800000">
              <a:off x="701826" y="605313"/>
              <a:ext cx="1475366" cy="1486515"/>
            </a:xfrm>
            <a:custGeom>
              <a:avLst/>
              <a:gdLst/>
              <a:ahLst/>
              <a:cxnLst/>
              <a:rect r="r" b="b" t="t" l="l"/>
              <a:pathLst>
                <a:path h="1486515" w="1475366">
                  <a:moveTo>
                    <a:pt x="0" y="0"/>
                  </a:moveTo>
                  <a:lnTo>
                    <a:pt x="1475367" y="0"/>
                  </a:lnTo>
                  <a:lnTo>
                    <a:pt x="1475367" y="1486515"/>
                  </a:lnTo>
                  <a:lnTo>
                    <a:pt x="0" y="1486515"/>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6" id="6"/>
            <p:cNvSpPr txBox="true"/>
            <p:nvPr/>
          </p:nvSpPr>
          <p:spPr>
            <a:xfrm rot="0">
              <a:off x="1286614" y="1110302"/>
              <a:ext cx="468061" cy="202260"/>
            </a:xfrm>
            <a:prstGeom prst="rect">
              <a:avLst/>
            </a:prstGeom>
          </p:spPr>
          <p:txBody>
            <a:bodyPr anchor="t" rtlCol="false" tIns="0" lIns="0" bIns="0" rIns="0">
              <a:spAutoFit/>
            </a:bodyPr>
            <a:lstStyle/>
            <a:p>
              <a:pPr algn="ctr">
                <a:lnSpc>
                  <a:spcPts val="1149"/>
                </a:lnSpc>
              </a:pPr>
              <a:r>
                <a:rPr lang="en-US" sz="820">
                  <a:solidFill>
                    <a:srgbClr val="A93291"/>
                  </a:solidFill>
                  <a:latin typeface="Aloja"/>
                  <a:ea typeface="Aloja"/>
                  <a:cs typeface="Aloja"/>
                  <a:sym typeface="Aloja"/>
                </a:rPr>
                <a:t>C</a:t>
              </a:r>
            </a:p>
          </p:txBody>
        </p:sp>
      </p:grpSp>
      <p:grpSp>
        <p:nvGrpSpPr>
          <p:cNvPr name="Group 7" id="7"/>
          <p:cNvGrpSpPr/>
          <p:nvPr/>
        </p:nvGrpSpPr>
        <p:grpSpPr>
          <a:xfrm rot="0">
            <a:off x="594970" y="2398288"/>
            <a:ext cx="17312727" cy="7688428"/>
            <a:chOff x="0" y="0"/>
            <a:chExt cx="4559730" cy="2024936"/>
          </a:xfrm>
        </p:grpSpPr>
        <p:sp>
          <p:nvSpPr>
            <p:cNvPr name="Freeform 8" id="8"/>
            <p:cNvSpPr/>
            <p:nvPr/>
          </p:nvSpPr>
          <p:spPr>
            <a:xfrm flipH="false" flipV="false" rot="0">
              <a:off x="0" y="0"/>
              <a:ext cx="4559731" cy="2024936"/>
            </a:xfrm>
            <a:custGeom>
              <a:avLst/>
              <a:gdLst/>
              <a:ahLst/>
              <a:cxnLst/>
              <a:rect r="r" b="b" t="t" l="l"/>
              <a:pathLst>
                <a:path h="2024936" w="4559731">
                  <a:moveTo>
                    <a:pt x="22806" y="0"/>
                  </a:moveTo>
                  <a:lnTo>
                    <a:pt x="4536924" y="0"/>
                  </a:lnTo>
                  <a:cubicBezTo>
                    <a:pt x="4549520" y="0"/>
                    <a:pt x="4559731" y="10211"/>
                    <a:pt x="4559731" y="22806"/>
                  </a:cubicBezTo>
                  <a:lnTo>
                    <a:pt x="4559731" y="2002130"/>
                  </a:lnTo>
                  <a:cubicBezTo>
                    <a:pt x="4559731" y="2014725"/>
                    <a:pt x="4549520" y="2024936"/>
                    <a:pt x="4536924" y="2024936"/>
                  </a:cubicBezTo>
                  <a:lnTo>
                    <a:pt x="22806" y="2024936"/>
                  </a:lnTo>
                  <a:cubicBezTo>
                    <a:pt x="10211" y="2024936"/>
                    <a:pt x="0" y="2014725"/>
                    <a:pt x="0" y="2002130"/>
                  </a:cubicBezTo>
                  <a:lnTo>
                    <a:pt x="0" y="22806"/>
                  </a:lnTo>
                  <a:cubicBezTo>
                    <a:pt x="0" y="10211"/>
                    <a:pt x="10211" y="0"/>
                    <a:pt x="22806" y="0"/>
                  </a:cubicBezTo>
                  <a:close/>
                </a:path>
              </a:pathLst>
            </a:custGeom>
            <a:solidFill>
              <a:srgbClr val="000000">
                <a:alpha val="0"/>
              </a:srgbClr>
            </a:solidFill>
            <a:ln w="76200" cap="rnd">
              <a:solidFill>
                <a:srgbClr val="A6218C"/>
              </a:solidFill>
              <a:prstDash val="solid"/>
              <a:round/>
            </a:ln>
          </p:spPr>
        </p:sp>
        <p:sp>
          <p:nvSpPr>
            <p:cNvPr name="TextBox 9" id="9"/>
            <p:cNvSpPr txBox="true"/>
            <p:nvPr/>
          </p:nvSpPr>
          <p:spPr>
            <a:xfrm>
              <a:off x="0" y="-38100"/>
              <a:ext cx="4559730" cy="2063036"/>
            </a:xfrm>
            <a:prstGeom prst="rect">
              <a:avLst/>
            </a:prstGeom>
          </p:spPr>
          <p:txBody>
            <a:bodyPr anchor="ctr" rtlCol="false" tIns="50800" lIns="50800" bIns="50800" rIns="50800"/>
            <a:lstStyle/>
            <a:p>
              <a:pPr algn="ctr">
                <a:lnSpc>
                  <a:spcPts val="2659"/>
                </a:lnSpc>
              </a:pPr>
            </a:p>
          </p:txBody>
        </p:sp>
      </p:grpSp>
      <p:sp>
        <p:nvSpPr>
          <p:cNvPr name="TextBox 10" id="10"/>
          <p:cNvSpPr txBox="true"/>
          <p:nvPr/>
        </p:nvSpPr>
        <p:spPr>
          <a:xfrm rot="0">
            <a:off x="1028700" y="3873640"/>
            <a:ext cx="16634718" cy="5792838"/>
          </a:xfrm>
          <a:prstGeom prst="rect">
            <a:avLst/>
          </a:prstGeom>
        </p:spPr>
        <p:txBody>
          <a:bodyPr anchor="t" rtlCol="false" tIns="0" lIns="0" bIns="0" rIns="0">
            <a:spAutoFit/>
          </a:bodyPr>
          <a:lstStyle/>
          <a:p>
            <a:pPr algn="l">
              <a:lnSpc>
                <a:spcPts val="3309"/>
              </a:lnSpc>
            </a:pPr>
            <a:r>
              <a:rPr lang="en-US" sz="3064">
                <a:solidFill>
                  <a:srgbClr val="000000"/>
                </a:solidFill>
                <a:latin typeface="Open Sans"/>
                <a:ea typeface="Open Sans"/>
                <a:cs typeface="Open Sans"/>
                <a:sym typeface="Open Sans"/>
              </a:rPr>
              <a:t>The following medications should not be used in combination with CAB-LA:</a:t>
            </a:r>
          </a:p>
          <a:p>
            <a:pPr algn="l" marL="661544" indent="-330772" lvl="1">
              <a:lnSpc>
                <a:spcPts val="3309"/>
              </a:lnSpc>
              <a:buFont typeface="Arial"/>
              <a:buChar char="•"/>
            </a:pPr>
            <a:r>
              <a:rPr lang="en-US" sz="3064">
                <a:solidFill>
                  <a:srgbClr val="000000"/>
                </a:solidFill>
                <a:latin typeface="Open Sans"/>
                <a:ea typeface="Open Sans"/>
                <a:cs typeface="Open Sans"/>
                <a:sym typeface="Open Sans"/>
              </a:rPr>
              <a:t>Rifampicin</a:t>
            </a:r>
          </a:p>
          <a:p>
            <a:pPr algn="l" marL="661544" indent="-330772" lvl="1">
              <a:lnSpc>
                <a:spcPts val="3309"/>
              </a:lnSpc>
              <a:buFont typeface="Arial"/>
              <a:buChar char="•"/>
            </a:pPr>
            <a:r>
              <a:rPr lang="en-US" sz="3064">
                <a:solidFill>
                  <a:srgbClr val="000000"/>
                </a:solidFill>
                <a:latin typeface="Open Sans"/>
                <a:ea typeface="Open Sans"/>
                <a:cs typeface="Open Sans"/>
                <a:sym typeface="Open Sans"/>
              </a:rPr>
              <a:t>Rifapentine</a:t>
            </a:r>
          </a:p>
          <a:p>
            <a:pPr algn="l" marL="661544" indent="-330772" lvl="1">
              <a:lnSpc>
                <a:spcPts val="3309"/>
              </a:lnSpc>
              <a:buFont typeface="Arial"/>
              <a:buChar char="•"/>
            </a:pPr>
            <a:r>
              <a:rPr lang="en-US" sz="3064">
                <a:solidFill>
                  <a:srgbClr val="000000"/>
                </a:solidFill>
                <a:latin typeface="Open Sans"/>
                <a:ea typeface="Open Sans"/>
                <a:cs typeface="Open Sans"/>
                <a:sym typeface="Open Sans"/>
              </a:rPr>
              <a:t>Carbamazepine</a:t>
            </a:r>
          </a:p>
          <a:p>
            <a:pPr algn="l" marL="661544" indent="-330772" lvl="1">
              <a:lnSpc>
                <a:spcPts val="3309"/>
              </a:lnSpc>
              <a:buFont typeface="Arial"/>
              <a:buChar char="•"/>
            </a:pPr>
            <a:r>
              <a:rPr lang="en-US" sz="3064">
                <a:solidFill>
                  <a:srgbClr val="000000"/>
                </a:solidFill>
                <a:latin typeface="Open Sans"/>
                <a:ea typeface="Open Sans"/>
                <a:cs typeface="Open Sans"/>
                <a:sym typeface="Open Sans"/>
              </a:rPr>
              <a:t>Oxcarbazepine</a:t>
            </a:r>
          </a:p>
          <a:p>
            <a:pPr algn="l" marL="661544" indent="-330772" lvl="1">
              <a:lnSpc>
                <a:spcPts val="3309"/>
              </a:lnSpc>
              <a:buFont typeface="Arial"/>
              <a:buChar char="•"/>
            </a:pPr>
            <a:r>
              <a:rPr lang="en-US" sz="3064">
                <a:solidFill>
                  <a:srgbClr val="000000"/>
                </a:solidFill>
                <a:latin typeface="Open Sans"/>
                <a:ea typeface="Open Sans"/>
                <a:cs typeface="Open Sans"/>
                <a:sym typeface="Open Sans"/>
              </a:rPr>
              <a:t>Phenobarbit</a:t>
            </a:r>
            <a:r>
              <a:rPr lang="en-US" sz="3064">
                <a:solidFill>
                  <a:srgbClr val="000000"/>
                </a:solidFill>
                <a:latin typeface="Open Sans"/>
                <a:ea typeface="Open Sans"/>
                <a:cs typeface="Open Sans"/>
                <a:sym typeface="Open Sans"/>
              </a:rPr>
              <a:t>al</a:t>
            </a:r>
          </a:p>
          <a:p>
            <a:pPr algn="l" marL="661544" indent="-330772" lvl="1">
              <a:lnSpc>
                <a:spcPts val="3309"/>
              </a:lnSpc>
              <a:buFont typeface="Arial"/>
              <a:buChar char="•"/>
            </a:pPr>
            <a:r>
              <a:rPr lang="en-US" sz="3064">
                <a:solidFill>
                  <a:srgbClr val="000000"/>
                </a:solidFill>
                <a:latin typeface="Open Sans"/>
                <a:ea typeface="Open Sans"/>
                <a:cs typeface="Open Sans"/>
                <a:sym typeface="Open Sans"/>
              </a:rPr>
              <a:t>Phenytoin</a:t>
            </a:r>
          </a:p>
          <a:p>
            <a:pPr algn="l">
              <a:lnSpc>
                <a:spcPts val="3309"/>
              </a:lnSpc>
            </a:pPr>
          </a:p>
          <a:p>
            <a:pPr algn="l">
              <a:lnSpc>
                <a:spcPts val="3309"/>
              </a:lnSpc>
            </a:pPr>
            <a:r>
              <a:rPr lang="en-US" sz="3064">
                <a:solidFill>
                  <a:srgbClr val="000000"/>
                </a:solidFill>
                <a:latin typeface="Open Sans"/>
                <a:ea typeface="Open Sans"/>
                <a:cs typeface="Open Sans"/>
                <a:sym typeface="Open Sans"/>
              </a:rPr>
              <a:t>Use of CAB-LA in combination with rifabutin may require a dose adjustment, and prescribers should review the regulatory lab</a:t>
            </a:r>
            <a:r>
              <a:rPr lang="en-US" sz="3064">
                <a:solidFill>
                  <a:srgbClr val="000000"/>
                </a:solidFill>
                <a:latin typeface="Open Sans"/>
                <a:ea typeface="Open Sans"/>
                <a:cs typeface="Open Sans"/>
                <a:sym typeface="Open Sans"/>
              </a:rPr>
              <a:t>e</a:t>
            </a:r>
            <a:r>
              <a:rPr lang="en-US" sz="3064">
                <a:solidFill>
                  <a:srgbClr val="000000"/>
                </a:solidFill>
                <a:latin typeface="Open Sans"/>
                <a:ea typeface="Open Sans"/>
                <a:cs typeface="Open Sans"/>
                <a:sym typeface="Open Sans"/>
              </a:rPr>
              <a:t>ls of both medications when being prescribed for concomitant use.</a:t>
            </a:r>
          </a:p>
          <a:p>
            <a:pPr algn="l">
              <a:lnSpc>
                <a:spcPts val="3309"/>
              </a:lnSpc>
            </a:pPr>
          </a:p>
          <a:p>
            <a:pPr algn="l">
              <a:lnSpc>
                <a:spcPts val="3309"/>
              </a:lnSpc>
            </a:pPr>
            <a:r>
              <a:rPr lang="en-US" sz="3064">
                <a:solidFill>
                  <a:srgbClr val="000000"/>
                </a:solidFill>
                <a:latin typeface="Open Sans"/>
                <a:ea typeface="Open Sans"/>
                <a:cs typeface="Open Sans"/>
                <a:sym typeface="Open Sans"/>
              </a:rPr>
              <a:t>Cabotegravir is not expected to interact with g</a:t>
            </a:r>
            <a:r>
              <a:rPr lang="en-US" sz="3064">
                <a:solidFill>
                  <a:srgbClr val="000000"/>
                </a:solidFill>
                <a:latin typeface="Open Sans"/>
                <a:ea typeface="Open Sans"/>
                <a:cs typeface="Open Sans"/>
                <a:sym typeface="Open Sans"/>
              </a:rPr>
              <a:t>ender</a:t>
            </a:r>
            <a:r>
              <a:rPr lang="en-US" sz="3064">
                <a:solidFill>
                  <a:srgbClr val="000000"/>
                </a:solidFill>
                <a:latin typeface="Open Sans"/>
                <a:ea typeface="Open Sans"/>
                <a:cs typeface="Open Sans"/>
                <a:sym typeface="Open Sans"/>
              </a:rPr>
              <a:t>-affirming hormones based upon the limited evidence available.</a:t>
            </a:r>
          </a:p>
        </p:txBody>
      </p:sp>
      <p:grpSp>
        <p:nvGrpSpPr>
          <p:cNvPr name="Group 11" id="11"/>
          <p:cNvGrpSpPr/>
          <p:nvPr/>
        </p:nvGrpSpPr>
        <p:grpSpPr>
          <a:xfrm rot="0">
            <a:off x="594970" y="2118746"/>
            <a:ext cx="17312727" cy="1432466"/>
            <a:chOff x="0" y="0"/>
            <a:chExt cx="23083635" cy="1909955"/>
          </a:xfrm>
        </p:grpSpPr>
        <p:grpSp>
          <p:nvGrpSpPr>
            <p:cNvPr name="Group 12" id="12"/>
            <p:cNvGrpSpPr/>
            <p:nvPr/>
          </p:nvGrpSpPr>
          <p:grpSpPr>
            <a:xfrm rot="0">
              <a:off x="0" y="0"/>
              <a:ext cx="23083635" cy="1909955"/>
              <a:chOff x="0" y="0"/>
              <a:chExt cx="4559730" cy="377275"/>
            </a:xfrm>
          </p:grpSpPr>
          <p:sp>
            <p:nvSpPr>
              <p:cNvPr name="Freeform 13" id="13"/>
              <p:cNvSpPr/>
              <p:nvPr/>
            </p:nvSpPr>
            <p:spPr>
              <a:xfrm flipH="false" flipV="false" rot="0">
                <a:off x="0" y="0"/>
                <a:ext cx="4559731" cy="377275"/>
              </a:xfrm>
              <a:custGeom>
                <a:avLst/>
                <a:gdLst/>
                <a:ahLst/>
                <a:cxnLst/>
                <a:rect r="r" b="b" t="t" l="l"/>
                <a:pathLst>
                  <a:path h="377275" w="4559731">
                    <a:moveTo>
                      <a:pt x="12521" y="0"/>
                    </a:moveTo>
                    <a:lnTo>
                      <a:pt x="4547210" y="0"/>
                    </a:lnTo>
                    <a:cubicBezTo>
                      <a:pt x="4550530" y="0"/>
                      <a:pt x="4553715" y="1319"/>
                      <a:pt x="4556063" y="3667"/>
                    </a:cubicBezTo>
                    <a:cubicBezTo>
                      <a:pt x="4558411" y="6015"/>
                      <a:pt x="4559731" y="9200"/>
                      <a:pt x="4559731" y="12521"/>
                    </a:cubicBezTo>
                    <a:lnTo>
                      <a:pt x="4559731" y="364754"/>
                    </a:lnTo>
                    <a:cubicBezTo>
                      <a:pt x="4559731" y="371669"/>
                      <a:pt x="4554125" y="377275"/>
                      <a:pt x="4547210" y="377275"/>
                    </a:cubicBezTo>
                    <a:lnTo>
                      <a:pt x="12521" y="377275"/>
                    </a:lnTo>
                    <a:cubicBezTo>
                      <a:pt x="9200" y="377275"/>
                      <a:pt x="6015" y="375956"/>
                      <a:pt x="3667" y="373608"/>
                    </a:cubicBezTo>
                    <a:cubicBezTo>
                      <a:pt x="1319" y="371260"/>
                      <a:pt x="0" y="368075"/>
                      <a:pt x="0" y="364754"/>
                    </a:cubicBezTo>
                    <a:lnTo>
                      <a:pt x="0" y="12521"/>
                    </a:lnTo>
                    <a:cubicBezTo>
                      <a:pt x="0" y="9200"/>
                      <a:pt x="1319" y="6015"/>
                      <a:pt x="3667" y="3667"/>
                    </a:cubicBezTo>
                    <a:cubicBezTo>
                      <a:pt x="6015" y="1319"/>
                      <a:pt x="9200" y="0"/>
                      <a:pt x="12521" y="0"/>
                    </a:cubicBezTo>
                    <a:close/>
                  </a:path>
                </a:pathLst>
              </a:custGeom>
              <a:solidFill>
                <a:srgbClr val="A93291"/>
              </a:solidFill>
            </p:spPr>
          </p:sp>
          <p:sp>
            <p:nvSpPr>
              <p:cNvPr name="TextBox 14" id="14"/>
              <p:cNvSpPr txBox="true"/>
              <p:nvPr/>
            </p:nvSpPr>
            <p:spPr>
              <a:xfrm>
                <a:off x="0" y="-38100"/>
                <a:ext cx="4559730" cy="415375"/>
              </a:xfrm>
              <a:prstGeom prst="rect">
                <a:avLst/>
              </a:prstGeom>
            </p:spPr>
            <p:txBody>
              <a:bodyPr anchor="ctr" rtlCol="false" tIns="50800" lIns="50800" bIns="50800" rIns="50800"/>
              <a:lstStyle/>
              <a:p>
                <a:pPr algn="ctr">
                  <a:lnSpc>
                    <a:spcPts val="2659"/>
                  </a:lnSpc>
                </a:pPr>
              </a:p>
            </p:txBody>
          </p:sp>
        </p:grpSp>
        <p:sp>
          <p:nvSpPr>
            <p:cNvPr name="TextBox 15" id="15"/>
            <p:cNvSpPr txBox="true"/>
            <p:nvPr/>
          </p:nvSpPr>
          <p:spPr>
            <a:xfrm rot="0">
              <a:off x="0" y="396559"/>
              <a:ext cx="22697247" cy="1202563"/>
            </a:xfrm>
            <a:prstGeom prst="rect">
              <a:avLst/>
            </a:prstGeom>
          </p:spPr>
          <p:txBody>
            <a:bodyPr anchor="t" rtlCol="false" tIns="0" lIns="0" bIns="0" rIns="0">
              <a:spAutoFit/>
            </a:bodyPr>
            <a:lstStyle/>
            <a:p>
              <a:pPr algn="ctr">
                <a:lnSpc>
                  <a:spcPts val="3312"/>
                </a:lnSpc>
              </a:pPr>
              <a:r>
                <a:rPr lang="en-US" b="true" sz="3600">
                  <a:solidFill>
                    <a:srgbClr val="FFFFFF"/>
                  </a:solidFill>
                  <a:latin typeface="Roboto Condensed Bold"/>
                  <a:ea typeface="Roboto Condensed Bold"/>
                  <a:cs typeface="Roboto Condensed Bold"/>
                  <a:sym typeface="Roboto Condensed Bold"/>
                </a:rPr>
                <a:t>USE OF MEDICATIONS THAT INTERACT WITH CABOTEGRAVIR, WITH CONTRAINDICATIONS AND CONSIDERATIONS VARYING BY MEDICATION</a:t>
              </a:r>
            </a:p>
          </p:txBody>
        </p:sp>
      </p:grpSp>
    </p:spTree>
  </p:cSld>
  <p:clrMapOvr>
    <a:masterClrMapping/>
  </p:clrMapOvr>
</p:sld>
</file>

<file path=ppt/slides/slide3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2680681" y="791686"/>
            <a:ext cx="15227016" cy="659198"/>
          </a:xfrm>
          <a:prstGeom prst="rect">
            <a:avLst/>
          </a:prstGeom>
        </p:spPr>
        <p:txBody>
          <a:bodyPr anchor="t" rtlCol="false" tIns="0" lIns="0" bIns="0" rIns="0">
            <a:spAutoFit/>
          </a:bodyPr>
          <a:lstStyle/>
          <a:p>
            <a:pPr algn="l">
              <a:lnSpc>
                <a:spcPts val="4733"/>
              </a:lnSpc>
            </a:pPr>
            <a:r>
              <a:rPr lang="en-US" sz="5144" b="true">
                <a:solidFill>
                  <a:srgbClr val="A93291"/>
                </a:solidFill>
                <a:latin typeface="Roboto Condensed Bold"/>
                <a:ea typeface="Roboto Condensed Bold"/>
                <a:cs typeface="Roboto Condensed Bold"/>
                <a:sym typeface="Roboto Condensed Bold"/>
              </a:rPr>
              <a:t>CAB-LA Contraindications &amp; Considerations</a:t>
            </a:r>
          </a:p>
        </p:txBody>
      </p:sp>
      <p:grpSp>
        <p:nvGrpSpPr>
          <p:cNvPr name="Group 3" id="3"/>
          <p:cNvGrpSpPr/>
          <p:nvPr/>
        </p:nvGrpSpPr>
        <p:grpSpPr>
          <a:xfrm rot="0">
            <a:off x="345316" y="0"/>
            <a:ext cx="2159264" cy="2118746"/>
            <a:chOff x="0" y="0"/>
            <a:chExt cx="2879019" cy="2824994"/>
          </a:xfrm>
        </p:grpSpPr>
        <p:sp>
          <p:nvSpPr>
            <p:cNvPr name="Freeform 4" id="4"/>
            <p:cNvSpPr/>
            <p:nvPr/>
          </p:nvSpPr>
          <p:spPr>
            <a:xfrm flipH="false" flipV="false" rot="-1423675">
              <a:off x="331126" y="356762"/>
              <a:ext cx="2216767" cy="2111471"/>
            </a:xfrm>
            <a:custGeom>
              <a:avLst/>
              <a:gdLst/>
              <a:ahLst/>
              <a:cxnLst/>
              <a:rect r="r" b="b" t="t" l="l"/>
              <a:pathLst>
                <a:path h="2111471" w="2216767">
                  <a:moveTo>
                    <a:pt x="0" y="0"/>
                  </a:moveTo>
                  <a:lnTo>
                    <a:pt x="2216767" y="0"/>
                  </a:lnTo>
                  <a:lnTo>
                    <a:pt x="2216767" y="2111470"/>
                  </a:lnTo>
                  <a:lnTo>
                    <a:pt x="0" y="211147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5" id="5"/>
            <p:cNvSpPr/>
            <p:nvPr/>
          </p:nvSpPr>
          <p:spPr>
            <a:xfrm flipH="false" flipV="false" rot="-10800000">
              <a:off x="701826" y="605313"/>
              <a:ext cx="1475366" cy="1486515"/>
            </a:xfrm>
            <a:custGeom>
              <a:avLst/>
              <a:gdLst/>
              <a:ahLst/>
              <a:cxnLst/>
              <a:rect r="r" b="b" t="t" l="l"/>
              <a:pathLst>
                <a:path h="1486515" w="1475366">
                  <a:moveTo>
                    <a:pt x="0" y="0"/>
                  </a:moveTo>
                  <a:lnTo>
                    <a:pt x="1475367" y="0"/>
                  </a:lnTo>
                  <a:lnTo>
                    <a:pt x="1475367" y="1486515"/>
                  </a:lnTo>
                  <a:lnTo>
                    <a:pt x="0" y="1486515"/>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6" id="6"/>
            <p:cNvSpPr txBox="true"/>
            <p:nvPr/>
          </p:nvSpPr>
          <p:spPr>
            <a:xfrm rot="0">
              <a:off x="1286614" y="1110302"/>
              <a:ext cx="468061" cy="202260"/>
            </a:xfrm>
            <a:prstGeom prst="rect">
              <a:avLst/>
            </a:prstGeom>
          </p:spPr>
          <p:txBody>
            <a:bodyPr anchor="t" rtlCol="false" tIns="0" lIns="0" bIns="0" rIns="0">
              <a:spAutoFit/>
            </a:bodyPr>
            <a:lstStyle/>
            <a:p>
              <a:pPr algn="ctr">
                <a:lnSpc>
                  <a:spcPts val="1149"/>
                </a:lnSpc>
              </a:pPr>
              <a:r>
                <a:rPr lang="en-US" sz="820">
                  <a:solidFill>
                    <a:srgbClr val="A93291"/>
                  </a:solidFill>
                  <a:latin typeface="Aloja"/>
                  <a:ea typeface="Aloja"/>
                  <a:cs typeface="Aloja"/>
                  <a:sym typeface="Aloja"/>
                </a:rPr>
                <a:t>C</a:t>
              </a:r>
            </a:p>
          </p:txBody>
        </p:sp>
      </p:grpSp>
      <p:grpSp>
        <p:nvGrpSpPr>
          <p:cNvPr name="Group 7" id="7"/>
          <p:cNvGrpSpPr/>
          <p:nvPr/>
        </p:nvGrpSpPr>
        <p:grpSpPr>
          <a:xfrm rot="0">
            <a:off x="594970" y="2398288"/>
            <a:ext cx="17312727" cy="7688428"/>
            <a:chOff x="0" y="0"/>
            <a:chExt cx="4559730" cy="2024936"/>
          </a:xfrm>
        </p:grpSpPr>
        <p:sp>
          <p:nvSpPr>
            <p:cNvPr name="Freeform 8" id="8"/>
            <p:cNvSpPr/>
            <p:nvPr/>
          </p:nvSpPr>
          <p:spPr>
            <a:xfrm flipH="false" flipV="false" rot="0">
              <a:off x="0" y="0"/>
              <a:ext cx="4559731" cy="2024936"/>
            </a:xfrm>
            <a:custGeom>
              <a:avLst/>
              <a:gdLst/>
              <a:ahLst/>
              <a:cxnLst/>
              <a:rect r="r" b="b" t="t" l="l"/>
              <a:pathLst>
                <a:path h="2024936" w="4559731">
                  <a:moveTo>
                    <a:pt x="22806" y="0"/>
                  </a:moveTo>
                  <a:lnTo>
                    <a:pt x="4536924" y="0"/>
                  </a:lnTo>
                  <a:cubicBezTo>
                    <a:pt x="4549520" y="0"/>
                    <a:pt x="4559731" y="10211"/>
                    <a:pt x="4559731" y="22806"/>
                  </a:cubicBezTo>
                  <a:lnTo>
                    <a:pt x="4559731" y="2002130"/>
                  </a:lnTo>
                  <a:cubicBezTo>
                    <a:pt x="4559731" y="2014725"/>
                    <a:pt x="4549520" y="2024936"/>
                    <a:pt x="4536924" y="2024936"/>
                  </a:cubicBezTo>
                  <a:lnTo>
                    <a:pt x="22806" y="2024936"/>
                  </a:lnTo>
                  <a:cubicBezTo>
                    <a:pt x="10211" y="2024936"/>
                    <a:pt x="0" y="2014725"/>
                    <a:pt x="0" y="2002130"/>
                  </a:cubicBezTo>
                  <a:lnTo>
                    <a:pt x="0" y="22806"/>
                  </a:lnTo>
                  <a:cubicBezTo>
                    <a:pt x="0" y="10211"/>
                    <a:pt x="10211" y="0"/>
                    <a:pt x="22806" y="0"/>
                  </a:cubicBezTo>
                  <a:close/>
                </a:path>
              </a:pathLst>
            </a:custGeom>
            <a:solidFill>
              <a:srgbClr val="000000">
                <a:alpha val="0"/>
              </a:srgbClr>
            </a:solidFill>
            <a:ln w="76200" cap="rnd">
              <a:solidFill>
                <a:srgbClr val="A6218C"/>
              </a:solidFill>
              <a:prstDash val="solid"/>
              <a:round/>
            </a:ln>
          </p:spPr>
        </p:sp>
        <p:sp>
          <p:nvSpPr>
            <p:cNvPr name="TextBox 9" id="9"/>
            <p:cNvSpPr txBox="true"/>
            <p:nvPr/>
          </p:nvSpPr>
          <p:spPr>
            <a:xfrm>
              <a:off x="0" y="-38100"/>
              <a:ext cx="4559730" cy="2063036"/>
            </a:xfrm>
            <a:prstGeom prst="rect">
              <a:avLst/>
            </a:prstGeom>
          </p:spPr>
          <p:txBody>
            <a:bodyPr anchor="ctr" rtlCol="false" tIns="50800" lIns="50800" bIns="50800" rIns="50800"/>
            <a:lstStyle/>
            <a:p>
              <a:pPr algn="ctr">
                <a:lnSpc>
                  <a:spcPts val="2659"/>
                </a:lnSpc>
              </a:pPr>
            </a:p>
          </p:txBody>
        </p:sp>
      </p:grpSp>
      <p:sp>
        <p:nvSpPr>
          <p:cNvPr name="TextBox 10" id="10"/>
          <p:cNvSpPr txBox="true"/>
          <p:nvPr/>
        </p:nvSpPr>
        <p:spPr>
          <a:xfrm rot="0">
            <a:off x="850937" y="3883165"/>
            <a:ext cx="16586125" cy="5822059"/>
          </a:xfrm>
          <a:prstGeom prst="rect">
            <a:avLst/>
          </a:prstGeom>
        </p:spPr>
        <p:txBody>
          <a:bodyPr anchor="t" rtlCol="false" tIns="0" lIns="0" bIns="0" rIns="0">
            <a:spAutoFit/>
          </a:bodyPr>
          <a:lstStyle/>
          <a:p>
            <a:pPr algn="l" marL="710316" indent="-355158" lvl="1">
              <a:lnSpc>
                <a:spcPts val="3553"/>
              </a:lnSpc>
              <a:buFont typeface="Arial"/>
              <a:buChar char="•"/>
            </a:pPr>
            <a:r>
              <a:rPr lang="en-US" sz="3290">
                <a:solidFill>
                  <a:srgbClr val="000000"/>
                </a:solidFill>
                <a:latin typeface="Open Sans"/>
                <a:ea typeface="Open Sans"/>
                <a:cs typeface="Open Sans"/>
                <a:sym typeface="Open Sans"/>
              </a:rPr>
              <a:t>Chronic liver disease and acute hepatitis are contraindications to starting CAB-LA. </a:t>
            </a:r>
          </a:p>
          <a:p>
            <a:pPr algn="l" marL="710316" indent="-355158" lvl="1">
              <a:lnSpc>
                <a:spcPts val="3553"/>
              </a:lnSpc>
              <a:buFont typeface="Arial"/>
              <a:buChar char="•"/>
            </a:pPr>
            <a:r>
              <a:rPr lang="en-US" sz="3290">
                <a:solidFill>
                  <a:srgbClr val="000000"/>
                </a:solidFill>
                <a:latin typeface="Open Sans"/>
                <a:ea typeface="Open Sans"/>
                <a:cs typeface="Open Sans"/>
                <a:sym typeface="Open Sans"/>
              </a:rPr>
              <a:t>WHO specifies liver function testing, such as measuring alanine transaminase (ALT) before st</a:t>
            </a:r>
            <a:r>
              <a:rPr lang="en-US" sz="3290">
                <a:solidFill>
                  <a:srgbClr val="000000"/>
                </a:solidFill>
                <a:latin typeface="Open Sans"/>
                <a:ea typeface="Open Sans"/>
                <a:cs typeface="Open Sans"/>
                <a:sym typeface="Open Sans"/>
              </a:rPr>
              <a:t>arting CAB-LA when liver impairment is suspected, such as with high alcohol use. Generally, liver function testing is not required before starting CAB-LA.  </a:t>
            </a:r>
          </a:p>
          <a:p>
            <a:pPr algn="l" marL="710316" indent="-355158" lvl="1">
              <a:lnSpc>
                <a:spcPts val="3553"/>
              </a:lnSpc>
              <a:buFont typeface="Arial"/>
              <a:buChar char="•"/>
            </a:pPr>
            <a:r>
              <a:rPr lang="en-US" sz="3290">
                <a:solidFill>
                  <a:srgbClr val="000000"/>
                </a:solidFill>
                <a:latin typeface="Open Sans"/>
                <a:ea typeface="Open Sans"/>
                <a:cs typeface="Open Sans"/>
                <a:sym typeface="Open Sans"/>
              </a:rPr>
              <a:t>When liver function testing is being done, initiation of CAB-LA should not be delayed while waiting for test results.</a:t>
            </a:r>
          </a:p>
          <a:p>
            <a:pPr algn="l" marL="710316" indent="-355158" lvl="1">
              <a:lnSpc>
                <a:spcPts val="3553"/>
              </a:lnSpc>
              <a:buFont typeface="Arial"/>
              <a:buChar char="•"/>
            </a:pPr>
            <a:r>
              <a:rPr lang="en-US" sz="3290">
                <a:solidFill>
                  <a:srgbClr val="000000"/>
                </a:solidFill>
                <a:latin typeface="Open Sans"/>
                <a:ea typeface="Open Sans"/>
                <a:cs typeface="Open Sans"/>
                <a:sym typeface="Open Sans"/>
              </a:rPr>
              <a:t>Providers should follow national guid</a:t>
            </a:r>
            <a:r>
              <a:rPr lang="en-US" sz="3290">
                <a:solidFill>
                  <a:srgbClr val="000000"/>
                </a:solidFill>
                <a:latin typeface="Open Sans"/>
                <a:ea typeface="Open Sans"/>
                <a:cs typeface="Open Sans"/>
                <a:sym typeface="Open Sans"/>
              </a:rPr>
              <a:t>e</a:t>
            </a:r>
            <a:r>
              <a:rPr lang="en-US" sz="3290">
                <a:solidFill>
                  <a:srgbClr val="000000"/>
                </a:solidFill>
                <a:latin typeface="Open Sans"/>
                <a:ea typeface="Open Sans"/>
                <a:cs typeface="Open Sans"/>
                <a:sym typeface="Open Sans"/>
              </a:rPr>
              <a:t>lines for liver function testing, which may vary by country.</a:t>
            </a:r>
          </a:p>
          <a:p>
            <a:pPr algn="l" marL="710316" indent="-355158" lvl="1">
              <a:lnSpc>
                <a:spcPts val="3553"/>
              </a:lnSpc>
              <a:buFont typeface="Arial"/>
              <a:buChar char="•"/>
            </a:pPr>
            <a:r>
              <a:rPr lang="en-US" sz="3290">
                <a:solidFill>
                  <a:srgbClr val="000000"/>
                </a:solidFill>
                <a:latin typeface="Open Sans"/>
                <a:ea typeface="Open Sans"/>
                <a:cs typeface="Open Sans"/>
                <a:sym typeface="Open Sans"/>
              </a:rPr>
              <a:t>If starting CAB-LA is contraindicated due to impaired liver function or disease, an alternate PrEP product may b</a:t>
            </a:r>
            <a:r>
              <a:rPr lang="en-US" sz="3290">
                <a:solidFill>
                  <a:srgbClr val="000000"/>
                </a:solidFill>
                <a:latin typeface="Open Sans"/>
                <a:ea typeface="Open Sans"/>
                <a:cs typeface="Open Sans"/>
                <a:sym typeface="Open Sans"/>
              </a:rPr>
              <a:t>e </a:t>
            </a:r>
            <a:r>
              <a:rPr lang="en-US" sz="3290">
                <a:solidFill>
                  <a:srgbClr val="000000"/>
                </a:solidFill>
                <a:latin typeface="Open Sans"/>
                <a:ea typeface="Open Sans"/>
                <a:cs typeface="Open Sans"/>
                <a:sym typeface="Open Sans"/>
              </a:rPr>
              <a:t>an option instead, or other HIV prevention strategies may be considered.</a:t>
            </a:r>
          </a:p>
          <a:p>
            <a:pPr algn="l">
              <a:lnSpc>
                <a:spcPts val="3553"/>
              </a:lnSpc>
            </a:pPr>
          </a:p>
        </p:txBody>
      </p:sp>
      <p:grpSp>
        <p:nvGrpSpPr>
          <p:cNvPr name="Group 11" id="11"/>
          <p:cNvGrpSpPr/>
          <p:nvPr/>
        </p:nvGrpSpPr>
        <p:grpSpPr>
          <a:xfrm rot="0">
            <a:off x="594970" y="2118746"/>
            <a:ext cx="17312727" cy="1432466"/>
            <a:chOff x="0" y="0"/>
            <a:chExt cx="23083635" cy="1909955"/>
          </a:xfrm>
        </p:grpSpPr>
        <p:grpSp>
          <p:nvGrpSpPr>
            <p:cNvPr name="Group 12" id="12"/>
            <p:cNvGrpSpPr/>
            <p:nvPr/>
          </p:nvGrpSpPr>
          <p:grpSpPr>
            <a:xfrm rot="0">
              <a:off x="0" y="0"/>
              <a:ext cx="23083635" cy="1909955"/>
              <a:chOff x="0" y="0"/>
              <a:chExt cx="4559730" cy="377275"/>
            </a:xfrm>
          </p:grpSpPr>
          <p:sp>
            <p:nvSpPr>
              <p:cNvPr name="Freeform 13" id="13"/>
              <p:cNvSpPr/>
              <p:nvPr/>
            </p:nvSpPr>
            <p:spPr>
              <a:xfrm flipH="false" flipV="false" rot="0">
                <a:off x="0" y="0"/>
                <a:ext cx="4559731" cy="377275"/>
              </a:xfrm>
              <a:custGeom>
                <a:avLst/>
                <a:gdLst/>
                <a:ahLst/>
                <a:cxnLst/>
                <a:rect r="r" b="b" t="t" l="l"/>
                <a:pathLst>
                  <a:path h="377275" w="4559731">
                    <a:moveTo>
                      <a:pt x="12521" y="0"/>
                    </a:moveTo>
                    <a:lnTo>
                      <a:pt x="4547210" y="0"/>
                    </a:lnTo>
                    <a:cubicBezTo>
                      <a:pt x="4550530" y="0"/>
                      <a:pt x="4553715" y="1319"/>
                      <a:pt x="4556063" y="3667"/>
                    </a:cubicBezTo>
                    <a:cubicBezTo>
                      <a:pt x="4558411" y="6015"/>
                      <a:pt x="4559731" y="9200"/>
                      <a:pt x="4559731" y="12521"/>
                    </a:cubicBezTo>
                    <a:lnTo>
                      <a:pt x="4559731" y="364754"/>
                    </a:lnTo>
                    <a:cubicBezTo>
                      <a:pt x="4559731" y="371669"/>
                      <a:pt x="4554125" y="377275"/>
                      <a:pt x="4547210" y="377275"/>
                    </a:cubicBezTo>
                    <a:lnTo>
                      <a:pt x="12521" y="377275"/>
                    </a:lnTo>
                    <a:cubicBezTo>
                      <a:pt x="9200" y="377275"/>
                      <a:pt x="6015" y="375956"/>
                      <a:pt x="3667" y="373608"/>
                    </a:cubicBezTo>
                    <a:cubicBezTo>
                      <a:pt x="1319" y="371260"/>
                      <a:pt x="0" y="368075"/>
                      <a:pt x="0" y="364754"/>
                    </a:cubicBezTo>
                    <a:lnTo>
                      <a:pt x="0" y="12521"/>
                    </a:lnTo>
                    <a:cubicBezTo>
                      <a:pt x="0" y="9200"/>
                      <a:pt x="1319" y="6015"/>
                      <a:pt x="3667" y="3667"/>
                    </a:cubicBezTo>
                    <a:cubicBezTo>
                      <a:pt x="6015" y="1319"/>
                      <a:pt x="9200" y="0"/>
                      <a:pt x="12521" y="0"/>
                    </a:cubicBezTo>
                    <a:close/>
                  </a:path>
                </a:pathLst>
              </a:custGeom>
              <a:solidFill>
                <a:srgbClr val="A93291"/>
              </a:solidFill>
            </p:spPr>
          </p:sp>
          <p:sp>
            <p:nvSpPr>
              <p:cNvPr name="TextBox 14" id="14"/>
              <p:cNvSpPr txBox="true"/>
              <p:nvPr/>
            </p:nvSpPr>
            <p:spPr>
              <a:xfrm>
                <a:off x="0" y="-38100"/>
                <a:ext cx="4559730" cy="415375"/>
              </a:xfrm>
              <a:prstGeom prst="rect">
                <a:avLst/>
              </a:prstGeom>
            </p:spPr>
            <p:txBody>
              <a:bodyPr anchor="ctr" rtlCol="false" tIns="50800" lIns="50800" bIns="50800" rIns="50800"/>
              <a:lstStyle/>
              <a:p>
                <a:pPr algn="ctr">
                  <a:lnSpc>
                    <a:spcPts val="2659"/>
                  </a:lnSpc>
                </a:pPr>
              </a:p>
            </p:txBody>
          </p:sp>
        </p:grpSp>
        <p:sp>
          <p:nvSpPr>
            <p:cNvPr name="TextBox 15" id="15"/>
            <p:cNvSpPr txBox="true"/>
            <p:nvPr/>
          </p:nvSpPr>
          <p:spPr>
            <a:xfrm rot="0">
              <a:off x="443372" y="396559"/>
              <a:ext cx="22196891" cy="1202563"/>
            </a:xfrm>
            <a:prstGeom prst="rect">
              <a:avLst/>
            </a:prstGeom>
          </p:spPr>
          <p:txBody>
            <a:bodyPr anchor="t" rtlCol="false" tIns="0" lIns="0" bIns="0" rIns="0">
              <a:spAutoFit/>
            </a:bodyPr>
            <a:lstStyle/>
            <a:p>
              <a:pPr algn="ctr">
                <a:lnSpc>
                  <a:spcPts val="3312"/>
                </a:lnSpc>
              </a:pPr>
              <a:r>
                <a:rPr lang="en-US" b="true" sz="3600">
                  <a:solidFill>
                    <a:srgbClr val="FFFFFF"/>
                  </a:solidFill>
                  <a:latin typeface="Roboto Condensed Bold"/>
                  <a:ea typeface="Roboto Condensed Bold"/>
                  <a:cs typeface="Roboto Condensed Bold"/>
                  <a:sym typeface="Roboto Condensed Bold"/>
                </a:rPr>
                <a:t>COMORBIDITIES: EVIDENCE OF LIVER DISEASE, INCLUDING BY LABORATORY TESTING (IF PERFORMED)</a:t>
              </a:r>
            </a:p>
          </p:txBody>
        </p:sp>
      </p:grpSp>
    </p:spTree>
  </p:cSld>
  <p:clrMapOvr>
    <a:masterClrMapping/>
  </p:clrMapOvr>
</p:sld>
</file>

<file path=ppt/slides/slide3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3060984" y="2137029"/>
            <a:ext cx="15136302" cy="1802892"/>
          </a:xfrm>
          <a:prstGeom prst="rect">
            <a:avLst/>
          </a:prstGeom>
        </p:spPr>
        <p:txBody>
          <a:bodyPr anchor="t" rtlCol="false" tIns="0" lIns="0" bIns="0" rIns="0">
            <a:spAutoFit/>
          </a:bodyPr>
          <a:lstStyle/>
          <a:p>
            <a:pPr algn="l">
              <a:lnSpc>
                <a:spcPts val="3563"/>
              </a:lnSpc>
            </a:pPr>
            <a:r>
              <a:rPr lang="en-US" sz="3299">
                <a:solidFill>
                  <a:srgbClr val="000000"/>
                </a:solidFill>
                <a:latin typeface="Open Sans"/>
                <a:ea typeface="Open Sans"/>
                <a:cs typeface="Open Sans"/>
                <a:sym typeface="Open Sans"/>
              </a:rPr>
              <a:t>In addition to the contraindications list</a:t>
            </a:r>
            <a:r>
              <a:rPr lang="en-US" sz="3299">
                <a:solidFill>
                  <a:srgbClr val="000000"/>
                </a:solidFill>
                <a:latin typeface="Open Sans"/>
                <a:ea typeface="Open Sans"/>
                <a:cs typeface="Open Sans"/>
                <a:sym typeface="Open Sans"/>
              </a:rPr>
              <a:t>ed above for all PrEP products (positive or inconclusive HIV status, high indication for PEP, allergy to PrEP medication), the following contraindications and considerations to starting LEN also apply:</a:t>
            </a:r>
          </a:p>
        </p:txBody>
      </p:sp>
      <p:sp>
        <p:nvSpPr>
          <p:cNvPr name="TextBox 3" id="3"/>
          <p:cNvSpPr txBox="true"/>
          <p:nvPr/>
        </p:nvSpPr>
        <p:spPr>
          <a:xfrm rot="0">
            <a:off x="3060984" y="1152525"/>
            <a:ext cx="15227016" cy="659198"/>
          </a:xfrm>
          <a:prstGeom prst="rect">
            <a:avLst/>
          </a:prstGeom>
        </p:spPr>
        <p:txBody>
          <a:bodyPr anchor="t" rtlCol="false" tIns="0" lIns="0" bIns="0" rIns="0">
            <a:spAutoFit/>
          </a:bodyPr>
          <a:lstStyle/>
          <a:p>
            <a:pPr algn="l">
              <a:lnSpc>
                <a:spcPts val="4733"/>
              </a:lnSpc>
            </a:pPr>
            <a:r>
              <a:rPr lang="en-US" sz="5144" b="true">
                <a:solidFill>
                  <a:srgbClr val="FE6C39"/>
                </a:solidFill>
                <a:latin typeface="Roboto Condensed Bold"/>
                <a:ea typeface="Roboto Condensed Bold"/>
                <a:cs typeface="Roboto Condensed Bold"/>
                <a:sym typeface="Roboto Condensed Bold"/>
              </a:rPr>
              <a:t>LEN Contraindications &amp; Considerations</a:t>
            </a:r>
          </a:p>
        </p:txBody>
      </p:sp>
      <p:grpSp>
        <p:nvGrpSpPr>
          <p:cNvPr name="Group 4" id="4"/>
          <p:cNvGrpSpPr/>
          <p:nvPr/>
        </p:nvGrpSpPr>
        <p:grpSpPr>
          <a:xfrm rot="0">
            <a:off x="1028700" y="4691427"/>
            <a:ext cx="16878997" cy="1013366"/>
            <a:chOff x="0" y="0"/>
            <a:chExt cx="22505329" cy="1351155"/>
          </a:xfrm>
        </p:grpSpPr>
        <p:grpSp>
          <p:nvGrpSpPr>
            <p:cNvPr name="Group 5" id="5"/>
            <p:cNvGrpSpPr/>
            <p:nvPr/>
          </p:nvGrpSpPr>
          <p:grpSpPr>
            <a:xfrm rot="0">
              <a:off x="0" y="0"/>
              <a:ext cx="22505329" cy="1351155"/>
              <a:chOff x="0" y="0"/>
              <a:chExt cx="4445497" cy="266895"/>
            </a:xfrm>
          </p:grpSpPr>
          <p:sp>
            <p:nvSpPr>
              <p:cNvPr name="Freeform 6" id="6"/>
              <p:cNvSpPr/>
              <p:nvPr/>
            </p:nvSpPr>
            <p:spPr>
              <a:xfrm flipH="false" flipV="false" rot="0">
                <a:off x="0" y="0"/>
                <a:ext cx="4445497" cy="266895"/>
              </a:xfrm>
              <a:custGeom>
                <a:avLst/>
                <a:gdLst/>
                <a:ahLst/>
                <a:cxnLst/>
                <a:rect r="r" b="b" t="t" l="l"/>
                <a:pathLst>
                  <a:path h="266895" w="4445497">
                    <a:moveTo>
                      <a:pt x="12843" y="0"/>
                    </a:moveTo>
                    <a:lnTo>
                      <a:pt x="4432654" y="0"/>
                    </a:lnTo>
                    <a:cubicBezTo>
                      <a:pt x="4436060" y="0"/>
                      <a:pt x="4439327" y="1353"/>
                      <a:pt x="4441735" y="3762"/>
                    </a:cubicBezTo>
                    <a:cubicBezTo>
                      <a:pt x="4444144" y="6170"/>
                      <a:pt x="4445497" y="9437"/>
                      <a:pt x="4445497" y="12843"/>
                    </a:cubicBezTo>
                    <a:lnTo>
                      <a:pt x="4445497" y="254052"/>
                    </a:lnTo>
                    <a:cubicBezTo>
                      <a:pt x="4445497" y="261145"/>
                      <a:pt x="4439747" y="266895"/>
                      <a:pt x="4432654" y="266895"/>
                    </a:cubicBezTo>
                    <a:lnTo>
                      <a:pt x="12843" y="266895"/>
                    </a:lnTo>
                    <a:cubicBezTo>
                      <a:pt x="9437" y="266895"/>
                      <a:pt x="6170" y="265542"/>
                      <a:pt x="3762" y="263133"/>
                    </a:cubicBezTo>
                    <a:cubicBezTo>
                      <a:pt x="1353" y="260725"/>
                      <a:pt x="0" y="257458"/>
                      <a:pt x="0" y="254052"/>
                    </a:cubicBezTo>
                    <a:lnTo>
                      <a:pt x="0" y="12843"/>
                    </a:lnTo>
                    <a:cubicBezTo>
                      <a:pt x="0" y="5750"/>
                      <a:pt x="5750" y="0"/>
                      <a:pt x="12843" y="0"/>
                    </a:cubicBezTo>
                    <a:close/>
                  </a:path>
                </a:pathLst>
              </a:custGeom>
              <a:solidFill>
                <a:srgbClr val="FE6C39"/>
              </a:solidFill>
            </p:spPr>
          </p:sp>
          <p:sp>
            <p:nvSpPr>
              <p:cNvPr name="TextBox 7" id="7"/>
              <p:cNvSpPr txBox="true"/>
              <p:nvPr/>
            </p:nvSpPr>
            <p:spPr>
              <a:xfrm>
                <a:off x="0" y="-66675"/>
                <a:ext cx="4445497" cy="333570"/>
              </a:xfrm>
              <a:prstGeom prst="rect">
                <a:avLst/>
              </a:prstGeom>
            </p:spPr>
            <p:txBody>
              <a:bodyPr anchor="ctr" rtlCol="false" tIns="50800" lIns="50800" bIns="50800" rIns="50800"/>
              <a:lstStyle/>
              <a:p>
                <a:pPr algn="ctr">
                  <a:lnSpc>
                    <a:spcPts val="5040"/>
                  </a:lnSpc>
                </a:pPr>
              </a:p>
            </p:txBody>
          </p:sp>
        </p:grpSp>
        <p:sp>
          <p:nvSpPr>
            <p:cNvPr name="TextBox 8" id="8"/>
            <p:cNvSpPr txBox="true"/>
            <p:nvPr/>
          </p:nvSpPr>
          <p:spPr>
            <a:xfrm rot="0">
              <a:off x="0" y="396559"/>
              <a:ext cx="22505329" cy="643763"/>
            </a:xfrm>
            <a:prstGeom prst="rect">
              <a:avLst/>
            </a:prstGeom>
          </p:spPr>
          <p:txBody>
            <a:bodyPr anchor="t" rtlCol="false" tIns="0" lIns="0" bIns="0" rIns="0">
              <a:spAutoFit/>
            </a:bodyPr>
            <a:lstStyle/>
            <a:p>
              <a:pPr algn="ctr">
                <a:lnSpc>
                  <a:spcPts val="3312"/>
                </a:lnSpc>
              </a:pPr>
              <a:r>
                <a:rPr lang="en-US" sz="3600" b="true">
                  <a:solidFill>
                    <a:srgbClr val="FFFFFF"/>
                  </a:solidFill>
                  <a:latin typeface="Roboto Condensed Bold"/>
                  <a:ea typeface="Roboto Condensed Bold"/>
                  <a:cs typeface="Roboto Condensed Bold"/>
                  <a:sym typeface="Roboto Condensed Bold"/>
                </a:rPr>
                <a:t>HIGH SUSPICION OF ACUTE HIV INFECTION</a:t>
              </a:r>
            </a:p>
          </p:txBody>
        </p:sp>
      </p:grpSp>
      <p:grpSp>
        <p:nvGrpSpPr>
          <p:cNvPr name="Group 9" id="9"/>
          <p:cNvGrpSpPr/>
          <p:nvPr/>
        </p:nvGrpSpPr>
        <p:grpSpPr>
          <a:xfrm rot="0">
            <a:off x="1028700" y="6049080"/>
            <a:ext cx="16878997" cy="1432466"/>
            <a:chOff x="0" y="0"/>
            <a:chExt cx="22505329" cy="1909955"/>
          </a:xfrm>
        </p:grpSpPr>
        <p:grpSp>
          <p:nvGrpSpPr>
            <p:cNvPr name="Group 10" id="10"/>
            <p:cNvGrpSpPr/>
            <p:nvPr/>
          </p:nvGrpSpPr>
          <p:grpSpPr>
            <a:xfrm rot="0">
              <a:off x="0" y="0"/>
              <a:ext cx="22505329" cy="1909955"/>
              <a:chOff x="0" y="0"/>
              <a:chExt cx="4445497" cy="377275"/>
            </a:xfrm>
          </p:grpSpPr>
          <p:sp>
            <p:nvSpPr>
              <p:cNvPr name="Freeform 11" id="11"/>
              <p:cNvSpPr/>
              <p:nvPr/>
            </p:nvSpPr>
            <p:spPr>
              <a:xfrm flipH="false" flipV="false" rot="0">
                <a:off x="0" y="0"/>
                <a:ext cx="4445497" cy="377275"/>
              </a:xfrm>
              <a:custGeom>
                <a:avLst/>
                <a:gdLst/>
                <a:ahLst/>
                <a:cxnLst/>
                <a:rect r="r" b="b" t="t" l="l"/>
                <a:pathLst>
                  <a:path h="377275" w="4445497">
                    <a:moveTo>
                      <a:pt x="12843" y="0"/>
                    </a:moveTo>
                    <a:lnTo>
                      <a:pt x="4432654" y="0"/>
                    </a:lnTo>
                    <a:cubicBezTo>
                      <a:pt x="4436060" y="0"/>
                      <a:pt x="4439327" y="1353"/>
                      <a:pt x="4441735" y="3762"/>
                    </a:cubicBezTo>
                    <a:cubicBezTo>
                      <a:pt x="4444144" y="6170"/>
                      <a:pt x="4445497" y="9437"/>
                      <a:pt x="4445497" y="12843"/>
                    </a:cubicBezTo>
                    <a:lnTo>
                      <a:pt x="4445497" y="364432"/>
                    </a:lnTo>
                    <a:cubicBezTo>
                      <a:pt x="4445497" y="371525"/>
                      <a:pt x="4439747" y="377275"/>
                      <a:pt x="4432654" y="377275"/>
                    </a:cubicBezTo>
                    <a:lnTo>
                      <a:pt x="12843" y="377275"/>
                    </a:lnTo>
                    <a:cubicBezTo>
                      <a:pt x="9437" y="377275"/>
                      <a:pt x="6170" y="375922"/>
                      <a:pt x="3762" y="373514"/>
                    </a:cubicBezTo>
                    <a:cubicBezTo>
                      <a:pt x="1353" y="371105"/>
                      <a:pt x="0" y="367838"/>
                      <a:pt x="0" y="364432"/>
                    </a:cubicBezTo>
                    <a:lnTo>
                      <a:pt x="0" y="12843"/>
                    </a:lnTo>
                    <a:cubicBezTo>
                      <a:pt x="0" y="5750"/>
                      <a:pt x="5750" y="0"/>
                      <a:pt x="12843" y="0"/>
                    </a:cubicBezTo>
                    <a:close/>
                  </a:path>
                </a:pathLst>
              </a:custGeom>
              <a:solidFill>
                <a:srgbClr val="FE6C39"/>
              </a:solidFill>
            </p:spPr>
          </p:sp>
          <p:sp>
            <p:nvSpPr>
              <p:cNvPr name="TextBox 12" id="12"/>
              <p:cNvSpPr txBox="true"/>
              <p:nvPr/>
            </p:nvSpPr>
            <p:spPr>
              <a:xfrm>
                <a:off x="0" y="-38100"/>
                <a:ext cx="4445497" cy="415375"/>
              </a:xfrm>
              <a:prstGeom prst="rect">
                <a:avLst/>
              </a:prstGeom>
            </p:spPr>
            <p:txBody>
              <a:bodyPr anchor="ctr" rtlCol="false" tIns="50800" lIns="50800" bIns="50800" rIns="50800"/>
              <a:lstStyle/>
              <a:p>
                <a:pPr algn="ctr">
                  <a:lnSpc>
                    <a:spcPts val="2659"/>
                  </a:lnSpc>
                </a:pPr>
              </a:p>
            </p:txBody>
          </p:sp>
        </p:grpSp>
        <p:sp>
          <p:nvSpPr>
            <p:cNvPr name="TextBox 13" id="13"/>
            <p:cNvSpPr txBox="true"/>
            <p:nvPr/>
          </p:nvSpPr>
          <p:spPr>
            <a:xfrm rot="0">
              <a:off x="0" y="396559"/>
              <a:ext cx="22128621" cy="1202563"/>
            </a:xfrm>
            <a:prstGeom prst="rect">
              <a:avLst/>
            </a:prstGeom>
          </p:spPr>
          <p:txBody>
            <a:bodyPr anchor="t" rtlCol="false" tIns="0" lIns="0" bIns="0" rIns="0">
              <a:spAutoFit/>
            </a:bodyPr>
            <a:lstStyle/>
            <a:p>
              <a:pPr algn="ctr">
                <a:lnSpc>
                  <a:spcPts val="3312"/>
                </a:lnSpc>
              </a:pPr>
              <a:r>
                <a:rPr lang="en-US" b="true" sz="3600">
                  <a:solidFill>
                    <a:srgbClr val="FFFFFF"/>
                  </a:solidFill>
                  <a:latin typeface="Roboto Condensed Bold"/>
                  <a:ea typeface="Roboto Condensed Bold"/>
                  <a:cs typeface="Roboto Condensed Bold"/>
                  <a:sym typeface="Roboto Condensed Bold"/>
                </a:rPr>
                <a:t>USE OF MEDICATIONS THAT INTERACT WITH LEN, WITH CONTRAINDICATIONS AND CONSIDERATIONS VARYING BY PRODUCT</a:t>
              </a:r>
            </a:p>
          </p:txBody>
        </p:sp>
      </p:grpSp>
      <p:grpSp>
        <p:nvGrpSpPr>
          <p:cNvPr name="Group 14" id="14"/>
          <p:cNvGrpSpPr/>
          <p:nvPr/>
        </p:nvGrpSpPr>
        <p:grpSpPr>
          <a:xfrm rot="0">
            <a:off x="1028700" y="7825834"/>
            <a:ext cx="16878997" cy="1013366"/>
            <a:chOff x="0" y="0"/>
            <a:chExt cx="22505329" cy="1351155"/>
          </a:xfrm>
        </p:grpSpPr>
        <p:grpSp>
          <p:nvGrpSpPr>
            <p:cNvPr name="Group 15" id="15"/>
            <p:cNvGrpSpPr/>
            <p:nvPr/>
          </p:nvGrpSpPr>
          <p:grpSpPr>
            <a:xfrm rot="0">
              <a:off x="0" y="0"/>
              <a:ext cx="22505329" cy="1351155"/>
              <a:chOff x="0" y="0"/>
              <a:chExt cx="4445497" cy="266895"/>
            </a:xfrm>
          </p:grpSpPr>
          <p:sp>
            <p:nvSpPr>
              <p:cNvPr name="Freeform 16" id="16"/>
              <p:cNvSpPr/>
              <p:nvPr/>
            </p:nvSpPr>
            <p:spPr>
              <a:xfrm flipH="false" flipV="false" rot="0">
                <a:off x="0" y="0"/>
                <a:ext cx="4445497" cy="266895"/>
              </a:xfrm>
              <a:custGeom>
                <a:avLst/>
                <a:gdLst/>
                <a:ahLst/>
                <a:cxnLst/>
                <a:rect r="r" b="b" t="t" l="l"/>
                <a:pathLst>
                  <a:path h="266895" w="4445497">
                    <a:moveTo>
                      <a:pt x="12843" y="0"/>
                    </a:moveTo>
                    <a:lnTo>
                      <a:pt x="4432654" y="0"/>
                    </a:lnTo>
                    <a:cubicBezTo>
                      <a:pt x="4436060" y="0"/>
                      <a:pt x="4439327" y="1353"/>
                      <a:pt x="4441735" y="3762"/>
                    </a:cubicBezTo>
                    <a:cubicBezTo>
                      <a:pt x="4444144" y="6170"/>
                      <a:pt x="4445497" y="9437"/>
                      <a:pt x="4445497" y="12843"/>
                    </a:cubicBezTo>
                    <a:lnTo>
                      <a:pt x="4445497" y="254052"/>
                    </a:lnTo>
                    <a:cubicBezTo>
                      <a:pt x="4445497" y="261145"/>
                      <a:pt x="4439747" y="266895"/>
                      <a:pt x="4432654" y="266895"/>
                    </a:cubicBezTo>
                    <a:lnTo>
                      <a:pt x="12843" y="266895"/>
                    </a:lnTo>
                    <a:cubicBezTo>
                      <a:pt x="9437" y="266895"/>
                      <a:pt x="6170" y="265542"/>
                      <a:pt x="3762" y="263133"/>
                    </a:cubicBezTo>
                    <a:cubicBezTo>
                      <a:pt x="1353" y="260725"/>
                      <a:pt x="0" y="257458"/>
                      <a:pt x="0" y="254052"/>
                    </a:cubicBezTo>
                    <a:lnTo>
                      <a:pt x="0" y="12843"/>
                    </a:lnTo>
                    <a:cubicBezTo>
                      <a:pt x="0" y="5750"/>
                      <a:pt x="5750" y="0"/>
                      <a:pt x="12843" y="0"/>
                    </a:cubicBezTo>
                    <a:close/>
                  </a:path>
                </a:pathLst>
              </a:custGeom>
              <a:solidFill>
                <a:srgbClr val="000000">
                  <a:alpha val="0"/>
                </a:srgbClr>
              </a:solidFill>
              <a:ln w="38100" cap="rnd">
                <a:solidFill>
                  <a:srgbClr val="FE6C39"/>
                </a:solidFill>
                <a:prstDash val="solid"/>
                <a:round/>
              </a:ln>
            </p:spPr>
          </p:sp>
          <p:sp>
            <p:nvSpPr>
              <p:cNvPr name="TextBox 17" id="17"/>
              <p:cNvSpPr txBox="true"/>
              <p:nvPr/>
            </p:nvSpPr>
            <p:spPr>
              <a:xfrm>
                <a:off x="0" y="-38100"/>
                <a:ext cx="4445497" cy="304995"/>
              </a:xfrm>
              <a:prstGeom prst="rect">
                <a:avLst/>
              </a:prstGeom>
            </p:spPr>
            <p:txBody>
              <a:bodyPr anchor="ctr" rtlCol="false" tIns="50800" lIns="50800" bIns="50800" rIns="50800"/>
              <a:lstStyle/>
              <a:p>
                <a:pPr algn="ctr">
                  <a:lnSpc>
                    <a:spcPts val="2659"/>
                  </a:lnSpc>
                </a:pPr>
              </a:p>
            </p:txBody>
          </p:sp>
        </p:grpSp>
        <p:sp>
          <p:nvSpPr>
            <p:cNvPr name="TextBox 18" id="18"/>
            <p:cNvSpPr txBox="true"/>
            <p:nvPr/>
          </p:nvSpPr>
          <p:spPr>
            <a:xfrm rot="0">
              <a:off x="432264" y="396559"/>
              <a:ext cx="21640800" cy="643763"/>
            </a:xfrm>
            <a:prstGeom prst="rect">
              <a:avLst/>
            </a:prstGeom>
          </p:spPr>
          <p:txBody>
            <a:bodyPr anchor="t" rtlCol="false" tIns="0" lIns="0" bIns="0" rIns="0">
              <a:spAutoFit/>
            </a:bodyPr>
            <a:lstStyle/>
            <a:p>
              <a:pPr algn="ctr">
                <a:lnSpc>
                  <a:spcPts val="3312"/>
                </a:lnSpc>
              </a:pPr>
              <a:r>
                <a:rPr lang="en-US" b="true" sz="3600">
                  <a:solidFill>
                    <a:srgbClr val="FE6C39"/>
                  </a:solidFill>
                  <a:latin typeface="Roboto Condensed Bold"/>
                  <a:ea typeface="Roboto Condensed Bold"/>
                  <a:cs typeface="Roboto Condensed Bold"/>
                  <a:sym typeface="Roboto Condensed Bold"/>
                </a:rPr>
                <a:t>RELEVANT COMORBIDITIES: NONE KNOWN</a:t>
              </a:r>
            </a:p>
          </p:txBody>
        </p:sp>
      </p:grpSp>
      <p:grpSp>
        <p:nvGrpSpPr>
          <p:cNvPr name="Group 19" id="19"/>
          <p:cNvGrpSpPr/>
          <p:nvPr/>
        </p:nvGrpSpPr>
        <p:grpSpPr>
          <a:xfrm rot="0">
            <a:off x="0" y="-24062"/>
            <a:ext cx="2925783" cy="2888547"/>
            <a:chOff x="0" y="0"/>
            <a:chExt cx="3901044" cy="3851396"/>
          </a:xfrm>
        </p:grpSpPr>
        <p:sp>
          <p:nvSpPr>
            <p:cNvPr name="Freeform 20" id="20"/>
            <p:cNvSpPr/>
            <p:nvPr/>
          </p:nvSpPr>
          <p:spPr>
            <a:xfrm flipH="false" flipV="false" rot="-8984890">
              <a:off x="498906" y="543034"/>
              <a:ext cx="2903231" cy="2765328"/>
            </a:xfrm>
            <a:custGeom>
              <a:avLst/>
              <a:gdLst/>
              <a:ahLst/>
              <a:cxnLst/>
              <a:rect r="r" b="b" t="t" l="l"/>
              <a:pathLst>
                <a:path h="2765328" w="2903231">
                  <a:moveTo>
                    <a:pt x="0" y="0"/>
                  </a:moveTo>
                  <a:lnTo>
                    <a:pt x="2903232" y="0"/>
                  </a:lnTo>
                  <a:lnTo>
                    <a:pt x="2903232" y="2765328"/>
                  </a:lnTo>
                  <a:lnTo>
                    <a:pt x="0" y="276532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21" id="21"/>
            <p:cNvSpPr/>
            <p:nvPr/>
          </p:nvSpPr>
          <p:spPr>
            <a:xfrm flipH="true" flipV="false" rot="-10800000">
              <a:off x="862158" y="1345445"/>
              <a:ext cx="1787622" cy="1801131"/>
            </a:xfrm>
            <a:custGeom>
              <a:avLst/>
              <a:gdLst/>
              <a:ahLst/>
              <a:cxnLst/>
              <a:rect r="r" b="b" t="t" l="l"/>
              <a:pathLst>
                <a:path h="1801131" w="1787622">
                  <a:moveTo>
                    <a:pt x="1787622" y="0"/>
                  </a:moveTo>
                  <a:lnTo>
                    <a:pt x="0" y="0"/>
                  </a:lnTo>
                  <a:lnTo>
                    <a:pt x="0" y="1801131"/>
                  </a:lnTo>
                  <a:lnTo>
                    <a:pt x="1787622" y="1801131"/>
                  </a:lnTo>
                  <a:lnTo>
                    <a:pt x="1787622"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22" id="22"/>
            <p:cNvSpPr txBox="true"/>
            <p:nvPr/>
          </p:nvSpPr>
          <p:spPr>
            <a:xfrm rot="0">
              <a:off x="1358581" y="1926695"/>
              <a:ext cx="567125" cy="319316"/>
            </a:xfrm>
            <a:prstGeom prst="rect">
              <a:avLst/>
            </a:prstGeom>
          </p:spPr>
          <p:txBody>
            <a:bodyPr anchor="t" rtlCol="false" tIns="0" lIns="0" bIns="0" rIns="0">
              <a:spAutoFit/>
            </a:bodyPr>
            <a:lstStyle/>
            <a:p>
              <a:pPr algn="ctr">
                <a:lnSpc>
                  <a:spcPts val="2016"/>
                </a:lnSpc>
              </a:pPr>
              <a:r>
                <a:rPr lang="en-US" sz="1440">
                  <a:solidFill>
                    <a:srgbClr val="F36B2B"/>
                  </a:solidFill>
                  <a:latin typeface="Bobby Jones Condensed Soft"/>
                  <a:ea typeface="Bobby Jones Condensed Soft"/>
                  <a:cs typeface="Bobby Jones Condensed Soft"/>
                  <a:sym typeface="Bobby Jones Condensed Soft"/>
                </a:rPr>
                <a:t>L</a:t>
              </a:r>
            </a:p>
          </p:txBody>
        </p:sp>
        <p:sp>
          <p:nvSpPr>
            <p:cNvPr name="Freeform 23" id="23"/>
            <p:cNvSpPr/>
            <p:nvPr/>
          </p:nvSpPr>
          <p:spPr>
            <a:xfrm flipH="false" flipV="false" rot="9001455">
              <a:off x="1808929" y="900259"/>
              <a:ext cx="1023566" cy="1209531"/>
            </a:xfrm>
            <a:custGeom>
              <a:avLst/>
              <a:gdLst/>
              <a:ahLst/>
              <a:cxnLst/>
              <a:rect r="r" b="b" t="t" l="l"/>
              <a:pathLst>
                <a:path h="1209531" w="1023566">
                  <a:moveTo>
                    <a:pt x="0" y="0"/>
                  </a:moveTo>
                  <a:lnTo>
                    <a:pt x="1023565" y="0"/>
                  </a:lnTo>
                  <a:lnTo>
                    <a:pt x="1023565" y="1209531"/>
                  </a:lnTo>
                  <a:lnTo>
                    <a:pt x="0" y="1209531"/>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24" id="24"/>
            <p:cNvSpPr/>
            <p:nvPr/>
          </p:nvSpPr>
          <p:spPr>
            <a:xfrm flipH="false" flipV="false" rot="-8500143">
              <a:off x="2016667" y="754235"/>
              <a:ext cx="452639" cy="613319"/>
            </a:xfrm>
            <a:custGeom>
              <a:avLst/>
              <a:gdLst/>
              <a:ahLst/>
              <a:cxnLst/>
              <a:rect r="r" b="b" t="t" l="l"/>
              <a:pathLst>
                <a:path h="613319" w="452639">
                  <a:moveTo>
                    <a:pt x="0" y="0"/>
                  </a:moveTo>
                  <a:lnTo>
                    <a:pt x="452639" y="0"/>
                  </a:lnTo>
                  <a:lnTo>
                    <a:pt x="452639" y="613320"/>
                  </a:lnTo>
                  <a:lnTo>
                    <a:pt x="0" y="613320"/>
                  </a:lnTo>
                  <a:lnTo>
                    <a:pt x="0" y="0"/>
                  </a:lnTo>
                  <a:close/>
                </a:path>
              </a:pathLst>
            </a:custGeom>
            <a:blipFill>
              <a:blip r:embed="rId6">
                <a:extLst>
                  <a:ext uri="{96DAC541-7B7A-43D3-8B79-37D633B846F1}">
                    <asvg:svgBlip xmlns:asvg="http://schemas.microsoft.com/office/drawing/2016/SVG/main" r:embed="rId7"/>
                  </a:ext>
                </a:extLst>
              </a:blip>
              <a:stretch>
                <a:fillRect l="-117708" t="-89863" r="0" b="0"/>
              </a:stretch>
            </a:blipFill>
          </p:spPr>
        </p:sp>
      </p:grpSp>
    </p:spTree>
  </p:cSld>
  <p:clrMapOvr>
    <a:masterClrMapping/>
  </p:clrMapOvr>
</p:sld>
</file>

<file path=ppt/slides/slide3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3060984" y="1152525"/>
            <a:ext cx="15227016" cy="659198"/>
          </a:xfrm>
          <a:prstGeom prst="rect">
            <a:avLst/>
          </a:prstGeom>
        </p:spPr>
        <p:txBody>
          <a:bodyPr anchor="t" rtlCol="false" tIns="0" lIns="0" bIns="0" rIns="0">
            <a:spAutoFit/>
          </a:bodyPr>
          <a:lstStyle/>
          <a:p>
            <a:pPr algn="l">
              <a:lnSpc>
                <a:spcPts val="4733"/>
              </a:lnSpc>
            </a:pPr>
            <a:r>
              <a:rPr lang="en-US" sz="5144" b="true">
                <a:solidFill>
                  <a:srgbClr val="FE6C39"/>
                </a:solidFill>
                <a:latin typeface="Roboto Condensed Bold"/>
                <a:ea typeface="Roboto Condensed Bold"/>
                <a:cs typeface="Roboto Condensed Bold"/>
                <a:sym typeface="Roboto Condensed Bold"/>
              </a:rPr>
              <a:t>LEN Contraindications &amp; Considerations</a:t>
            </a:r>
          </a:p>
        </p:txBody>
      </p:sp>
      <p:grpSp>
        <p:nvGrpSpPr>
          <p:cNvPr name="Group 3" id="3"/>
          <p:cNvGrpSpPr/>
          <p:nvPr/>
        </p:nvGrpSpPr>
        <p:grpSpPr>
          <a:xfrm rot="0">
            <a:off x="0" y="-24062"/>
            <a:ext cx="2925783" cy="2888547"/>
            <a:chOff x="0" y="0"/>
            <a:chExt cx="3901044" cy="3851396"/>
          </a:xfrm>
        </p:grpSpPr>
        <p:sp>
          <p:nvSpPr>
            <p:cNvPr name="Freeform 4" id="4"/>
            <p:cNvSpPr/>
            <p:nvPr/>
          </p:nvSpPr>
          <p:spPr>
            <a:xfrm flipH="false" flipV="false" rot="-8984890">
              <a:off x="498906" y="543034"/>
              <a:ext cx="2903231" cy="2765328"/>
            </a:xfrm>
            <a:custGeom>
              <a:avLst/>
              <a:gdLst/>
              <a:ahLst/>
              <a:cxnLst/>
              <a:rect r="r" b="b" t="t" l="l"/>
              <a:pathLst>
                <a:path h="2765328" w="2903231">
                  <a:moveTo>
                    <a:pt x="0" y="0"/>
                  </a:moveTo>
                  <a:lnTo>
                    <a:pt x="2903232" y="0"/>
                  </a:lnTo>
                  <a:lnTo>
                    <a:pt x="2903232" y="2765328"/>
                  </a:lnTo>
                  <a:lnTo>
                    <a:pt x="0" y="276532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5" id="5"/>
            <p:cNvSpPr/>
            <p:nvPr/>
          </p:nvSpPr>
          <p:spPr>
            <a:xfrm flipH="true" flipV="false" rot="-10800000">
              <a:off x="862158" y="1345445"/>
              <a:ext cx="1787622" cy="1801131"/>
            </a:xfrm>
            <a:custGeom>
              <a:avLst/>
              <a:gdLst/>
              <a:ahLst/>
              <a:cxnLst/>
              <a:rect r="r" b="b" t="t" l="l"/>
              <a:pathLst>
                <a:path h="1801131" w="1787622">
                  <a:moveTo>
                    <a:pt x="1787622" y="0"/>
                  </a:moveTo>
                  <a:lnTo>
                    <a:pt x="0" y="0"/>
                  </a:lnTo>
                  <a:lnTo>
                    <a:pt x="0" y="1801131"/>
                  </a:lnTo>
                  <a:lnTo>
                    <a:pt x="1787622" y="1801131"/>
                  </a:lnTo>
                  <a:lnTo>
                    <a:pt x="1787622"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6" id="6"/>
            <p:cNvSpPr txBox="true"/>
            <p:nvPr/>
          </p:nvSpPr>
          <p:spPr>
            <a:xfrm rot="0">
              <a:off x="1358581" y="1926695"/>
              <a:ext cx="567125" cy="319316"/>
            </a:xfrm>
            <a:prstGeom prst="rect">
              <a:avLst/>
            </a:prstGeom>
          </p:spPr>
          <p:txBody>
            <a:bodyPr anchor="t" rtlCol="false" tIns="0" lIns="0" bIns="0" rIns="0">
              <a:spAutoFit/>
            </a:bodyPr>
            <a:lstStyle/>
            <a:p>
              <a:pPr algn="ctr">
                <a:lnSpc>
                  <a:spcPts val="2016"/>
                </a:lnSpc>
              </a:pPr>
              <a:r>
                <a:rPr lang="en-US" sz="1440">
                  <a:solidFill>
                    <a:srgbClr val="F36B2B"/>
                  </a:solidFill>
                  <a:latin typeface="Bobby Jones Condensed Soft"/>
                  <a:ea typeface="Bobby Jones Condensed Soft"/>
                  <a:cs typeface="Bobby Jones Condensed Soft"/>
                  <a:sym typeface="Bobby Jones Condensed Soft"/>
                </a:rPr>
                <a:t>L</a:t>
              </a:r>
            </a:p>
          </p:txBody>
        </p:sp>
        <p:sp>
          <p:nvSpPr>
            <p:cNvPr name="Freeform 7" id="7"/>
            <p:cNvSpPr/>
            <p:nvPr/>
          </p:nvSpPr>
          <p:spPr>
            <a:xfrm flipH="false" flipV="false" rot="9001455">
              <a:off x="1808929" y="900259"/>
              <a:ext cx="1023566" cy="1209531"/>
            </a:xfrm>
            <a:custGeom>
              <a:avLst/>
              <a:gdLst/>
              <a:ahLst/>
              <a:cxnLst/>
              <a:rect r="r" b="b" t="t" l="l"/>
              <a:pathLst>
                <a:path h="1209531" w="1023566">
                  <a:moveTo>
                    <a:pt x="0" y="0"/>
                  </a:moveTo>
                  <a:lnTo>
                    <a:pt x="1023565" y="0"/>
                  </a:lnTo>
                  <a:lnTo>
                    <a:pt x="1023565" y="1209531"/>
                  </a:lnTo>
                  <a:lnTo>
                    <a:pt x="0" y="1209531"/>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8" id="8"/>
            <p:cNvSpPr/>
            <p:nvPr/>
          </p:nvSpPr>
          <p:spPr>
            <a:xfrm flipH="false" flipV="false" rot="-8500143">
              <a:off x="2016667" y="754235"/>
              <a:ext cx="452639" cy="613319"/>
            </a:xfrm>
            <a:custGeom>
              <a:avLst/>
              <a:gdLst/>
              <a:ahLst/>
              <a:cxnLst/>
              <a:rect r="r" b="b" t="t" l="l"/>
              <a:pathLst>
                <a:path h="613319" w="452639">
                  <a:moveTo>
                    <a:pt x="0" y="0"/>
                  </a:moveTo>
                  <a:lnTo>
                    <a:pt x="452639" y="0"/>
                  </a:lnTo>
                  <a:lnTo>
                    <a:pt x="452639" y="613320"/>
                  </a:lnTo>
                  <a:lnTo>
                    <a:pt x="0" y="613320"/>
                  </a:lnTo>
                  <a:lnTo>
                    <a:pt x="0" y="0"/>
                  </a:lnTo>
                  <a:close/>
                </a:path>
              </a:pathLst>
            </a:custGeom>
            <a:blipFill>
              <a:blip r:embed="rId6">
                <a:extLst>
                  <a:ext uri="{96DAC541-7B7A-43D3-8B79-37D633B846F1}">
                    <asvg:svgBlip xmlns:asvg="http://schemas.microsoft.com/office/drawing/2016/SVG/main" r:embed="rId7"/>
                  </a:ext>
                </a:extLst>
              </a:blip>
              <a:stretch>
                <a:fillRect l="-117708" t="-89863" r="0" b="0"/>
              </a:stretch>
            </a:blipFill>
          </p:spPr>
        </p:sp>
      </p:grpSp>
      <p:grpSp>
        <p:nvGrpSpPr>
          <p:cNvPr name="Group 9" id="9"/>
          <p:cNvGrpSpPr/>
          <p:nvPr/>
        </p:nvGrpSpPr>
        <p:grpSpPr>
          <a:xfrm rot="0">
            <a:off x="679284" y="3144027"/>
            <a:ext cx="17312727" cy="6860012"/>
            <a:chOff x="0" y="0"/>
            <a:chExt cx="4559730" cy="1806752"/>
          </a:xfrm>
        </p:grpSpPr>
        <p:sp>
          <p:nvSpPr>
            <p:cNvPr name="Freeform 10" id="10"/>
            <p:cNvSpPr/>
            <p:nvPr/>
          </p:nvSpPr>
          <p:spPr>
            <a:xfrm flipH="false" flipV="false" rot="0">
              <a:off x="0" y="0"/>
              <a:ext cx="4559731" cy="1806752"/>
            </a:xfrm>
            <a:custGeom>
              <a:avLst/>
              <a:gdLst/>
              <a:ahLst/>
              <a:cxnLst/>
              <a:rect r="r" b="b" t="t" l="l"/>
              <a:pathLst>
                <a:path h="1806752" w="4559731">
                  <a:moveTo>
                    <a:pt x="22806" y="0"/>
                  </a:moveTo>
                  <a:lnTo>
                    <a:pt x="4536924" y="0"/>
                  </a:lnTo>
                  <a:cubicBezTo>
                    <a:pt x="4549520" y="0"/>
                    <a:pt x="4559731" y="10211"/>
                    <a:pt x="4559731" y="22806"/>
                  </a:cubicBezTo>
                  <a:lnTo>
                    <a:pt x="4559731" y="1783946"/>
                  </a:lnTo>
                  <a:cubicBezTo>
                    <a:pt x="4559731" y="1796542"/>
                    <a:pt x="4549520" y="1806752"/>
                    <a:pt x="4536924" y="1806752"/>
                  </a:cubicBezTo>
                  <a:lnTo>
                    <a:pt x="22806" y="1806752"/>
                  </a:lnTo>
                  <a:cubicBezTo>
                    <a:pt x="10211" y="1806752"/>
                    <a:pt x="0" y="1796542"/>
                    <a:pt x="0" y="1783946"/>
                  </a:cubicBezTo>
                  <a:lnTo>
                    <a:pt x="0" y="22806"/>
                  </a:lnTo>
                  <a:cubicBezTo>
                    <a:pt x="0" y="10211"/>
                    <a:pt x="10211" y="0"/>
                    <a:pt x="22806" y="0"/>
                  </a:cubicBezTo>
                  <a:close/>
                </a:path>
              </a:pathLst>
            </a:custGeom>
            <a:solidFill>
              <a:srgbClr val="000000">
                <a:alpha val="0"/>
              </a:srgbClr>
            </a:solidFill>
            <a:ln w="76200" cap="rnd">
              <a:solidFill>
                <a:srgbClr val="FE6C39"/>
              </a:solidFill>
              <a:prstDash val="solid"/>
              <a:round/>
            </a:ln>
          </p:spPr>
        </p:sp>
        <p:sp>
          <p:nvSpPr>
            <p:cNvPr name="TextBox 11" id="11"/>
            <p:cNvSpPr txBox="true"/>
            <p:nvPr/>
          </p:nvSpPr>
          <p:spPr>
            <a:xfrm>
              <a:off x="0" y="-38100"/>
              <a:ext cx="4559730" cy="1844852"/>
            </a:xfrm>
            <a:prstGeom prst="rect">
              <a:avLst/>
            </a:prstGeom>
          </p:spPr>
          <p:txBody>
            <a:bodyPr anchor="ctr" rtlCol="false" tIns="50800" lIns="50800" bIns="50800" rIns="50800"/>
            <a:lstStyle/>
            <a:p>
              <a:pPr algn="ctr">
                <a:lnSpc>
                  <a:spcPts val="2659"/>
                </a:lnSpc>
              </a:pPr>
            </a:p>
          </p:txBody>
        </p:sp>
      </p:grpSp>
      <p:grpSp>
        <p:nvGrpSpPr>
          <p:cNvPr name="Group 12" id="12"/>
          <p:cNvGrpSpPr/>
          <p:nvPr/>
        </p:nvGrpSpPr>
        <p:grpSpPr>
          <a:xfrm rot="0">
            <a:off x="679284" y="2864485"/>
            <a:ext cx="17312727" cy="1013366"/>
            <a:chOff x="0" y="0"/>
            <a:chExt cx="23083635" cy="1351155"/>
          </a:xfrm>
        </p:grpSpPr>
        <p:grpSp>
          <p:nvGrpSpPr>
            <p:cNvPr name="Group 13" id="13"/>
            <p:cNvGrpSpPr/>
            <p:nvPr/>
          </p:nvGrpSpPr>
          <p:grpSpPr>
            <a:xfrm rot="0">
              <a:off x="0" y="0"/>
              <a:ext cx="23083635" cy="1351155"/>
              <a:chOff x="0" y="0"/>
              <a:chExt cx="4559730" cy="266895"/>
            </a:xfrm>
          </p:grpSpPr>
          <p:sp>
            <p:nvSpPr>
              <p:cNvPr name="Freeform 14" id="14"/>
              <p:cNvSpPr/>
              <p:nvPr/>
            </p:nvSpPr>
            <p:spPr>
              <a:xfrm flipH="false" flipV="false" rot="0">
                <a:off x="0" y="0"/>
                <a:ext cx="4559731" cy="266895"/>
              </a:xfrm>
              <a:custGeom>
                <a:avLst/>
                <a:gdLst/>
                <a:ahLst/>
                <a:cxnLst/>
                <a:rect r="r" b="b" t="t" l="l"/>
                <a:pathLst>
                  <a:path h="266895" w="4559731">
                    <a:moveTo>
                      <a:pt x="12521" y="0"/>
                    </a:moveTo>
                    <a:lnTo>
                      <a:pt x="4547210" y="0"/>
                    </a:lnTo>
                    <a:cubicBezTo>
                      <a:pt x="4550530" y="0"/>
                      <a:pt x="4553715" y="1319"/>
                      <a:pt x="4556063" y="3667"/>
                    </a:cubicBezTo>
                    <a:cubicBezTo>
                      <a:pt x="4558411" y="6015"/>
                      <a:pt x="4559731" y="9200"/>
                      <a:pt x="4559731" y="12521"/>
                    </a:cubicBezTo>
                    <a:lnTo>
                      <a:pt x="4559731" y="254374"/>
                    </a:lnTo>
                    <a:cubicBezTo>
                      <a:pt x="4559731" y="261289"/>
                      <a:pt x="4554125" y="266895"/>
                      <a:pt x="4547210" y="266895"/>
                    </a:cubicBezTo>
                    <a:lnTo>
                      <a:pt x="12521" y="266895"/>
                    </a:lnTo>
                    <a:cubicBezTo>
                      <a:pt x="9200" y="266895"/>
                      <a:pt x="6015" y="265576"/>
                      <a:pt x="3667" y="263228"/>
                    </a:cubicBezTo>
                    <a:cubicBezTo>
                      <a:pt x="1319" y="260879"/>
                      <a:pt x="0" y="257695"/>
                      <a:pt x="0" y="254374"/>
                    </a:cubicBezTo>
                    <a:lnTo>
                      <a:pt x="0" y="12521"/>
                    </a:lnTo>
                    <a:cubicBezTo>
                      <a:pt x="0" y="9200"/>
                      <a:pt x="1319" y="6015"/>
                      <a:pt x="3667" y="3667"/>
                    </a:cubicBezTo>
                    <a:cubicBezTo>
                      <a:pt x="6015" y="1319"/>
                      <a:pt x="9200" y="0"/>
                      <a:pt x="12521" y="0"/>
                    </a:cubicBezTo>
                    <a:close/>
                  </a:path>
                </a:pathLst>
              </a:custGeom>
              <a:solidFill>
                <a:srgbClr val="FE6C39"/>
              </a:solidFill>
            </p:spPr>
          </p:sp>
          <p:sp>
            <p:nvSpPr>
              <p:cNvPr name="TextBox 15" id="15"/>
              <p:cNvSpPr txBox="true"/>
              <p:nvPr/>
            </p:nvSpPr>
            <p:spPr>
              <a:xfrm>
                <a:off x="0" y="-66675"/>
                <a:ext cx="4559730" cy="333570"/>
              </a:xfrm>
              <a:prstGeom prst="rect">
                <a:avLst/>
              </a:prstGeom>
            </p:spPr>
            <p:txBody>
              <a:bodyPr anchor="ctr" rtlCol="false" tIns="50800" lIns="50800" bIns="50800" rIns="50800"/>
              <a:lstStyle/>
              <a:p>
                <a:pPr algn="ctr">
                  <a:lnSpc>
                    <a:spcPts val="5040"/>
                  </a:lnSpc>
                </a:pPr>
              </a:p>
            </p:txBody>
          </p:sp>
        </p:grpSp>
        <p:sp>
          <p:nvSpPr>
            <p:cNvPr name="TextBox 16" id="16"/>
            <p:cNvSpPr txBox="true"/>
            <p:nvPr/>
          </p:nvSpPr>
          <p:spPr>
            <a:xfrm rot="0">
              <a:off x="0" y="396559"/>
              <a:ext cx="23083635" cy="643763"/>
            </a:xfrm>
            <a:prstGeom prst="rect">
              <a:avLst/>
            </a:prstGeom>
          </p:spPr>
          <p:txBody>
            <a:bodyPr anchor="t" rtlCol="false" tIns="0" lIns="0" bIns="0" rIns="0">
              <a:spAutoFit/>
            </a:bodyPr>
            <a:lstStyle/>
            <a:p>
              <a:pPr algn="ctr">
                <a:lnSpc>
                  <a:spcPts val="3312"/>
                </a:lnSpc>
              </a:pPr>
              <a:r>
                <a:rPr lang="en-US" sz="3600" b="true">
                  <a:solidFill>
                    <a:srgbClr val="FFFFFF"/>
                  </a:solidFill>
                  <a:latin typeface="Roboto Condensed Bold"/>
                  <a:ea typeface="Roboto Condensed Bold"/>
                  <a:cs typeface="Roboto Condensed Bold"/>
                  <a:sym typeface="Roboto Condensed Bold"/>
                </a:rPr>
                <a:t>HIGH SUSPICION OF ACUTE HIV INFECTION</a:t>
              </a:r>
            </a:p>
          </p:txBody>
        </p:sp>
      </p:grpSp>
      <p:sp>
        <p:nvSpPr>
          <p:cNvPr name="TextBox 17" id="17"/>
          <p:cNvSpPr txBox="true"/>
          <p:nvPr/>
        </p:nvSpPr>
        <p:spPr>
          <a:xfrm rot="0">
            <a:off x="1028700" y="4158689"/>
            <a:ext cx="16525123" cy="5099611"/>
          </a:xfrm>
          <a:prstGeom prst="rect">
            <a:avLst/>
          </a:prstGeom>
        </p:spPr>
        <p:txBody>
          <a:bodyPr anchor="t" rtlCol="false" tIns="0" lIns="0" bIns="0" rIns="0">
            <a:spAutoFit/>
          </a:bodyPr>
          <a:lstStyle/>
          <a:p>
            <a:pPr algn="l" marL="677559" indent="-338780" lvl="1">
              <a:lnSpc>
                <a:spcPts val="3389"/>
              </a:lnSpc>
              <a:buFont typeface="Arial"/>
              <a:buChar char="•"/>
            </a:pPr>
            <a:r>
              <a:rPr lang="en-US" sz="3138">
                <a:solidFill>
                  <a:srgbClr val="000000"/>
                </a:solidFill>
                <a:latin typeface="Open Sans"/>
                <a:ea typeface="Open Sans"/>
                <a:cs typeface="Open Sans"/>
                <a:sym typeface="Open Sans"/>
              </a:rPr>
              <a:t>If you have a high suspicion of AHI after assessing signs/symptoms and exposure history, advise the client to return in 1 month for HIV retesting. Further assessment of LEN eligibility should be deferred. The potential risks and benefits of deferring vs. starting LEN should be made on a case-by-case basis, with</a:t>
            </a:r>
            <a:r>
              <a:rPr lang="en-US" sz="3138">
                <a:solidFill>
                  <a:srgbClr val="000000"/>
                </a:solidFill>
                <a:latin typeface="Open Sans"/>
                <a:ea typeface="Open Sans"/>
                <a:cs typeface="Open Sans"/>
                <a:sym typeface="Open Sans"/>
              </a:rPr>
              <a:t> deferral chosen only when the risks of potentially starting LEN during AHI are deemed to outweigh the benefits of using it to prevent HIV.</a:t>
            </a:r>
          </a:p>
          <a:p>
            <a:pPr algn="l" marL="677559" indent="-338780" lvl="1">
              <a:lnSpc>
                <a:spcPts val="3389"/>
              </a:lnSpc>
              <a:buFont typeface="Arial"/>
              <a:buChar char="•"/>
            </a:pPr>
            <a:r>
              <a:rPr lang="en-US" sz="3138">
                <a:solidFill>
                  <a:srgbClr val="000000"/>
                </a:solidFill>
                <a:latin typeface="Open Sans"/>
                <a:ea typeface="Open Sans"/>
                <a:cs typeface="Open Sans"/>
                <a:sym typeface="Open Sans"/>
              </a:rPr>
              <a:t>Alternative HIV prevention strategies should be chosen while awaiting HIV retesting, which may include use of DVR, if available.</a:t>
            </a:r>
          </a:p>
          <a:p>
            <a:pPr algn="l">
              <a:lnSpc>
                <a:spcPts val="3389"/>
              </a:lnSpc>
            </a:pPr>
          </a:p>
          <a:p>
            <a:pPr algn="l">
              <a:lnSpc>
                <a:spcPts val="3389"/>
              </a:lnSpc>
            </a:pPr>
            <a:r>
              <a:rPr lang="en-US" b="true" sz="3138">
                <a:solidFill>
                  <a:srgbClr val="000000"/>
                </a:solidFill>
                <a:latin typeface="Open Sans Bold"/>
                <a:ea typeface="Open Sans Bold"/>
                <a:cs typeface="Open Sans Bold"/>
                <a:sym typeface="Open Sans Bold"/>
              </a:rPr>
              <a:t>Reminder:</a:t>
            </a:r>
            <a:r>
              <a:rPr lang="en-US" sz="3138">
                <a:solidFill>
                  <a:srgbClr val="000000"/>
                </a:solidFill>
                <a:latin typeface="Open Sans"/>
                <a:ea typeface="Open Sans"/>
                <a:cs typeface="Open Sans"/>
                <a:sym typeface="Open Sans"/>
              </a:rPr>
              <a:t> Use of LEN by individuals living with HIV can result in development of viral drug resistance, whereby use of LEN or other capsid inhibitor drugs may be less effective at treating HIV in the future. </a:t>
            </a:r>
          </a:p>
        </p:txBody>
      </p:sp>
    </p:spTree>
  </p:cSld>
  <p:clrMapOvr>
    <a:masterClrMapping/>
  </p:clrMapOvr>
</p:sld>
</file>

<file path=ppt/slides/slide3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3060984" y="1152525"/>
            <a:ext cx="15227016" cy="659198"/>
          </a:xfrm>
          <a:prstGeom prst="rect">
            <a:avLst/>
          </a:prstGeom>
        </p:spPr>
        <p:txBody>
          <a:bodyPr anchor="t" rtlCol="false" tIns="0" lIns="0" bIns="0" rIns="0">
            <a:spAutoFit/>
          </a:bodyPr>
          <a:lstStyle/>
          <a:p>
            <a:pPr algn="l">
              <a:lnSpc>
                <a:spcPts val="4733"/>
              </a:lnSpc>
            </a:pPr>
            <a:r>
              <a:rPr lang="en-US" sz="5144" b="true">
                <a:solidFill>
                  <a:srgbClr val="FE6C39"/>
                </a:solidFill>
                <a:latin typeface="Roboto Condensed Bold"/>
                <a:ea typeface="Roboto Condensed Bold"/>
                <a:cs typeface="Roboto Condensed Bold"/>
                <a:sym typeface="Roboto Condensed Bold"/>
              </a:rPr>
              <a:t>LEN Contraindications &amp; Considerations</a:t>
            </a:r>
          </a:p>
        </p:txBody>
      </p:sp>
      <p:grpSp>
        <p:nvGrpSpPr>
          <p:cNvPr name="Group 3" id="3"/>
          <p:cNvGrpSpPr/>
          <p:nvPr/>
        </p:nvGrpSpPr>
        <p:grpSpPr>
          <a:xfrm rot="0">
            <a:off x="0" y="-24062"/>
            <a:ext cx="2925783" cy="2888547"/>
            <a:chOff x="0" y="0"/>
            <a:chExt cx="3901044" cy="3851396"/>
          </a:xfrm>
        </p:grpSpPr>
        <p:sp>
          <p:nvSpPr>
            <p:cNvPr name="Freeform 4" id="4"/>
            <p:cNvSpPr/>
            <p:nvPr/>
          </p:nvSpPr>
          <p:spPr>
            <a:xfrm flipH="false" flipV="false" rot="-8984890">
              <a:off x="498906" y="543034"/>
              <a:ext cx="2903231" cy="2765328"/>
            </a:xfrm>
            <a:custGeom>
              <a:avLst/>
              <a:gdLst/>
              <a:ahLst/>
              <a:cxnLst/>
              <a:rect r="r" b="b" t="t" l="l"/>
              <a:pathLst>
                <a:path h="2765328" w="2903231">
                  <a:moveTo>
                    <a:pt x="0" y="0"/>
                  </a:moveTo>
                  <a:lnTo>
                    <a:pt x="2903232" y="0"/>
                  </a:lnTo>
                  <a:lnTo>
                    <a:pt x="2903232" y="2765328"/>
                  </a:lnTo>
                  <a:lnTo>
                    <a:pt x="0" y="276532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5" id="5"/>
            <p:cNvSpPr/>
            <p:nvPr/>
          </p:nvSpPr>
          <p:spPr>
            <a:xfrm flipH="true" flipV="false" rot="-10800000">
              <a:off x="862158" y="1345445"/>
              <a:ext cx="1787622" cy="1801131"/>
            </a:xfrm>
            <a:custGeom>
              <a:avLst/>
              <a:gdLst/>
              <a:ahLst/>
              <a:cxnLst/>
              <a:rect r="r" b="b" t="t" l="l"/>
              <a:pathLst>
                <a:path h="1801131" w="1787622">
                  <a:moveTo>
                    <a:pt x="1787622" y="0"/>
                  </a:moveTo>
                  <a:lnTo>
                    <a:pt x="0" y="0"/>
                  </a:lnTo>
                  <a:lnTo>
                    <a:pt x="0" y="1801131"/>
                  </a:lnTo>
                  <a:lnTo>
                    <a:pt x="1787622" y="1801131"/>
                  </a:lnTo>
                  <a:lnTo>
                    <a:pt x="1787622"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6" id="6"/>
            <p:cNvSpPr txBox="true"/>
            <p:nvPr/>
          </p:nvSpPr>
          <p:spPr>
            <a:xfrm rot="0">
              <a:off x="1358581" y="1926695"/>
              <a:ext cx="567125" cy="319316"/>
            </a:xfrm>
            <a:prstGeom prst="rect">
              <a:avLst/>
            </a:prstGeom>
          </p:spPr>
          <p:txBody>
            <a:bodyPr anchor="t" rtlCol="false" tIns="0" lIns="0" bIns="0" rIns="0">
              <a:spAutoFit/>
            </a:bodyPr>
            <a:lstStyle/>
            <a:p>
              <a:pPr algn="ctr">
                <a:lnSpc>
                  <a:spcPts val="2016"/>
                </a:lnSpc>
              </a:pPr>
              <a:r>
                <a:rPr lang="en-US" sz="1440">
                  <a:solidFill>
                    <a:srgbClr val="F36B2B"/>
                  </a:solidFill>
                  <a:latin typeface="Bobby Jones Condensed Soft"/>
                  <a:ea typeface="Bobby Jones Condensed Soft"/>
                  <a:cs typeface="Bobby Jones Condensed Soft"/>
                  <a:sym typeface="Bobby Jones Condensed Soft"/>
                </a:rPr>
                <a:t>L</a:t>
              </a:r>
            </a:p>
          </p:txBody>
        </p:sp>
        <p:sp>
          <p:nvSpPr>
            <p:cNvPr name="Freeform 7" id="7"/>
            <p:cNvSpPr/>
            <p:nvPr/>
          </p:nvSpPr>
          <p:spPr>
            <a:xfrm flipH="false" flipV="false" rot="9001455">
              <a:off x="1808929" y="900259"/>
              <a:ext cx="1023566" cy="1209531"/>
            </a:xfrm>
            <a:custGeom>
              <a:avLst/>
              <a:gdLst/>
              <a:ahLst/>
              <a:cxnLst/>
              <a:rect r="r" b="b" t="t" l="l"/>
              <a:pathLst>
                <a:path h="1209531" w="1023566">
                  <a:moveTo>
                    <a:pt x="0" y="0"/>
                  </a:moveTo>
                  <a:lnTo>
                    <a:pt x="1023565" y="0"/>
                  </a:lnTo>
                  <a:lnTo>
                    <a:pt x="1023565" y="1209531"/>
                  </a:lnTo>
                  <a:lnTo>
                    <a:pt x="0" y="1209531"/>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8" id="8"/>
            <p:cNvSpPr/>
            <p:nvPr/>
          </p:nvSpPr>
          <p:spPr>
            <a:xfrm flipH="false" flipV="false" rot="-8500143">
              <a:off x="2016667" y="754235"/>
              <a:ext cx="452639" cy="613319"/>
            </a:xfrm>
            <a:custGeom>
              <a:avLst/>
              <a:gdLst/>
              <a:ahLst/>
              <a:cxnLst/>
              <a:rect r="r" b="b" t="t" l="l"/>
              <a:pathLst>
                <a:path h="613319" w="452639">
                  <a:moveTo>
                    <a:pt x="0" y="0"/>
                  </a:moveTo>
                  <a:lnTo>
                    <a:pt x="452639" y="0"/>
                  </a:lnTo>
                  <a:lnTo>
                    <a:pt x="452639" y="613320"/>
                  </a:lnTo>
                  <a:lnTo>
                    <a:pt x="0" y="613320"/>
                  </a:lnTo>
                  <a:lnTo>
                    <a:pt x="0" y="0"/>
                  </a:lnTo>
                  <a:close/>
                </a:path>
              </a:pathLst>
            </a:custGeom>
            <a:blipFill>
              <a:blip r:embed="rId6">
                <a:extLst>
                  <a:ext uri="{96DAC541-7B7A-43D3-8B79-37D633B846F1}">
                    <asvg:svgBlip xmlns:asvg="http://schemas.microsoft.com/office/drawing/2016/SVG/main" r:embed="rId7"/>
                  </a:ext>
                </a:extLst>
              </a:blip>
              <a:stretch>
                <a:fillRect l="-117708" t="-89863" r="0" b="0"/>
              </a:stretch>
            </a:blipFill>
          </p:spPr>
        </p:sp>
      </p:grpSp>
      <p:grpSp>
        <p:nvGrpSpPr>
          <p:cNvPr name="Group 9" id="9"/>
          <p:cNvGrpSpPr/>
          <p:nvPr/>
        </p:nvGrpSpPr>
        <p:grpSpPr>
          <a:xfrm rot="0">
            <a:off x="655416" y="2669304"/>
            <a:ext cx="17312727" cy="7426751"/>
            <a:chOff x="0" y="0"/>
            <a:chExt cx="4559730" cy="1956017"/>
          </a:xfrm>
        </p:grpSpPr>
        <p:sp>
          <p:nvSpPr>
            <p:cNvPr name="Freeform 10" id="10"/>
            <p:cNvSpPr/>
            <p:nvPr/>
          </p:nvSpPr>
          <p:spPr>
            <a:xfrm flipH="false" flipV="false" rot="0">
              <a:off x="0" y="0"/>
              <a:ext cx="4559731" cy="1956017"/>
            </a:xfrm>
            <a:custGeom>
              <a:avLst/>
              <a:gdLst/>
              <a:ahLst/>
              <a:cxnLst/>
              <a:rect r="r" b="b" t="t" l="l"/>
              <a:pathLst>
                <a:path h="1956017" w="4559731">
                  <a:moveTo>
                    <a:pt x="22806" y="0"/>
                  </a:moveTo>
                  <a:lnTo>
                    <a:pt x="4536924" y="0"/>
                  </a:lnTo>
                  <a:cubicBezTo>
                    <a:pt x="4549520" y="0"/>
                    <a:pt x="4559731" y="10211"/>
                    <a:pt x="4559731" y="22806"/>
                  </a:cubicBezTo>
                  <a:lnTo>
                    <a:pt x="4559731" y="1933211"/>
                  </a:lnTo>
                  <a:cubicBezTo>
                    <a:pt x="4559731" y="1945806"/>
                    <a:pt x="4549520" y="1956017"/>
                    <a:pt x="4536924" y="1956017"/>
                  </a:cubicBezTo>
                  <a:lnTo>
                    <a:pt x="22806" y="1956017"/>
                  </a:lnTo>
                  <a:cubicBezTo>
                    <a:pt x="10211" y="1956017"/>
                    <a:pt x="0" y="1945806"/>
                    <a:pt x="0" y="1933211"/>
                  </a:cubicBezTo>
                  <a:lnTo>
                    <a:pt x="0" y="22806"/>
                  </a:lnTo>
                  <a:cubicBezTo>
                    <a:pt x="0" y="10211"/>
                    <a:pt x="10211" y="0"/>
                    <a:pt x="22806" y="0"/>
                  </a:cubicBezTo>
                  <a:close/>
                </a:path>
              </a:pathLst>
            </a:custGeom>
            <a:solidFill>
              <a:srgbClr val="000000">
                <a:alpha val="0"/>
              </a:srgbClr>
            </a:solidFill>
            <a:ln w="76200" cap="rnd">
              <a:solidFill>
                <a:srgbClr val="FE6C39"/>
              </a:solidFill>
              <a:prstDash val="solid"/>
              <a:round/>
            </a:ln>
          </p:spPr>
        </p:sp>
        <p:sp>
          <p:nvSpPr>
            <p:cNvPr name="TextBox 11" id="11"/>
            <p:cNvSpPr txBox="true"/>
            <p:nvPr/>
          </p:nvSpPr>
          <p:spPr>
            <a:xfrm>
              <a:off x="0" y="-38100"/>
              <a:ext cx="4559730" cy="1994117"/>
            </a:xfrm>
            <a:prstGeom prst="rect">
              <a:avLst/>
            </a:prstGeom>
          </p:spPr>
          <p:txBody>
            <a:bodyPr anchor="ctr" rtlCol="false" tIns="50800" lIns="50800" bIns="50800" rIns="50800"/>
            <a:lstStyle/>
            <a:p>
              <a:pPr algn="ctr">
                <a:lnSpc>
                  <a:spcPts val="2659"/>
                </a:lnSpc>
              </a:pPr>
            </a:p>
          </p:txBody>
        </p:sp>
      </p:grpSp>
      <p:sp>
        <p:nvSpPr>
          <p:cNvPr name="TextBox 12" id="12"/>
          <p:cNvSpPr txBox="true"/>
          <p:nvPr/>
        </p:nvSpPr>
        <p:spPr>
          <a:xfrm rot="0">
            <a:off x="1049218" y="4397045"/>
            <a:ext cx="16918925" cy="2955914"/>
          </a:xfrm>
          <a:prstGeom prst="rect">
            <a:avLst/>
          </a:prstGeom>
        </p:spPr>
        <p:txBody>
          <a:bodyPr anchor="t" rtlCol="false" tIns="0" lIns="0" bIns="0" rIns="0">
            <a:spAutoFit/>
          </a:bodyPr>
          <a:lstStyle/>
          <a:p>
            <a:pPr algn="l">
              <a:lnSpc>
                <a:spcPts val="2900"/>
              </a:lnSpc>
            </a:pPr>
            <a:r>
              <a:rPr lang="en-US" sz="2685">
                <a:solidFill>
                  <a:srgbClr val="000000"/>
                </a:solidFill>
                <a:latin typeface="Open Sans"/>
                <a:ea typeface="Open Sans"/>
                <a:cs typeface="Open Sans"/>
                <a:sym typeface="Open Sans"/>
              </a:rPr>
              <a:t>There are no contraindications to using LEN due to use of other medications.</a:t>
            </a:r>
          </a:p>
          <a:p>
            <a:pPr algn="l">
              <a:lnSpc>
                <a:spcPts val="2900"/>
              </a:lnSpc>
            </a:pPr>
          </a:p>
          <a:p>
            <a:pPr algn="l">
              <a:lnSpc>
                <a:spcPts val="2900"/>
              </a:lnSpc>
            </a:pPr>
            <a:r>
              <a:rPr lang="en-US" sz="2685">
                <a:solidFill>
                  <a:srgbClr val="000000"/>
                </a:solidFill>
                <a:latin typeface="Open Sans"/>
                <a:ea typeface="Open Sans"/>
                <a:cs typeface="Open Sans"/>
                <a:sym typeface="Open Sans"/>
              </a:rPr>
              <a:t>Use of any of the following medications concomitantly with</a:t>
            </a:r>
            <a:r>
              <a:rPr lang="en-US" sz="2685">
                <a:solidFill>
                  <a:srgbClr val="000000"/>
                </a:solidFill>
                <a:latin typeface="Open Sans"/>
                <a:ea typeface="Open Sans"/>
                <a:cs typeface="Open Sans"/>
                <a:sym typeface="Open Sans"/>
              </a:rPr>
              <a:t> LEN or in the months after LEN discontinuation may require a dose adjustment (to the dose of either LEN or the other medication). Prescribers should review the regulatory labels of both medications when being prescribed for concomitant use or when the other medication is used after LEN has been discontinued:</a:t>
            </a:r>
          </a:p>
          <a:p>
            <a:pPr algn="l">
              <a:lnSpc>
                <a:spcPts val="2900"/>
              </a:lnSpc>
            </a:pPr>
          </a:p>
          <a:p>
            <a:pPr algn="l">
              <a:lnSpc>
                <a:spcPts val="2900"/>
              </a:lnSpc>
            </a:pPr>
          </a:p>
        </p:txBody>
      </p:sp>
      <p:grpSp>
        <p:nvGrpSpPr>
          <p:cNvPr name="Group 13" id="13"/>
          <p:cNvGrpSpPr/>
          <p:nvPr/>
        </p:nvGrpSpPr>
        <p:grpSpPr>
          <a:xfrm rot="0">
            <a:off x="680634" y="2669304"/>
            <a:ext cx="17287509" cy="1432466"/>
            <a:chOff x="0" y="0"/>
            <a:chExt cx="23050011" cy="1909955"/>
          </a:xfrm>
        </p:grpSpPr>
        <p:grpSp>
          <p:nvGrpSpPr>
            <p:cNvPr name="Group 14" id="14"/>
            <p:cNvGrpSpPr/>
            <p:nvPr/>
          </p:nvGrpSpPr>
          <p:grpSpPr>
            <a:xfrm rot="0">
              <a:off x="0" y="0"/>
              <a:ext cx="23050011" cy="1909955"/>
              <a:chOff x="0" y="0"/>
              <a:chExt cx="4553089" cy="377275"/>
            </a:xfrm>
          </p:grpSpPr>
          <p:sp>
            <p:nvSpPr>
              <p:cNvPr name="Freeform 15" id="15"/>
              <p:cNvSpPr/>
              <p:nvPr/>
            </p:nvSpPr>
            <p:spPr>
              <a:xfrm flipH="false" flipV="false" rot="0">
                <a:off x="0" y="0"/>
                <a:ext cx="4553089" cy="377275"/>
              </a:xfrm>
              <a:custGeom>
                <a:avLst/>
                <a:gdLst/>
                <a:ahLst/>
                <a:cxnLst/>
                <a:rect r="r" b="b" t="t" l="l"/>
                <a:pathLst>
                  <a:path h="377275" w="4553089">
                    <a:moveTo>
                      <a:pt x="12539" y="0"/>
                    </a:moveTo>
                    <a:lnTo>
                      <a:pt x="4540550" y="0"/>
                    </a:lnTo>
                    <a:cubicBezTo>
                      <a:pt x="4543875" y="0"/>
                      <a:pt x="4547064" y="1321"/>
                      <a:pt x="4549416" y="3673"/>
                    </a:cubicBezTo>
                    <a:cubicBezTo>
                      <a:pt x="4551768" y="6024"/>
                      <a:pt x="4553089" y="9214"/>
                      <a:pt x="4553089" y="12539"/>
                    </a:cubicBezTo>
                    <a:lnTo>
                      <a:pt x="4553089" y="364736"/>
                    </a:lnTo>
                    <a:cubicBezTo>
                      <a:pt x="4553089" y="368061"/>
                      <a:pt x="4551768" y="371251"/>
                      <a:pt x="4549416" y="373602"/>
                    </a:cubicBezTo>
                    <a:cubicBezTo>
                      <a:pt x="4547064" y="375954"/>
                      <a:pt x="4543875" y="377275"/>
                      <a:pt x="4540550" y="377275"/>
                    </a:cubicBezTo>
                    <a:lnTo>
                      <a:pt x="12539" y="377275"/>
                    </a:lnTo>
                    <a:cubicBezTo>
                      <a:pt x="9214" y="377275"/>
                      <a:pt x="6024" y="375954"/>
                      <a:pt x="3673" y="373602"/>
                    </a:cubicBezTo>
                    <a:cubicBezTo>
                      <a:pt x="1321" y="371251"/>
                      <a:pt x="0" y="368061"/>
                      <a:pt x="0" y="364736"/>
                    </a:cubicBezTo>
                    <a:lnTo>
                      <a:pt x="0" y="12539"/>
                    </a:lnTo>
                    <a:cubicBezTo>
                      <a:pt x="0" y="9214"/>
                      <a:pt x="1321" y="6024"/>
                      <a:pt x="3673" y="3673"/>
                    </a:cubicBezTo>
                    <a:cubicBezTo>
                      <a:pt x="6024" y="1321"/>
                      <a:pt x="9214" y="0"/>
                      <a:pt x="12539" y="0"/>
                    </a:cubicBezTo>
                    <a:close/>
                  </a:path>
                </a:pathLst>
              </a:custGeom>
              <a:solidFill>
                <a:srgbClr val="FE6C39"/>
              </a:solidFill>
            </p:spPr>
          </p:sp>
          <p:sp>
            <p:nvSpPr>
              <p:cNvPr name="TextBox 16" id="16"/>
              <p:cNvSpPr txBox="true"/>
              <p:nvPr/>
            </p:nvSpPr>
            <p:spPr>
              <a:xfrm>
                <a:off x="0" y="-38100"/>
                <a:ext cx="4553089" cy="415375"/>
              </a:xfrm>
              <a:prstGeom prst="rect">
                <a:avLst/>
              </a:prstGeom>
            </p:spPr>
            <p:txBody>
              <a:bodyPr anchor="ctr" rtlCol="false" tIns="50800" lIns="50800" bIns="50800" rIns="50800"/>
              <a:lstStyle/>
              <a:p>
                <a:pPr algn="ctr">
                  <a:lnSpc>
                    <a:spcPts val="2659"/>
                  </a:lnSpc>
                </a:pPr>
              </a:p>
            </p:txBody>
          </p:sp>
        </p:grpSp>
        <p:sp>
          <p:nvSpPr>
            <p:cNvPr name="TextBox 17" id="17"/>
            <p:cNvSpPr txBox="true"/>
            <p:nvPr/>
          </p:nvSpPr>
          <p:spPr>
            <a:xfrm rot="0">
              <a:off x="0" y="396559"/>
              <a:ext cx="22664186" cy="1202563"/>
            </a:xfrm>
            <a:prstGeom prst="rect">
              <a:avLst/>
            </a:prstGeom>
          </p:spPr>
          <p:txBody>
            <a:bodyPr anchor="t" rtlCol="false" tIns="0" lIns="0" bIns="0" rIns="0">
              <a:spAutoFit/>
            </a:bodyPr>
            <a:lstStyle/>
            <a:p>
              <a:pPr algn="ctr">
                <a:lnSpc>
                  <a:spcPts val="3312"/>
                </a:lnSpc>
              </a:pPr>
              <a:r>
                <a:rPr lang="en-US" b="true" sz="3600">
                  <a:solidFill>
                    <a:srgbClr val="FFFFFF"/>
                  </a:solidFill>
                  <a:latin typeface="Roboto Condensed Bold"/>
                  <a:ea typeface="Roboto Condensed Bold"/>
                  <a:cs typeface="Roboto Condensed Bold"/>
                  <a:sym typeface="Roboto Condensed Bold"/>
                </a:rPr>
                <a:t>USE OF MEDICATIONS THAT INTERACT WITH LEN, WITH CONTRAINDICATIONS AND CONSIDERATIONS VARYING BY PRODUCT</a:t>
              </a:r>
            </a:p>
          </p:txBody>
        </p:sp>
      </p:grpSp>
      <p:sp>
        <p:nvSpPr>
          <p:cNvPr name="TextBox 18" id="18"/>
          <p:cNvSpPr txBox="true"/>
          <p:nvPr/>
        </p:nvSpPr>
        <p:spPr>
          <a:xfrm rot="0">
            <a:off x="4828763" y="6802144"/>
            <a:ext cx="4870616" cy="1919097"/>
          </a:xfrm>
          <a:prstGeom prst="rect">
            <a:avLst/>
          </a:prstGeom>
        </p:spPr>
        <p:txBody>
          <a:bodyPr anchor="t" rtlCol="false" tIns="0" lIns="0" bIns="0" rIns="0">
            <a:spAutoFit/>
          </a:bodyPr>
          <a:lstStyle/>
          <a:p>
            <a:pPr algn="l" marL="604519" indent="-302260" lvl="1">
              <a:lnSpc>
                <a:spcPts val="3023"/>
              </a:lnSpc>
              <a:buFont typeface="Arial"/>
              <a:buChar char="•"/>
            </a:pPr>
            <a:r>
              <a:rPr lang="en-US" sz="2799">
                <a:solidFill>
                  <a:srgbClr val="000000"/>
                </a:solidFill>
                <a:latin typeface="Open Sans"/>
                <a:ea typeface="Open Sans"/>
                <a:cs typeface="Open Sans"/>
                <a:sym typeface="Open Sans"/>
              </a:rPr>
              <a:t>Ketamine</a:t>
            </a:r>
          </a:p>
          <a:p>
            <a:pPr algn="l" marL="604519" indent="-302260" lvl="1">
              <a:lnSpc>
                <a:spcPts val="3023"/>
              </a:lnSpc>
              <a:buFont typeface="Arial"/>
              <a:buChar char="•"/>
            </a:pPr>
            <a:r>
              <a:rPr lang="en-US" sz="2799">
                <a:solidFill>
                  <a:srgbClr val="000000"/>
                </a:solidFill>
                <a:latin typeface="Open Sans"/>
                <a:ea typeface="Open Sans"/>
                <a:cs typeface="Open Sans"/>
                <a:sym typeface="Open Sans"/>
              </a:rPr>
              <a:t>Av</a:t>
            </a:r>
            <a:r>
              <a:rPr lang="en-US" sz="2799">
                <a:solidFill>
                  <a:srgbClr val="000000"/>
                </a:solidFill>
                <a:latin typeface="Open Sans"/>
                <a:ea typeface="Open Sans"/>
                <a:cs typeface="Open Sans"/>
                <a:sym typeface="Open Sans"/>
              </a:rPr>
              <a:t>anafil</a:t>
            </a:r>
          </a:p>
          <a:p>
            <a:pPr algn="l" marL="604519" indent="-302260" lvl="1">
              <a:lnSpc>
                <a:spcPts val="3023"/>
              </a:lnSpc>
              <a:buFont typeface="Arial"/>
              <a:buChar char="•"/>
            </a:pPr>
            <a:r>
              <a:rPr lang="en-US" sz="2799">
                <a:solidFill>
                  <a:srgbClr val="000000"/>
                </a:solidFill>
                <a:latin typeface="Open Sans"/>
                <a:ea typeface="Open Sans"/>
                <a:cs typeface="Open Sans"/>
                <a:sym typeface="Open Sans"/>
              </a:rPr>
              <a:t>Sildenafil</a:t>
            </a:r>
          </a:p>
          <a:p>
            <a:pPr algn="l" marL="604519" indent="-302260" lvl="1">
              <a:lnSpc>
                <a:spcPts val="3023"/>
              </a:lnSpc>
              <a:buFont typeface="Arial"/>
              <a:buChar char="•"/>
            </a:pPr>
            <a:r>
              <a:rPr lang="en-US" sz="2799">
                <a:solidFill>
                  <a:srgbClr val="000000"/>
                </a:solidFill>
                <a:latin typeface="Open Sans"/>
                <a:ea typeface="Open Sans"/>
                <a:cs typeface="Open Sans"/>
                <a:sym typeface="Open Sans"/>
              </a:rPr>
              <a:t>Tadalafil</a:t>
            </a:r>
          </a:p>
          <a:p>
            <a:pPr algn="l" marL="604519" indent="-302260" lvl="1">
              <a:lnSpc>
                <a:spcPts val="3023"/>
              </a:lnSpc>
              <a:buFont typeface="Arial"/>
              <a:buChar char="•"/>
            </a:pPr>
            <a:r>
              <a:rPr lang="en-US" sz="2799">
                <a:solidFill>
                  <a:srgbClr val="000000"/>
                </a:solidFill>
                <a:latin typeface="Open Sans"/>
                <a:ea typeface="Open Sans"/>
                <a:cs typeface="Open Sans"/>
                <a:sym typeface="Open Sans"/>
              </a:rPr>
              <a:t>V</a:t>
            </a:r>
            <a:r>
              <a:rPr lang="en-US" sz="2799">
                <a:solidFill>
                  <a:srgbClr val="000000"/>
                </a:solidFill>
                <a:latin typeface="Open Sans"/>
                <a:ea typeface="Open Sans"/>
                <a:cs typeface="Open Sans"/>
                <a:sym typeface="Open Sans"/>
              </a:rPr>
              <a:t>ar</a:t>
            </a:r>
            <a:r>
              <a:rPr lang="en-US" sz="2799">
                <a:solidFill>
                  <a:srgbClr val="000000"/>
                </a:solidFill>
                <a:latin typeface="Open Sans"/>
                <a:ea typeface="Open Sans"/>
                <a:cs typeface="Open Sans"/>
                <a:sym typeface="Open Sans"/>
              </a:rPr>
              <a:t>denafil</a:t>
            </a:r>
          </a:p>
        </p:txBody>
      </p:sp>
      <p:sp>
        <p:nvSpPr>
          <p:cNvPr name="TextBox 19" id="19"/>
          <p:cNvSpPr txBox="true"/>
          <p:nvPr/>
        </p:nvSpPr>
        <p:spPr>
          <a:xfrm rot="0">
            <a:off x="1299975" y="6802144"/>
            <a:ext cx="4788581" cy="2300097"/>
          </a:xfrm>
          <a:prstGeom prst="rect">
            <a:avLst/>
          </a:prstGeom>
        </p:spPr>
        <p:txBody>
          <a:bodyPr anchor="t" rtlCol="false" tIns="0" lIns="0" bIns="0" rIns="0">
            <a:spAutoFit/>
          </a:bodyPr>
          <a:lstStyle/>
          <a:p>
            <a:pPr algn="l" marL="604519" indent="-302260" lvl="1">
              <a:lnSpc>
                <a:spcPts val="3023"/>
              </a:lnSpc>
              <a:buFont typeface="Arial"/>
              <a:buChar char="•"/>
            </a:pPr>
            <a:r>
              <a:rPr lang="en-US" sz="2799">
                <a:solidFill>
                  <a:srgbClr val="000000"/>
                </a:solidFill>
                <a:latin typeface="Open Sans"/>
                <a:ea typeface="Open Sans"/>
                <a:cs typeface="Open Sans"/>
                <a:sym typeface="Open Sans"/>
              </a:rPr>
              <a:t>Rifabutin</a:t>
            </a:r>
          </a:p>
          <a:p>
            <a:pPr algn="l" marL="604519" indent="-302260" lvl="1">
              <a:lnSpc>
                <a:spcPts val="3023"/>
              </a:lnSpc>
              <a:buFont typeface="Arial"/>
              <a:buChar char="•"/>
            </a:pPr>
            <a:r>
              <a:rPr lang="en-US" sz="2799">
                <a:solidFill>
                  <a:srgbClr val="000000"/>
                </a:solidFill>
                <a:latin typeface="Open Sans"/>
                <a:ea typeface="Open Sans"/>
                <a:cs typeface="Open Sans"/>
                <a:sym typeface="Open Sans"/>
              </a:rPr>
              <a:t>Rif</a:t>
            </a:r>
            <a:r>
              <a:rPr lang="en-US" sz="2799">
                <a:solidFill>
                  <a:srgbClr val="000000"/>
                </a:solidFill>
                <a:latin typeface="Open Sans"/>
                <a:ea typeface="Open Sans"/>
                <a:cs typeface="Open Sans"/>
                <a:sym typeface="Open Sans"/>
              </a:rPr>
              <a:t>ampicin</a:t>
            </a:r>
          </a:p>
          <a:p>
            <a:pPr algn="l" marL="604519" indent="-302260" lvl="1">
              <a:lnSpc>
                <a:spcPts val="3023"/>
              </a:lnSpc>
              <a:buFont typeface="Arial"/>
              <a:buChar char="•"/>
            </a:pPr>
            <a:r>
              <a:rPr lang="en-US" sz="2799">
                <a:solidFill>
                  <a:srgbClr val="000000"/>
                </a:solidFill>
                <a:latin typeface="Open Sans"/>
                <a:ea typeface="Open Sans"/>
                <a:cs typeface="Open Sans"/>
                <a:sym typeface="Open Sans"/>
              </a:rPr>
              <a:t>Rifapentine</a:t>
            </a:r>
          </a:p>
          <a:p>
            <a:pPr algn="l" marL="604519" indent="-302260" lvl="1">
              <a:lnSpc>
                <a:spcPts val="3023"/>
              </a:lnSpc>
              <a:buFont typeface="Arial"/>
              <a:buChar char="•"/>
            </a:pPr>
            <a:r>
              <a:rPr lang="en-US" sz="2799">
                <a:solidFill>
                  <a:srgbClr val="000000"/>
                </a:solidFill>
                <a:latin typeface="Open Sans"/>
                <a:ea typeface="Open Sans"/>
                <a:cs typeface="Open Sans"/>
                <a:sym typeface="Open Sans"/>
              </a:rPr>
              <a:t>Carbamazepine</a:t>
            </a:r>
          </a:p>
          <a:p>
            <a:pPr algn="l" marL="604519" indent="-302260" lvl="1">
              <a:lnSpc>
                <a:spcPts val="3023"/>
              </a:lnSpc>
              <a:buFont typeface="Arial"/>
              <a:buChar char="•"/>
            </a:pPr>
            <a:r>
              <a:rPr lang="en-US" sz="2799">
                <a:solidFill>
                  <a:srgbClr val="000000"/>
                </a:solidFill>
                <a:latin typeface="Open Sans"/>
                <a:ea typeface="Open Sans"/>
                <a:cs typeface="Open Sans"/>
                <a:sym typeface="Open Sans"/>
              </a:rPr>
              <a:t>Ph</a:t>
            </a:r>
            <a:r>
              <a:rPr lang="en-US" sz="2799">
                <a:solidFill>
                  <a:srgbClr val="000000"/>
                </a:solidFill>
                <a:latin typeface="Open Sans"/>
                <a:ea typeface="Open Sans"/>
                <a:cs typeface="Open Sans"/>
                <a:sym typeface="Open Sans"/>
              </a:rPr>
              <a:t>enobarbital</a:t>
            </a:r>
          </a:p>
          <a:p>
            <a:pPr algn="l" marL="604519" indent="-302260" lvl="1">
              <a:lnSpc>
                <a:spcPts val="3023"/>
              </a:lnSpc>
              <a:buFont typeface="Arial"/>
              <a:buChar char="•"/>
            </a:pPr>
            <a:r>
              <a:rPr lang="en-US" sz="2799">
                <a:solidFill>
                  <a:srgbClr val="000000"/>
                </a:solidFill>
                <a:latin typeface="Open Sans"/>
                <a:ea typeface="Open Sans"/>
                <a:cs typeface="Open Sans"/>
                <a:sym typeface="Open Sans"/>
              </a:rPr>
              <a:t>Phenytoin</a:t>
            </a:r>
          </a:p>
        </p:txBody>
      </p:sp>
      <p:sp>
        <p:nvSpPr>
          <p:cNvPr name="TextBox 20" id="20"/>
          <p:cNvSpPr txBox="true"/>
          <p:nvPr/>
        </p:nvSpPr>
        <p:spPr>
          <a:xfrm rot="0">
            <a:off x="1115683" y="9397516"/>
            <a:ext cx="16417410" cy="372999"/>
          </a:xfrm>
          <a:prstGeom prst="rect">
            <a:avLst/>
          </a:prstGeom>
        </p:spPr>
        <p:txBody>
          <a:bodyPr anchor="t" rtlCol="false" tIns="0" lIns="0" bIns="0" rIns="0">
            <a:spAutoFit/>
          </a:bodyPr>
          <a:lstStyle/>
          <a:p>
            <a:pPr algn="ctr">
              <a:lnSpc>
                <a:spcPts val="2808"/>
              </a:lnSpc>
              <a:spcBef>
                <a:spcPct val="0"/>
              </a:spcBef>
            </a:pPr>
            <a:r>
              <a:rPr lang="en-US" sz="2600">
                <a:solidFill>
                  <a:srgbClr val="000000"/>
                </a:solidFill>
                <a:latin typeface="Open Sans"/>
                <a:ea typeface="Open Sans"/>
                <a:cs typeface="Open Sans"/>
                <a:sym typeface="Open Sans"/>
              </a:rPr>
              <a:t>LEN is not expected to interact with gender-affirming hormones based upon the limited evidence available.</a:t>
            </a:r>
          </a:p>
        </p:txBody>
      </p:sp>
    </p:spTree>
  </p:cSld>
  <p:clrMapOvr>
    <a:masterClrMapping/>
  </p:clrMapOvr>
</p:sld>
</file>

<file path=ppt/slides/slide3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3060984" y="1152525"/>
            <a:ext cx="15227016" cy="659198"/>
          </a:xfrm>
          <a:prstGeom prst="rect">
            <a:avLst/>
          </a:prstGeom>
        </p:spPr>
        <p:txBody>
          <a:bodyPr anchor="t" rtlCol="false" tIns="0" lIns="0" bIns="0" rIns="0">
            <a:spAutoFit/>
          </a:bodyPr>
          <a:lstStyle/>
          <a:p>
            <a:pPr algn="l">
              <a:lnSpc>
                <a:spcPts val="4733"/>
              </a:lnSpc>
            </a:pPr>
            <a:r>
              <a:rPr lang="en-US" sz="5144" b="true">
                <a:solidFill>
                  <a:srgbClr val="FE6C39"/>
                </a:solidFill>
                <a:latin typeface="Roboto Condensed Bold"/>
                <a:ea typeface="Roboto Condensed Bold"/>
                <a:cs typeface="Roboto Condensed Bold"/>
                <a:sym typeface="Roboto Condensed Bold"/>
              </a:rPr>
              <a:t>LEN Contraindications &amp; Considerations</a:t>
            </a:r>
          </a:p>
        </p:txBody>
      </p:sp>
      <p:grpSp>
        <p:nvGrpSpPr>
          <p:cNvPr name="Group 3" id="3"/>
          <p:cNvGrpSpPr/>
          <p:nvPr/>
        </p:nvGrpSpPr>
        <p:grpSpPr>
          <a:xfrm rot="0">
            <a:off x="0" y="-24062"/>
            <a:ext cx="2925783" cy="2888547"/>
            <a:chOff x="0" y="0"/>
            <a:chExt cx="3901044" cy="3851396"/>
          </a:xfrm>
        </p:grpSpPr>
        <p:sp>
          <p:nvSpPr>
            <p:cNvPr name="Freeform 4" id="4"/>
            <p:cNvSpPr/>
            <p:nvPr/>
          </p:nvSpPr>
          <p:spPr>
            <a:xfrm flipH="false" flipV="false" rot="-8984890">
              <a:off x="498906" y="543034"/>
              <a:ext cx="2903231" cy="2765328"/>
            </a:xfrm>
            <a:custGeom>
              <a:avLst/>
              <a:gdLst/>
              <a:ahLst/>
              <a:cxnLst/>
              <a:rect r="r" b="b" t="t" l="l"/>
              <a:pathLst>
                <a:path h="2765328" w="2903231">
                  <a:moveTo>
                    <a:pt x="0" y="0"/>
                  </a:moveTo>
                  <a:lnTo>
                    <a:pt x="2903232" y="0"/>
                  </a:lnTo>
                  <a:lnTo>
                    <a:pt x="2903232" y="2765328"/>
                  </a:lnTo>
                  <a:lnTo>
                    <a:pt x="0" y="276532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5" id="5"/>
            <p:cNvSpPr/>
            <p:nvPr/>
          </p:nvSpPr>
          <p:spPr>
            <a:xfrm flipH="true" flipV="false" rot="-10800000">
              <a:off x="862158" y="1345445"/>
              <a:ext cx="1787622" cy="1801131"/>
            </a:xfrm>
            <a:custGeom>
              <a:avLst/>
              <a:gdLst/>
              <a:ahLst/>
              <a:cxnLst/>
              <a:rect r="r" b="b" t="t" l="l"/>
              <a:pathLst>
                <a:path h="1801131" w="1787622">
                  <a:moveTo>
                    <a:pt x="1787622" y="0"/>
                  </a:moveTo>
                  <a:lnTo>
                    <a:pt x="0" y="0"/>
                  </a:lnTo>
                  <a:lnTo>
                    <a:pt x="0" y="1801131"/>
                  </a:lnTo>
                  <a:lnTo>
                    <a:pt x="1787622" y="1801131"/>
                  </a:lnTo>
                  <a:lnTo>
                    <a:pt x="1787622"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6" id="6"/>
            <p:cNvSpPr txBox="true"/>
            <p:nvPr/>
          </p:nvSpPr>
          <p:spPr>
            <a:xfrm rot="0">
              <a:off x="1358581" y="1926695"/>
              <a:ext cx="567125" cy="319316"/>
            </a:xfrm>
            <a:prstGeom prst="rect">
              <a:avLst/>
            </a:prstGeom>
          </p:spPr>
          <p:txBody>
            <a:bodyPr anchor="t" rtlCol="false" tIns="0" lIns="0" bIns="0" rIns="0">
              <a:spAutoFit/>
            </a:bodyPr>
            <a:lstStyle/>
            <a:p>
              <a:pPr algn="ctr">
                <a:lnSpc>
                  <a:spcPts val="2016"/>
                </a:lnSpc>
              </a:pPr>
              <a:r>
                <a:rPr lang="en-US" sz="1440">
                  <a:solidFill>
                    <a:srgbClr val="F36B2B"/>
                  </a:solidFill>
                  <a:latin typeface="Bobby Jones Condensed Soft"/>
                  <a:ea typeface="Bobby Jones Condensed Soft"/>
                  <a:cs typeface="Bobby Jones Condensed Soft"/>
                  <a:sym typeface="Bobby Jones Condensed Soft"/>
                </a:rPr>
                <a:t>L</a:t>
              </a:r>
            </a:p>
          </p:txBody>
        </p:sp>
        <p:sp>
          <p:nvSpPr>
            <p:cNvPr name="Freeform 7" id="7"/>
            <p:cNvSpPr/>
            <p:nvPr/>
          </p:nvSpPr>
          <p:spPr>
            <a:xfrm flipH="false" flipV="false" rot="9001455">
              <a:off x="1808929" y="900259"/>
              <a:ext cx="1023566" cy="1209531"/>
            </a:xfrm>
            <a:custGeom>
              <a:avLst/>
              <a:gdLst/>
              <a:ahLst/>
              <a:cxnLst/>
              <a:rect r="r" b="b" t="t" l="l"/>
              <a:pathLst>
                <a:path h="1209531" w="1023566">
                  <a:moveTo>
                    <a:pt x="0" y="0"/>
                  </a:moveTo>
                  <a:lnTo>
                    <a:pt x="1023565" y="0"/>
                  </a:lnTo>
                  <a:lnTo>
                    <a:pt x="1023565" y="1209531"/>
                  </a:lnTo>
                  <a:lnTo>
                    <a:pt x="0" y="1209531"/>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8" id="8"/>
            <p:cNvSpPr/>
            <p:nvPr/>
          </p:nvSpPr>
          <p:spPr>
            <a:xfrm flipH="false" flipV="false" rot="-8500143">
              <a:off x="2016667" y="754235"/>
              <a:ext cx="452639" cy="613319"/>
            </a:xfrm>
            <a:custGeom>
              <a:avLst/>
              <a:gdLst/>
              <a:ahLst/>
              <a:cxnLst/>
              <a:rect r="r" b="b" t="t" l="l"/>
              <a:pathLst>
                <a:path h="613319" w="452639">
                  <a:moveTo>
                    <a:pt x="0" y="0"/>
                  </a:moveTo>
                  <a:lnTo>
                    <a:pt x="452639" y="0"/>
                  </a:lnTo>
                  <a:lnTo>
                    <a:pt x="452639" y="613320"/>
                  </a:lnTo>
                  <a:lnTo>
                    <a:pt x="0" y="613320"/>
                  </a:lnTo>
                  <a:lnTo>
                    <a:pt x="0" y="0"/>
                  </a:lnTo>
                  <a:close/>
                </a:path>
              </a:pathLst>
            </a:custGeom>
            <a:blipFill>
              <a:blip r:embed="rId6">
                <a:extLst>
                  <a:ext uri="{96DAC541-7B7A-43D3-8B79-37D633B846F1}">
                    <asvg:svgBlip xmlns:asvg="http://schemas.microsoft.com/office/drawing/2016/SVG/main" r:embed="rId7"/>
                  </a:ext>
                </a:extLst>
              </a:blip>
              <a:stretch>
                <a:fillRect l="-117708" t="-89863" r="0" b="0"/>
              </a:stretch>
            </a:blipFill>
          </p:spPr>
        </p:sp>
      </p:grpSp>
      <p:grpSp>
        <p:nvGrpSpPr>
          <p:cNvPr name="Group 9" id="9"/>
          <p:cNvGrpSpPr/>
          <p:nvPr/>
        </p:nvGrpSpPr>
        <p:grpSpPr>
          <a:xfrm rot="0">
            <a:off x="679284" y="3144027"/>
            <a:ext cx="17312727" cy="4641665"/>
            <a:chOff x="0" y="0"/>
            <a:chExt cx="4559730" cy="1222496"/>
          </a:xfrm>
        </p:grpSpPr>
        <p:sp>
          <p:nvSpPr>
            <p:cNvPr name="Freeform 10" id="10"/>
            <p:cNvSpPr/>
            <p:nvPr/>
          </p:nvSpPr>
          <p:spPr>
            <a:xfrm flipH="false" flipV="false" rot="0">
              <a:off x="0" y="0"/>
              <a:ext cx="4559731" cy="1222496"/>
            </a:xfrm>
            <a:custGeom>
              <a:avLst/>
              <a:gdLst/>
              <a:ahLst/>
              <a:cxnLst/>
              <a:rect r="r" b="b" t="t" l="l"/>
              <a:pathLst>
                <a:path h="1222496" w="4559731">
                  <a:moveTo>
                    <a:pt x="22806" y="0"/>
                  </a:moveTo>
                  <a:lnTo>
                    <a:pt x="4536924" y="0"/>
                  </a:lnTo>
                  <a:cubicBezTo>
                    <a:pt x="4549520" y="0"/>
                    <a:pt x="4559731" y="10211"/>
                    <a:pt x="4559731" y="22806"/>
                  </a:cubicBezTo>
                  <a:lnTo>
                    <a:pt x="4559731" y="1199690"/>
                  </a:lnTo>
                  <a:cubicBezTo>
                    <a:pt x="4559731" y="1212286"/>
                    <a:pt x="4549520" y="1222496"/>
                    <a:pt x="4536924" y="1222496"/>
                  </a:cubicBezTo>
                  <a:lnTo>
                    <a:pt x="22806" y="1222496"/>
                  </a:lnTo>
                  <a:cubicBezTo>
                    <a:pt x="10211" y="1222496"/>
                    <a:pt x="0" y="1212286"/>
                    <a:pt x="0" y="1199690"/>
                  </a:cubicBezTo>
                  <a:lnTo>
                    <a:pt x="0" y="22806"/>
                  </a:lnTo>
                  <a:cubicBezTo>
                    <a:pt x="0" y="10211"/>
                    <a:pt x="10211" y="0"/>
                    <a:pt x="22806" y="0"/>
                  </a:cubicBezTo>
                  <a:close/>
                </a:path>
              </a:pathLst>
            </a:custGeom>
            <a:solidFill>
              <a:srgbClr val="000000">
                <a:alpha val="0"/>
              </a:srgbClr>
            </a:solidFill>
            <a:ln w="76200" cap="rnd">
              <a:solidFill>
                <a:srgbClr val="FE6C39"/>
              </a:solidFill>
              <a:prstDash val="solid"/>
              <a:round/>
            </a:ln>
          </p:spPr>
        </p:sp>
        <p:sp>
          <p:nvSpPr>
            <p:cNvPr name="TextBox 11" id="11"/>
            <p:cNvSpPr txBox="true"/>
            <p:nvPr/>
          </p:nvSpPr>
          <p:spPr>
            <a:xfrm>
              <a:off x="0" y="-38100"/>
              <a:ext cx="4559730" cy="1260596"/>
            </a:xfrm>
            <a:prstGeom prst="rect">
              <a:avLst/>
            </a:prstGeom>
          </p:spPr>
          <p:txBody>
            <a:bodyPr anchor="ctr" rtlCol="false" tIns="50800" lIns="50800" bIns="50800" rIns="50800"/>
            <a:lstStyle/>
            <a:p>
              <a:pPr algn="ctr">
                <a:lnSpc>
                  <a:spcPts val="2659"/>
                </a:lnSpc>
              </a:pPr>
            </a:p>
          </p:txBody>
        </p:sp>
      </p:grpSp>
      <p:sp>
        <p:nvSpPr>
          <p:cNvPr name="TextBox 12" id="12"/>
          <p:cNvSpPr txBox="true"/>
          <p:nvPr/>
        </p:nvSpPr>
        <p:spPr>
          <a:xfrm rot="0">
            <a:off x="1211773" y="4594078"/>
            <a:ext cx="16047527" cy="2121436"/>
          </a:xfrm>
          <a:prstGeom prst="rect">
            <a:avLst/>
          </a:prstGeom>
        </p:spPr>
        <p:txBody>
          <a:bodyPr anchor="t" rtlCol="false" tIns="0" lIns="0" bIns="0" rIns="0">
            <a:spAutoFit/>
          </a:bodyPr>
          <a:lstStyle/>
          <a:p>
            <a:pPr algn="l">
              <a:lnSpc>
                <a:spcPts val="4171"/>
              </a:lnSpc>
            </a:pPr>
            <a:r>
              <a:rPr lang="en-US" sz="3862">
                <a:solidFill>
                  <a:srgbClr val="000000"/>
                </a:solidFill>
                <a:latin typeface="Open Sans"/>
                <a:ea typeface="Open Sans"/>
                <a:cs typeface="Open Sans"/>
                <a:sym typeface="Open Sans"/>
              </a:rPr>
              <a:t>There are no known comorbid conditions that contraindicate LEN use; therefore, no assessments</a:t>
            </a:r>
            <a:r>
              <a:rPr lang="en-US" sz="3862">
                <a:solidFill>
                  <a:srgbClr val="000000"/>
                </a:solidFill>
                <a:latin typeface="Open Sans"/>
                <a:ea typeface="Open Sans"/>
                <a:cs typeface="Open Sans"/>
                <a:sym typeface="Open Sans"/>
              </a:rPr>
              <a:t> of comorbidities are routinely necessary. It should be noted that individuals with severe hepatic impairment d</a:t>
            </a:r>
            <a:r>
              <a:rPr lang="en-US" sz="3862">
                <a:solidFill>
                  <a:srgbClr val="000000"/>
                </a:solidFill>
                <a:latin typeface="Open Sans"/>
                <a:ea typeface="Open Sans"/>
                <a:cs typeface="Open Sans"/>
                <a:sym typeface="Open Sans"/>
              </a:rPr>
              <a:t>id not participate in LEN clinical trials.</a:t>
            </a:r>
          </a:p>
        </p:txBody>
      </p:sp>
      <p:grpSp>
        <p:nvGrpSpPr>
          <p:cNvPr name="Group 13" id="13"/>
          <p:cNvGrpSpPr/>
          <p:nvPr/>
        </p:nvGrpSpPr>
        <p:grpSpPr>
          <a:xfrm rot="0">
            <a:off x="679284" y="3144027"/>
            <a:ext cx="17312727" cy="1013366"/>
            <a:chOff x="0" y="0"/>
            <a:chExt cx="23083635" cy="1351155"/>
          </a:xfrm>
        </p:grpSpPr>
        <p:grpSp>
          <p:nvGrpSpPr>
            <p:cNvPr name="Group 14" id="14"/>
            <p:cNvGrpSpPr/>
            <p:nvPr/>
          </p:nvGrpSpPr>
          <p:grpSpPr>
            <a:xfrm rot="0">
              <a:off x="0" y="0"/>
              <a:ext cx="23083635" cy="1351155"/>
              <a:chOff x="0" y="0"/>
              <a:chExt cx="4559730" cy="266895"/>
            </a:xfrm>
          </p:grpSpPr>
          <p:sp>
            <p:nvSpPr>
              <p:cNvPr name="Freeform 15" id="15"/>
              <p:cNvSpPr/>
              <p:nvPr/>
            </p:nvSpPr>
            <p:spPr>
              <a:xfrm flipH="false" flipV="false" rot="0">
                <a:off x="0" y="0"/>
                <a:ext cx="4559731" cy="266895"/>
              </a:xfrm>
              <a:custGeom>
                <a:avLst/>
                <a:gdLst/>
                <a:ahLst/>
                <a:cxnLst/>
                <a:rect r="r" b="b" t="t" l="l"/>
                <a:pathLst>
                  <a:path h="266895" w="4559731">
                    <a:moveTo>
                      <a:pt x="12521" y="0"/>
                    </a:moveTo>
                    <a:lnTo>
                      <a:pt x="4547210" y="0"/>
                    </a:lnTo>
                    <a:cubicBezTo>
                      <a:pt x="4550530" y="0"/>
                      <a:pt x="4553715" y="1319"/>
                      <a:pt x="4556063" y="3667"/>
                    </a:cubicBezTo>
                    <a:cubicBezTo>
                      <a:pt x="4558411" y="6015"/>
                      <a:pt x="4559731" y="9200"/>
                      <a:pt x="4559731" y="12521"/>
                    </a:cubicBezTo>
                    <a:lnTo>
                      <a:pt x="4559731" y="254374"/>
                    </a:lnTo>
                    <a:cubicBezTo>
                      <a:pt x="4559731" y="261289"/>
                      <a:pt x="4554125" y="266895"/>
                      <a:pt x="4547210" y="266895"/>
                    </a:cubicBezTo>
                    <a:lnTo>
                      <a:pt x="12521" y="266895"/>
                    </a:lnTo>
                    <a:cubicBezTo>
                      <a:pt x="9200" y="266895"/>
                      <a:pt x="6015" y="265576"/>
                      <a:pt x="3667" y="263228"/>
                    </a:cubicBezTo>
                    <a:cubicBezTo>
                      <a:pt x="1319" y="260879"/>
                      <a:pt x="0" y="257695"/>
                      <a:pt x="0" y="254374"/>
                    </a:cubicBezTo>
                    <a:lnTo>
                      <a:pt x="0" y="12521"/>
                    </a:lnTo>
                    <a:cubicBezTo>
                      <a:pt x="0" y="9200"/>
                      <a:pt x="1319" y="6015"/>
                      <a:pt x="3667" y="3667"/>
                    </a:cubicBezTo>
                    <a:cubicBezTo>
                      <a:pt x="6015" y="1319"/>
                      <a:pt x="9200" y="0"/>
                      <a:pt x="12521" y="0"/>
                    </a:cubicBezTo>
                    <a:close/>
                  </a:path>
                </a:pathLst>
              </a:custGeom>
              <a:solidFill>
                <a:srgbClr val="FFFFFF"/>
              </a:solidFill>
              <a:ln w="85725" cap="rnd">
                <a:solidFill>
                  <a:srgbClr val="FE6C39"/>
                </a:solidFill>
                <a:prstDash val="solid"/>
                <a:round/>
              </a:ln>
            </p:spPr>
          </p:sp>
          <p:sp>
            <p:nvSpPr>
              <p:cNvPr name="TextBox 16" id="16"/>
              <p:cNvSpPr txBox="true"/>
              <p:nvPr/>
            </p:nvSpPr>
            <p:spPr>
              <a:xfrm>
                <a:off x="0" y="-38100"/>
                <a:ext cx="4559730" cy="304995"/>
              </a:xfrm>
              <a:prstGeom prst="rect">
                <a:avLst/>
              </a:prstGeom>
            </p:spPr>
            <p:txBody>
              <a:bodyPr anchor="ctr" rtlCol="false" tIns="50800" lIns="50800" bIns="50800" rIns="50800"/>
              <a:lstStyle/>
              <a:p>
                <a:pPr algn="ctr">
                  <a:lnSpc>
                    <a:spcPts val="2659"/>
                  </a:lnSpc>
                </a:pPr>
              </a:p>
            </p:txBody>
          </p:sp>
        </p:grpSp>
        <p:sp>
          <p:nvSpPr>
            <p:cNvPr name="TextBox 17" id="17"/>
            <p:cNvSpPr txBox="true"/>
            <p:nvPr/>
          </p:nvSpPr>
          <p:spPr>
            <a:xfrm rot="0">
              <a:off x="443372" y="396559"/>
              <a:ext cx="22196891" cy="643763"/>
            </a:xfrm>
            <a:prstGeom prst="rect">
              <a:avLst/>
            </a:prstGeom>
          </p:spPr>
          <p:txBody>
            <a:bodyPr anchor="t" rtlCol="false" tIns="0" lIns="0" bIns="0" rIns="0">
              <a:spAutoFit/>
            </a:bodyPr>
            <a:lstStyle/>
            <a:p>
              <a:pPr algn="ctr">
                <a:lnSpc>
                  <a:spcPts val="3312"/>
                </a:lnSpc>
              </a:pPr>
              <a:r>
                <a:rPr lang="en-US" b="true" sz="3600">
                  <a:solidFill>
                    <a:srgbClr val="FE6C39"/>
                  </a:solidFill>
                  <a:latin typeface="Roboto Condensed Bold"/>
                  <a:ea typeface="Roboto Condensed Bold"/>
                  <a:cs typeface="Roboto Condensed Bold"/>
                  <a:sym typeface="Roboto Condensed Bold"/>
                </a:rPr>
                <a:t>RELEVANT COMORBIDITIES: NONE KNOWN</a:t>
              </a:r>
            </a:p>
          </p:txBody>
        </p:sp>
      </p:gr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0574264" y="3126063"/>
            <a:ext cx="7079460" cy="5556553"/>
          </a:xfrm>
          <a:custGeom>
            <a:avLst/>
            <a:gdLst/>
            <a:ahLst/>
            <a:cxnLst/>
            <a:rect r="r" b="b" t="t" l="l"/>
            <a:pathLst>
              <a:path h="5556553" w="7079460">
                <a:moveTo>
                  <a:pt x="0" y="0"/>
                </a:moveTo>
                <a:lnTo>
                  <a:pt x="7079459" y="0"/>
                </a:lnTo>
                <a:lnTo>
                  <a:pt x="7079459" y="5556552"/>
                </a:lnTo>
                <a:lnTo>
                  <a:pt x="0" y="5556552"/>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3" id="3"/>
          <p:cNvSpPr txBox="true"/>
          <p:nvPr/>
        </p:nvSpPr>
        <p:spPr>
          <a:xfrm rot="0">
            <a:off x="795525" y="825814"/>
            <a:ext cx="15497243" cy="1678305"/>
          </a:xfrm>
          <a:prstGeom prst="rect">
            <a:avLst/>
          </a:prstGeom>
        </p:spPr>
        <p:txBody>
          <a:bodyPr anchor="t" rtlCol="false" tIns="0" lIns="0" bIns="0" rIns="0">
            <a:spAutoFit/>
          </a:bodyPr>
          <a:lstStyle/>
          <a:p>
            <a:pPr algn="l">
              <a:lnSpc>
                <a:spcPts val="6719"/>
              </a:lnSpc>
            </a:pPr>
            <a:r>
              <a:rPr lang="en-US" sz="4800" b="true">
                <a:solidFill>
                  <a:srgbClr val="48AEA8"/>
                </a:solidFill>
                <a:latin typeface="Roboto Condensed Bold"/>
                <a:ea typeface="Roboto Condensed Bold"/>
                <a:cs typeface="Roboto Condensed Bold"/>
                <a:sym typeface="Roboto Condensed Bold"/>
              </a:rPr>
              <a:t>What steps are taken to assess whether a client is clinically eligible to start a PrEP product?</a:t>
            </a:r>
          </a:p>
        </p:txBody>
      </p:sp>
      <p:sp>
        <p:nvSpPr>
          <p:cNvPr name="TextBox 4" id="4"/>
          <p:cNvSpPr txBox="true"/>
          <p:nvPr/>
        </p:nvSpPr>
        <p:spPr>
          <a:xfrm rot="0">
            <a:off x="1027522" y="3707622"/>
            <a:ext cx="9546741" cy="4472021"/>
          </a:xfrm>
          <a:prstGeom prst="rect">
            <a:avLst/>
          </a:prstGeom>
        </p:spPr>
        <p:txBody>
          <a:bodyPr anchor="t" rtlCol="false" tIns="0" lIns="0" bIns="0" rIns="0">
            <a:spAutoFit/>
          </a:bodyPr>
          <a:lstStyle/>
          <a:p>
            <a:pPr algn="l" marL="687895" indent="-343947" lvl="1">
              <a:lnSpc>
                <a:spcPts val="4460"/>
              </a:lnSpc>
              <a:buFont typeface="Arial"/>
              <a:buChar char="•"/>
            </a:pPr>
            <a:r>
              <a:rPr lang="en-US" sz="3186">
                <a:solidFill>
                  <a:srgbClr val="000000"/>
                </a:solidFill>
                <a:latin typeface="Open Sans"/>
                <a:ea typeface="Open Sans"/>
                <a:cs typeface="Open Sans"/>
                <a:sym typeface="Open Sans"/>
              </a:rPr>
              <a:t>Once the preferred PrEP product has been ide</a:t>
            </a:r>
            <a:r>
              <a:rPr lang="en-US" sz="3186">
                <a:solidFill>
                  <a:srgbClr val="000000"/>
                </a:solidFill>
                <a:latin typeface="Open Sans"/>
                <a:ea typeface="Open Sans"/>
                <a:cs typeface="Open Sans"/>
                <a:sym typeface="Open Sans"/>
              </a:rPr>
              <a:t>ntified, providers must ensure the client is clinically eligible to start using it.</a:t>
            </a:r>
          </a:p>
          <a:p>
            <a:pPr algn="l" marL="687895" indent="-343947" lvl="1">
              <a:lnSpc>
                <a:spcPts val="4460"/>
              </a:lnSpc>
              <a:buFont typeface="Arial"/>
              <a:buChar char="•"/>
            </a:pPr>
            <a:r>
              <a:rPr lang="en-US" sz="3186">
                <a:solidFill>
                  <a:srgbClr val="000000"/>
                </a:solidFill>
                <a:latin typeface="Open Sans"/>
                <a:ea typeface="Open Sans"/>
                <a:cs typeface="Open Sans"/>
                <a:sym typeface="Open Sans"/>
              </a:rPr>
              <a:t>There are mul</a:t>
            </a:r>
            <a:r>
              <a:rPr lang="en-US" sz="3186">
                <a:solidFill>
                  <a:srgbClr val="000000"/>
                </a:solidFill>
                <a:latin typeface="Open Sans"/>
                <a:ea typeface="Open Sans"/>
                <a:cs typeface="Open Sans"/>
                <a:sym typeface="Open Sans"/>
              </a:rPr>
              <a:t>tiple clinical assessment steps that should be completed to determine such eligibility.</a:t>
            </a:r>
          </a:p>
          <a:p>
            <a:pPr algn="l" marL="687895" indent="-343947" lvl="1">
              <a:lnSpc>
                <a:spcPts val="4460"/>
              </a:lnSpc>
              <a:buFont typeface="Arial"/>
              <a:buChar char="•"/>
            </a:pPr>
            <a:r>
              <a:rPr lang="en-US" sz="3186">
                <a:solidFill>
                  <a:srgbClr val="000000"/>
                </a:solidFill>
                <a:latin typeface="Open Sans"/>
                <a:ea typeface="Open Sans"/>
                <a:cs typeface="Open Sans"/>
                <a:sym typeface="Open Sans"/>
              </a:rPr>
              <a:t>Some steps are common across all PrEP products, while others are product-specific.</a:t>
            </a:r>
          </a:p>
        </p:txBody>
      </p:sp>
      <p:sp>
        <p:nvSpPr>
          <p:cNvPr name="TextBox 5" id="5"/>
          <p:cNvSpPr txBox="true"/>
          <p:nvPr/>
        </p:nvSpPr>
        <p:spPr>
          <a:xfrm rot="0">
            <a:off x="403559" y="9411721"/>
            <a:ext cx="12203375" cy="611276"/>
          </a:xfrm>
          <a:prstGeom prst="rect">
            <a:avLst/>
          </a:prstGeom>
        </p:spPr>
        <p:txBody>
          <a:bodyPr anchor="t" rtlCol="false" tIns="0" lIns="0" bIns="0" rIns="0">
            <a:spAutoFit/>
          </a:bodyPr>
          <a:lstStyle/>
          <a:p>
            <a:pPr algn="l">
              <a:lnSpc>
                <a:spcPts val="2532"/>
              </a:lnSpc>
              <a:spcBef>
                <a:spcPct val="0"/>
              </a:spcBef>
            </a:pPr>
            <a:r>
              <a:rPr lang="en-US" sz="1809">
                <a:solidFill>
                  <a:srgbClr val="000000"/>
                </a:solidFill>
                <a:latin typeface="Open Sans"/>
                <a:ea typeface="Open Sans"/>
                <a:cs typeface="Open Sans"/>
                <a:sym typeface="Open Sans"/>
              </a:rPr>
              <a:t>Note: T</a:t>
            </a:r>
            <a:r>
              <a:rPr lang="en-US" sz="1809">
                <a:solidFill>
                  <a:srgbClr val="000000"/>
                </a:solidFill>
                <a:latin typeface="Open Sans"/>
                <a:ea typeface="Open Sans"/>
                <a:cs typeface="Open Sans"/>
                <a:sym typeface="Open Sans"/>
              </a:rPr>
              <a:t>his lesson addresses clinical assessment of eligibility before a client starts PrEP. Reassessment for any new contraindications arising in a client wishing to continue using PrEP is addressed separately in Lesson 4.</a:t>
            </a:r>
          </a:p>
        </p:txBody>
      </p:sp>
    </p:spTree>
  </p:cSld>
  <p:clrMapOvr>
    <a:masterClrMapping/>
  </p:clrMapOvr>
</p:sld>
</file>

<file path=ppt/slides/slide4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2785816" y="-746945"/>
            <a:ext cx="6765152" cy="6460720"/>
          </a:xfrm>
          <a:custGeom>
            <a:avLst/>
            <a:gdLst/>
            <a:ahLst/>
            <a:cxnLst/>
            <a:rect r="r" b="b" t="t" l="l"/>
            <a:pathLst>
              <a:path h="6460720" w="6765152">
                <a:moveTo>
                  <a:pt x="0" y="0"/>
                </a:moveTo>
                <a:lnTo>
                  <a:pt x="6765152" y="0"/>
                </a:lnTo>
                <a:lnTo>
                  <a:pt x="6765152" y="6460720"/>
                </a:lnTo>
                <a:lnTo>
                  <a:pt x="0" y="646072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3" id="3"/>
          <p:cNvSpPr txBox="true"/>
          <p:nvPr/>
        </p:nvSpPr>
        <p:spPr>
          <a:xfrm rot="0">
            <a:off x="671150" y="418147"/>
            <a:ext cx="15497243" cy="1087756"/>
          </a:xfrm>
          <a:prstGeom prst="rect">
            <a:avLst/>
          </a:prstGeom>
        </p:spPr>
        <p:txBody>
          <a:bodyPr anchor="t" rtlCol="false" tIns="0" lIns="0" bIns="0" rIns="0">
            <a:spAutoFit/>
          </a:bodyPr>
          <a:lstStyle/>
          <a:p>
            <a:pPr algn="l">
              <a:lnSpc>
                <a:spcPts val="8819"/>
              </a:lnSpc>
            </a:pPr>
            <a:r>
              <a:rPr lang="en-US" sz="6299" b="true">
                <a:solidFill>
                  <a:srgbClr val="1D9EDE"/>
                </a:solidFill>
                <a:latin typeface="Roboto Condensed Bold"/>
                <a:ea typeface="Roboto Condensed Bold"/>
                <a:cs typeface="Roboto Condensed Bold"/>
                <a:sym typeface="Roboto Condensed Bold"/>
              </a:rPr>
              <a:t>Summary of Key Points in Lesson 2 </a:t>
            </a:r>
          </a:p>
        </p:txBody>
      </p:sp>
      <p:sp>
        <p:nvSpPr>
          <p:cNvPr name="TextBox 4" id="4"/>
          <p:cNvSpPr txBox="true"/>
          <p:nvPr/>
        </p:nvSpPr>
        <p:spPr>
          <a:xfrm rot="0">
            <a:off x="0" y="1738586"/>
            <a:ext cx="16718677" cy="1058991"/>
          </a:xfrm>
          <a:prstGeom prst="rect">
            <a:avLst/>
          </a:prstGeom>
        </p:spPr>
        <p:txBody>
          <a:bodyPr anchor="t" rtlCol="false" tIns="0" lIns="0" bIns="0" rIns="0">
            <a:spAutoFit/>
          </a:bodyPr>
          <a:lstStyle/>
          <a:p>
            <a:pPr algn="l" marL="833935" indent="-416967" lvl="1">
              <a:lnSpc>
                <a:spcPts val="4171"/>
              </a:lnSpc>
              <a:buFont typeface="Arial"/>
              <a:buChar char="•"/>
            </a:pPr>
            <a:r>
              <a:rPr lang="en-US" sz="3862">
                <a:solidFill>
                  <a:srgbClr val="000000"/>
                </a:solidFill>
                <a:latin typeface="Open Sans"/>
                <a:ea typeface="Open Sans"/>
                <a:cs typeface="Open Sans"/>
                <a:sym typeface="Open Sans"/>
              </a:rPr>
              <a:t>To determine whether a client is clinically eligible to sta</a:t>
            </a:r>
            <a:r>
              <a:rPr lang="en-US" sz="3862">
                <a:solidFill>
                  <a:srgbClr val="000000"/>
                </a:solidFill>
                <a:latin typeface="Open Sans"/>
                <a:ea typeface="Open Sans"/>
                <a:cs typeface="Open Sans"/>
                <a:sym typeface="Open Sans"/>
              </a:rPr>
              <a:t>rt PrEP, providers should assess the following:</a:t>
            </a:r>
          </a:p>
        </p:txBody>
      </p:sp>
      <p:grpSp>
        <p:nvGrpSpPr>
          <p:cNvPr name="Group 5" id="5"/>
          <p:cNvGrpSpPr/>
          <p:nvPr/>
        </p:nvGrpSpPr>
        <p:grpSpPr>
          <a:xfrm rot="0">
            <a:off x="671150" y="3597286"/>
            <a:ext cx="14560169" cy="711769"/>
            <a:chOff x="0" y="0"/>
            <a:chExt cx="19413559" cy="949025"/>
          </a:xfrm>
        </p:grpSpPr>
        <p:sp>
          <p:nvSpPr>
            <p:cNvPr name="Freeform 6" id="6"/>
            <p:cNvSpPr/>
            <p:nvPr/>
          </p:nvSpPr>
          <p:spPr>
            <a:xfrm flipH="false" flipV="false" rot="0">
              <a:off x="0" y="0"/>
              <a:ext cx="949025" cy="949025"/>
            </a:xfrm>
            <a:custGeom>
              <a:avLst/>
              <a:gdLst/>
              <a:ahLst/>
              <a:cxnLst/>
              <a:rect r="r" b="b" t="t" l="l"/>
              <a:pathLst>
                <a:path h="949025" w="949025">
                  <a:moveTo>
                    <a:pt x="0" y="0"/>
                  </a:moveTo>
                  <a:lnTo>
                    <a:pt x="949025" y="0"/>
                  </a:lnTo>
                  <a:lnTo>
                    <a:pt x="949025" y="949025"/>
                  </a:lnTo>
                  <a:lnTo>
                    <a:pt x="0" y="949025"/>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7" id="7"/>
            <p:cNvSpPr txBox="true"/>
            <p:nvPr/>
          </p:nvSpPr>
          <p:spPr>
            <a:xfrm rot="0">
              <a:off x="1283247" y="114738"/>
              <a:ext cx="18130312" cy="662400"/>
            </a:xfrm>
            <a:prstGeom prst="rect">
              <a:avLst/>
            </a:prstGeom>
          </p:spPr>
          <p:txBody>
            <a:bodyPr anchor="t" rtlCol="false" tIns="0" lIns="0" bIns="0" rIns="0">
              <a:spAutoFit/>
            </a:bodyPr>
            <a:lstStyle/>
            <a:p>
              <a:pPr algn="l">
                <a:lnSpc>
                  <a:spcPts val="4258"/>
                </a:lnSpc>
              </a:pPr>
              <a:r>
                <a:rPr lang="en-US" sz="3041">
                  <a:solidFill>
                    <a:srgbClr val="000000"/>
                  </a:solidFill>
                  <a:latin typeface="Open Sans"/>
                  <a:ea typeface="Open Sans"/>
                  <a:cs typeface="Open Sans"/>
                  <a:sym typeface="Open Sans"/>
                </a:rPr>
                <a:t>HIV Testing</a:t>
              </a:r>
            </a:p>
          </p:txBody>
        </p:sp>
      </p:grpSp>
      <p:grpSp>
        <p:nvGrpSpPr>
          <p:cNvPr name="Group 8" id="8"/>
          <p:cNvGrpSpPr/>
          <p:nvPr/>
        </p:nvGrpSpPr>
        <p:grpSpPr>
          <a:xfrm rot="0">
            <a:off x="671150" y="4606242"/>
            <a:ext cx="17418936" cy="711769"/>
            <a:chOff x="0" y="0"/>
            <a:chExt cx="23225248" cy="949025"/>
          </a:xfrm>
        </p:grpSpPr>
        <p:sp>
          <p:nvSpPr>
            <p:cNvPr name="Freeform 9" id="9"/>
            <p:cNvSpPr/>
            <p:nvPr/>
          </p:nvSpPr>
          <p:spPr>
            <a:xfrm flipH="false" flipV="false" rot="0">
              <a:off x="0" y="0"/>
              <a:ext cx="949025" cy="949025"/>
            </a:xfrm>
            <a:custGeom>
              <a:avLst/>
              <a:gdLst/>
              <a:ahLst/>
              <a:cxnLst/>
              <a:rect r="r" b="b" t="t" l="l"/>
              <a:pathLst>
                <a:path h="949025" w="949025">
                  <a:moveTo>
                    <a:pt x="0" y="0"/>
                  </a:moveTo>
                  <a:lnTo>
                    <a:pt x="949025" y="0"/>
                  </a:lnTo>
                  <a:lnTo>
                    <a:pt x="949025" y="949025"/>
                  </a:lnTo>
                  <a:lnTo>
                    <a:pt x="0" y="949025"/>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TextBox 10" id="10"/>
            <p:cNvSpPr txBox="true"/>
            <p:nvPr/>
          </p:nvSpPr>
          <p:spPr>
            <a:xfrm rot="0">
              <a:off x="1193087" y="114738"/>
              <a:ext cx="22032161" cy="662400"/>
            </a:xfrm>
            <a:prstGeom prst="rect">
              <a:avLst/>
            </a:prstGeom>
          </p:spPr>
          <p:txBody>
            <a:bodyPr anchor="t" rtlCol="false" tIns="0" lIns="0" bIns="0" rIns="0">
              <a:spAutoFit/>
            </a:bodyPr>
            <a:lstStyle/>
            <a:p>
              <a:pPr algn="l">
                <a:lnSpc>
                  <a:spcPts val="4258"/>
                </a:lnSpc>
              </a:pPr>
              <a:r>
                <a:rPr lang="en-US" sz="3041">
                  <a:solidFill>
                    <a:srgbClr val="000000"/>
                  </a:solidFill>
                  <a:latin typeface="Open Sans"/>
                  <a:ea typeface="Open Sans"/>
                  <a:cs typeface="Open Sans"/>
                  <a:sym typeface="Open Sans"/>
                </a:rPr>
                <a:t>Possible exposure to HIV in the past 72 hours (“PEP Assessment”)</a:t>
              </a:r>
            </a:p>
          </p:txBody>
        </p:sp>
      </p:grpSp>
      <p:sp>
        <p:nvSpPr>
          <p:cNvPr name="Freeform 11" id="11"/>
          <p:cNvSpPr/>
          <p:nvPr/>
        </p:nvSpPr>
        <p:spPr>
          <a:xfrm flipH="false" flipV="false" rot="0">
            <a:off x="688489" y="5751885"/>
            <a:ext cx="711769" cy="711769"/>
          </a:xfrm>
          <a:custGeom>
            <a:avLst/>
            <a:gdLst/>
            <a:ahLst/>
            <a:cxnLst/>
            <a:rect r="r" b="b" t="t" l="l"/>
            <a:pathLst>
              <a:path h="711769" w="711769">
                <a:moveTo>
                  <a:pt x="0" y="0"/>
                </a:moveTo>
                <a:lnTo>
                  <a:pt x="711769" y="0"/>
                </a:lnTo>
                <a:lnTo>
                  <a:pt x="711769" y="711769"/>
                </a:lnTo>
                <a:lnTo>
                  <a:pt x="0" y="711769"/>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TextBox 12" id="12"/>
          <p:cNvSpPr txBox="true"/>
          <p:nvPr/>
        </p:nvSpPr>
        <p:spPr>
          <a:xfrm rot="0">
            <a:off x="1597837" y="5556136"/>
            <a:ext cx="14988962" cy="1042290"/>
          </a:xfrm>
          <a:prstGeom prst="rect">
            <a:avLst/>
          </a:prstGeom>
        </p:spPr>
        <p:txBody>
          <a:bodyPr anchor="t" rtlCol="false" tIns="0" lIns="0" bIns="0" rIns="0">
            <a:spAutoFit/>
          </a:bodyPr>
          <a:lstStyle/>
          <a:p>
            <a:pPr algn="l">
              <a:lnSpc>
                <a:spcPts val="4258"/>
              </a:lnSpc>
            </a:pPr>
            <a:r>
              <a:rPr lang="en-US" sz="3041">
                <a:solidFill>
                  <a:srgbClr val="000000"/>
                </a:solidFill>
                <a:latin typeface="Open Sans"/>
                <a:ea typeface="Open Sans"/>
                <a:cs typeface="Open Sans"/>
                <a:sym typeface="Open Sans"/>
              </a:rPr>
              <a:t>Signs/symptoms of acute HIV</a:t>
            </a:r>
            <a:r>
              <a:rPr lang="en-US" sz="3041">
                <a:solidFill>
                  <a:srgbClr val="000000"/>
                </a:solidFill>
                <a:latin typeface="Open Sans"/>
                <a:ea typeface="Open Sans"/>
                <a:cs typeface="Open Sans"/>
                <a:sym typeface="Open Sans"/>
              </a:rPr>
              <a:t> infection in past 2 weeks in the context of possible HIV exposure(s) in past 1 month ("AHI Assessment")</a:t>
            </a:r>
          </a:p>
        </p:txBody>
      </p:sp>
      <p:grpSp>
        <p:nvGrpSpPr>
          <p:cNvPr name="Group 13" id="13"/>
          <p:cNvGrpSpPr/>
          <p:nvPr/>
        </p:nvGrpSpPr>
        <p:grpSpPr>
          <a:xfrm rot="0">
            <a:off x="671150" y="6897527"/>
            <a:ext cx="19542454" cy="711769"/>
            <a:chOff x="0" y="0"/>
            <a:chExt cx="26056605" cy="949025"/>
          </a:xfrm>
        </p:grpSpPr>
        <p:sp>
          <p:nvSpPr>
            <p:cNvPr name="Freeform 14" id="14"/>
            <p:cNvSpPr/>
            <p:nvPr/>
          </p:nvSpPr>
          <p:spPr>
            <a:xfrm flipH="false" flipV="false" rot="0">
              <a:off x="0" y="0"/>
              <a:ext cx="949025" cy="949025"/>
            </a:xfrm>
            <a:custGeom>
              <a:avLst/>
              <a:gdLst/>
              <a:ahLst/>
              <a:cxnLst/>
              <a:rect r="r" b="b" t="t" l="l"/>
              <a:pathLst>
                <a:path h="949025" w="949025">
                  <a:moveTo>
                    <a:pt x="0" y="0"/>
                  </a:moveTo>
                  <a:lnTo>
                    <a:pt x="949025" y="0"/>
                  </a:lnTo>
                  <a:lnTo>
                    <a:pt x="949025" y="949025"/>
                  </a:lnTo>
                  <a:lnTo>
                    <a:pt x="0" y="949025"/>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TextBox 15" id="15"/>
            <p:cNvSpPr txBox="true"/>
            <p:nvPr/>
          </p:nvSpPr>
          <p:spPr>
            <a:xfrm rot="0">
              <a:off x="1267687" y="111012"/>
              <a:ext cx="24788918" cy="662400"/>
            </a:xfrm>
            <a:prstGeom prst="rect">
              <a:avLst/>
            </a:prstGeom>
          </p:spPr>
          <p:txBody>
            <a:bodyPr anchor="t" rtlCol="false" tIns="0" lIns="0" bIns="0" rIns="0">
              <a:spAutoFit/>
            </a:bodyPr>
            <a:lstStyle/>
            <a:p>
              <a:pPr algn="l">
                <a:lnSpc>
                  <a:spcPts val="4258"/>
                </a:lnSpc>
              </a:pPr>
              <a:r>
                <a:rPr lang="en-US" sz="3041">
                  <a:solidFill>
                    <a:srgbClr val="000000"/>
                  </a:solidFill>
                  <a:latin typeface="Open Sans"/>
                  <a:ea typeface="Open Sans"/>
                  <a:cs typeface="Open Sans"/>
                  <a:sym typeface="Open Sans"/>
                </a:rPr>
                <a:t>Use of</a:t>
              </a:r>
              <a:r>
                <a:rPr lang="en-US" sz="3041">
                  <a:solidFill>
                    <a:srgbClr val="000000"/>
                  </a:solidFill>
                  <a:latin typeface="Open Sans"/>
                  <a:ea typeface="Open Sans"/>
                  <a:cs typeface="Open Sans"/>
                  <a:sym typeface="Open Sans"/>
                </a:rPr>
                <a:t> other medications or products that may interact with PrEP</a:t>
              </a:r>
            </a:p>
          </p:txBody>
        </p:sp>
      </p:grpSp>
      <p:grpSp>
        <p:nvGrpSpPr>
          <p:cNvPr name="Group 16" id="16"/>
          <p:cNvGrpSpPr/>
          <p:nvPr/>
        </p:nvGrpSpPr>
        <p:grpSpPr>
          <a:xfrm rot="0">
            <a:off x="671150" y="7906483"/>
            <a:ext cx="19571627" cy="703099"/>
            <a:chOff x="0" y="0"/>
            <a:chExt cx="26095502" cy="937466"/>
          </a:xfrm>
        </p:grpSpPr>
        <p:sp>
          <p:nvSpPr>
            <p:cNvPr name="Freeform 17" id="17"/>
            <p:cNvSpPr/>
            <p:nvPr/>
          </p:nvSpPr>
          <p:spPr>
            <a:xfrm flipH="false" flipV="false" rot="0">
              <a:off x="0" y="0"/>
              <a:ext cx="937466" cy="937466"/>
            </a:xfrm>
            <a:custGeom>
              <a:avLst/>
              <a:gdLst/>
              <a:ahLst/>
              <a:cxnLst/>
              <a:rect r="r" b="b" t="t" l="l"/>
              <a:pathLst>
                <a:path h="937466" w="937466">
                  <a:moveTo>
                    <a:pt x="0" y="0"/>
                  </a:moveTo>
                  <a:lnTo>
                    <a:pt x="937466" y="0"/>
                  </a:lnTo>
                  <a:lnTo>
                    <a:pt x="937466" y="937466"/>
                  </a:lnTo>
                  <a:lnTo>
                    <a:pt x="0" y="937466"/>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TextBox 18" id="18"/>
            <p:cNvSpPr txBox="true"/>
            <p:nvPr/>
          </p:nvSpPr>
          <p:spPr>
            <a:xfrm rot="0">
              <a:off x="1267687" y="108958"/>
              <a:ext cx="24827815" cy="662400"/>
            </a:xfrm>
            <a:prstGeom prst="rect">
              <a:avLst/>
            </a:prstGeom>
          </p:spPr>
          <p:txBody>
            <a:bodyPr anchor="t" rtlCol="false" tIns="0" lIns="0" bIns="0" rIns="0">
              <a:spAutoFit/>
            </a:bodyPr>
            <a:lstStyle/>
            <a:p>
              <a:pPr algn="l">
                <a:lnSpc>
                  <a:spcPts val="4258"/>
                </a:lnSpc>
              </a:pPr>
              <a:r>
                <a:rPr lang="en-US" sz="3041">
                  <a:solidFill>
                    <a:srgbClr val="000000"/>
                  </a:solidFill>
                  <a:latin typeface="Open Sans"/>
                  <a:ea typeface="Open Sans"/>
                  <a:cs typeface="Open Sans"/>
                  <a:sym typeface="Open Sans"/>
                </a:rPr>
                <a:t>Medication allergi</a:t>
              </a:r>
              <a:r>
                <a:rPr lang="en-US" sz="3041">
                  <a:solidFill>
                    <a:srgbClr val="000000"/>
                  </a:solidFill>
                  <a:latin typeface="Open Sans"/>
                  <a:ea typeface="Open Sans"/>
                  <a:cs typeface="Open Sans"/>
                  <a:sym typeface="Open Sans"/>
                </a:rPr>
                <a:t>es/hypersensitivities</a:t>
              </a:r>
            </a:p>
          </p:txBody>
        </p:sp>
      </p:grpSp>
      <p:grpSp>
        <p:nvGrpSpPr>
          <p:cNvPr name="Group 19" id="19"/>
          <p:cNvGrpSpPr/>
          <p:nvPr/>
        </p:nvGrpSpPr>
        <p:grpSpPr>
          <a:xfrm rot="0">
            <a:off x="671150" y="8906770"/>
            <a:ext cx="19583297" cy="694430"/>
            <a:chOff x="0" y="0"/>
            <a:chExt cx="26111063" cy="925906"/>
          </a:xfrm>
        </p:grpSpPr>
        <p:sp>
          <p:nvSpPr>
            <p:cNvPr name="Freeform 20" id="20"/>
            <p:cNvSpPr/>
            <p:nvPr/>
          </p:nvSpPr>
          <p:spPr>
            <a:xfrm flipH="false" flipV="false" rot="0">
              <a:off x="0" y="0"/>
              <a:ext cx="925906" cy="925906"/>
            </a:xfrm>
            <a:custGeom>
              <a:avLst/>
              <a:gdLst/>
              <a:ahLst/>
              <a:cxnLst/>
              <a:rect r="r" b="b" t="t" l="l"/>
              <a:pathLst>
                <a:path h="925906" w="925906">
                  <a:moveTo>
                    <a:pt x="0" y="0"/>
                  </a:moveTo>
                  <a:lnTo>
                    <a:pt x="925906" y="0"/>
                  </a:lnTo>
                  <a:lnTo>
                    <a:pt x="925906" y="925906"/>
                  </a:lnTo>
                  <a:lnTo>
                    <a:pt x="0" y="925906"/>
                  </a:lnTo>
                  <a:lnTo>
                    <a:pt x="0" y="0"/>
                  </a:lnTo>
                  <a:close/>
                </a:path>
              </a:pathLst>
            </a:custGeom>
            <a:blipFill>
              <a:blip r:embed="rId14">
                <a:extLst>
                  <a:ext uri="{96DAC541-7B7A-43D3-8B79-37D633B846F1}">
                    <asvg:svgBlip xmlns:asvg="http://schemas.microsoft.com/office/drawing/2016/SVG/main" r:embed="rId15"/>
                  </a:ext>
                </a:extLst>
              </a:blip>
              <a:stretch>
                <a:fillRect l="0" t="0" r="0" b="0"/>
              </a:stretch>
            </a:blipFill>
          </p:spPr>
        </p:sp>
        <p:sp>
          <p:nvSpPr>
            <p:cNvPr name="TextBox 21" id="21"/>
            <p:cNvSpPr txBox="true"/>
            <p:nvPr/>
          </p:nvSpPr>
          <p:spPr>
            <a:xfrm rot="0">
              <a:off x="1283247" y="114793"/>
              <a:ext cx="24827815" cy="662400"/>
            </a:xfrm>
            <a:prstGeom prst="rect">
              <a:avLst/>
            </a:prstGeom>
          </p:spPr>
          <p:txBody>
            <a:bodyPr anchor="t" rtlCol="false" tIns="0" lIns="0" bIns="0" rIns="0">
              <a:spAutoFit/>
            </a:bodyPr>
            <a:lstStyle/>
            <a:p>
              <a:pPr algn="l">
                <a:lnSpc>
                  <a:spcPts val="4258"/>
                </a:lnSpc>
              </a:pPr>
              <a:r>
                <a:rPr lang="en-US" sz="3041">
                  <a:solidFill>
                    <a:srgbClr val="000000"/>
                  </a:solidFill>
                  <a:latin typeface="Open Sans"/>
                  <a:ea typeface="Open Sans"/>
                  <a:cs typeface="Open Sans"/>
                  <a:sym typeface="Open Sans"/>
                </a:rPr>
                <a:t>Comorbidities</a:t>
              </a:r>
            </a:p>
          </p:txBody>
        </p:sp>
      </p:grpSp>
    </p:spTree>
  </p:cSld>
  <p:clrMapOvr>
    <a:masterClrMapping/>
  </p:clrMapOvr>
</p:sld>
</file>

<file path=ppt/slides/slide4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2785816" y="-746945"/>
            <a:ext cx="6765152" cy="6460720"/>
          </a:xfrm>
          <a:custGeom>
            <a:avLst/>
            <a:gdLst/>
            <a:ahLst/>
            <a:cxnLst/>
            <a:rect r="r" b="b" t="t" l="l"/>
            <a:pathLst>
              <a:path h="6460720" w="6765152">
                <a:moveTo>
                  <a:pt x="0" y="0"/>
                </a:moveTo>
                <a:lnTo>
                  <a:pt x="6765152" y="0"/>
                </a:lnTo>
                <a:lnTo>
                  <a:pt x="6765152" y="6460720"/>
                </a:lnTo>
                <a:lnTo>
                  <a:pt x="0" y="646072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3" id="3"/>
          <p:cNvSpPr txBox="true"/>
          <p:nvPr/>
        </p:nvSpPr>
        <p:spPr>
          <a:xfrm rot="0">
            <a:off x="671150" y="418147"/>
            <a:ext cx="15497243" cy="1087756"/>
          </a:xfrm>
          <a:prstGeom prst="rect">
            <a:avLst/>
          </a:prstGeom>
        </p:spPr>
        <p:txBody>
          <a:bodyPr anchor="t" rtlCol="false" tIns="0" lIns="0" bIns="0" rIns="0">
            <a:spAutoFit/>
          </a:bodyPr>
          <a:lstStyle/>
          <a:p>
            <a:pPr algn="l">
              <a:lnSpc>
                <a:spcPts val="8819"/>
              </a:lnSpc>
            </a:pPr>
            <a:r>
              <a:rPr lang="en-US" sz="6299" b="true">
                <a:solidFill>
                  <a:srgbClr val="1D9EDE"/>
                </a:solidFill>
                <a:latin typeface="Roboto Condensed Bold"/>
                <a:ea typeface="Roboto Condensed Bold"/>
                <a:cs typeface="Roboto Condensed Bold"/>
                <a:sym typeface="Roboto Condensed Bold"/>
              </a:rPr>
              <a:t>Summary of Key Points in Lesson 2 </a:t>
            </a:r>
          </a:p>
        </p:txBody>
      </p:sp>
      <p:grpSp>
        <p:nvGrpSpPr>
          <p:cNvPr name="Group 4" id="4"/>
          <p:cNvGrpSpPr/>
          <p:nvPr/>
        </p:nvGrpSpPr>
        <p:grpSpPr>
          <a:xfrm rot="0">
            <a:off x="1729151" y="5143500"/>
            <a:ext cx="13128032" cy="641759"/>
            <a:chOff x="0" y="0"/>
            <a:chExt cx="17504043" cy="855679"/>
          </a:xfrm>
        </p:grpSpPr>
        <p:sp>
          <p:nvSpPr>
            <p:cNvPr name="Freeform 5" id="5"/>
            <p:cNvSpPr/>
            <p:nvPr/>
          </p:nvSpPr>
          <p:spPr>
            <a:xfrm flipH="false" flipV="false" rot="0">
              <a:off x="0" y="0"/>
              <a:ext cx="855679" cy="855679"/>
            </a:xfrm>
            <a:custGeom>
              <a:avLst/>
              <a:gdLst/>
              <a:ahLst/>
              <a:cxnLst/>
              <a:rect r="r" b="b" t="t" l="l"/>
              <a:pathLst>
                <a:path h="855679" w="855679">
                  <a:moveTo>
                    <a:pt x="0" y="0"/>
                  </a:moveTo>
                  <a:lnTo>
                    <a:pt x="855679" y="0"/>
                  </a:lnTo>
                  <a:lnTo>
                    <a:pt x="855679" y="855679"/>
                  </a:lnTo>
                  <a:lnTo>
                    <a:pt x="0" y="855679"/>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6" id="6"/>
            <p:cNvSpPr txBox="true"/>
            <p:nvPr/>
          </p:nvSpPr>
          <p:spPr>
            <a:xfrm rot="0">
              <a:off x="1157027" y="107356"/>
              <a:ext cx="16347016" cy="593342"/>
            </a:xfrm>
            <a:prstGeom prst="rect">
              <a:avLst/>
            </a:prstGeom>
          </p:spPr>
          <p:txBody>
            <a:bodyPr anchor="t" rtlCol="false" tIns="0" lIns="0" bIns="0" rIns="0">
              <a:spAutoFit/>
            </a:bodyPr>
            <a:lstStyle/>
            <a:p>
              <a:pPr algn="l">
                <a:lnSpc>
                  <a:spcPts val="3839"/>
                </a:lnSpc>
              </a:pPr>
              <a:r>
                <a:rPr lang="en-US" sz="2742">
                  <a:solidFill>
                    <a:srgbClr val="000000"/>
                  </a:solidFill>
                  <a:latin typeface="Open Sans"/>
                  <a:ea typeface="Open Sans"/>
                  <a:cs typeface="Open Sans"/>
                  <a:sym typeface="Open Sans"/>
                </a:rPr>
                <a:t>HIV Testing</a:t>
              </a:r>
            </a:p>
          </p:txBody>
        </p:sp>
      </p:grpSp>
      <p:grpSp>
        <p:nvGrpSpPr>
          <p:cNvPr name="Group 7" id="7"/>
          <p:cNvGrpSpPr/>
          <p:nvPr/>
        </p:nvGrpSpPr>
        <p:grpSpPr>
          <a:xfrm rot="0">
            <a:off x="1729151" y="6053216"/>
            <a:ext cx="15705611" cy="641759"/>
            <a:chOff x="0" y="0"/>
            <a:chExt cx="20940814" cy="855679"/>
          </a:xfrm>
        </p:grpSpPr>
        <p:sp>
          <p:nvSpPr>
            <p:cNvPr name="Freeform 8" id="8"/>
            <p:cNvSpPr/>
            <p:nvPr/>
          </p:nvSpPr>
          <p:spPr>
            <a:xfrm flipH="false" flipV="false" rot="0">
              <a:off x="0" y="0"/>
              <a:ext cx="855679" cy="855679"/>
            </a:xfrm>
            <a:custGeom>
              <a:avLst/>
              <a:gdLst/>
              <a:ahLst/>
              <a:cxnLst/>
              <a:rect r="r" b="b" t="t" l="l"/>
              <a:pathLst>
                <a:path h="855679" w="855679">
                  <a:moveTo>
                    <a:pt x="0" y="0"/>
                  </a:moveTo>
                  <a:lnTo>
                    <a:pt x="855679" y="0"/>
                  </a:lnTo>
                  <a:lnTo>
                    <a:pt x="855679" y="855679"/>
                  </a:lnTo>
                  <a:lnTo>
                    <a:pt x="0" y="855679"/>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TextBox 9" id="9"/>
            <p:cNvSpPr txBox="true"/>
            <p:nvPr/>
          </p:nvSpPr>
          <p:spPr>
            <a:xfrm rot="0">
              <a:off x="1075735" y="107356"/>
              <a:ext cx="19865079" cy="593342"/>
            </a:xfrm>
            <a:prstGeom prst="rect">
              <a:avLst/>
            </a:prstGeom>
          </p:spPr>
          <p:txBody>
            <a:bodyPr anchor="t" rtlCol="false" tIns="0" lIns="0" bIns="0" rIns="0">
              <a:spAutoFit/>
            </a:bodyPr>
            <a:lstStyle/>
            <a:p>
              <a:pPr algn="l">
                <a:lnSpc>
                  <a:spcPts val="3839"/>
                </a:lnSpc>
              </a:pPr>
              <a:r>
                <a:rPr lang="en-US" sz="2742">
                  <a:solidFill>
                    <a:srgbClr val="000000"/>
                  </a:solidFill>
                  <a:latin typeface="Open Sans"/>
                  <a:ea typeface="Open Sans"/>
                  <a:cs typeface="Open Sans"/>
                  <a:sym typeface="Open Sans"/>
                </a:rPr>
                <a:t>Possible exposure to HIV in the past 72 hours (“PEP Assessment”)</a:t>
              </a:r>
            </a:p>
          </p:txBody>
        </p:sp>
      </p:grpSp>
      <p:sp>
        <p:nvSpPr>
          <p:cNvPr name="Freeform 10" id="10"/>
          <p:cNvSpPr/>
          <p:nvPr/>
        </p:nvSpPr>
        <p:spPr>
          <a:xfrm flipH="false" flipV="false" rot="0">
            <a:off x="1744785" y="7086173"/>
            <a:ext cx="641759" cy="641759"/>
          </a:xfrm>
          <a:custGeom>
            <a:avLst/>
            <a:gdLst/>
            <a:ahLst/>
            <a:cxnLst/>
            <a:rect r="r" b="b" t="t" l="l"/>
            <a:pathLst>
              <a:path h="641759" w="641759">
                <a:moveTo>
                  <a:pt x="0" y="0"/>
                </a:moveTo>
                <a:lnTo>
                  <a:pt x="641759" y="0"/>
                </a:lnTo>
                <a:lnTo>
                  <a:pt x="641759" y="641759"/>
                </a:lnTo>
                <a:lnTo>
                  <a:pt x="0" y="641759"/>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TextBox 11" id="11"/>
          <p:cNvSpPr txBox="true"/>
          <p:nvPr/>
        </p:nvSpPr>
        <p:spPr>
          <a:xfrm rot="0">
            <a:off x="2586399" y="6915306"/>
            <a:ext cx="14848363" cy="935867"/>
          </a:xfrm>
          <a:prstGeom prst="rect">
            <a:avLst/>
          </a:prstGeom>
        </p:spPr>
        <p:txBody>
          <a:bodyPr anchor="t" rtlCol="false" tIns="0" lIns="0" bIns="0" rIns="0">
            <a:spAutoFit/>
          </a:bodyPr>
          <a:lstStyle/>
          <a:p>
            <a:pPr algn="l">
              <a:lnSpc>
                <a:spcPts val="3839"/>
              </a:lnSpc>
            </a:pPr>
            <a:r>
              <a:rPr lang="en-US" sz="2742">
                <a:solidFill>
                  <a:srgbClr val="000000"/>
                </a:solidFill>
                <a:latin typeface="Open Sans"/>
                <a:ea typeface="Open Sans"/>
                <a:cs typeface="Open Sans"/>
                <a:sym typeface="Open Sans"/>
              </a:rPr>
              <a:t>Signs/symptoms of acute HIV</a:t>
            </a:r>
            <a:r>
              <a:rPr lang="en-US" sz="2742">
                <a:solidFill>
                  <a:srgbClr val="000000"/>
                </a:solidFill>
                <a:latin typeface="Open Sans"/>
                <a:ea typeface="Open Sans"/>
                <a:cs typeface="Open Sans"/>
                <a:sym typeface="Open Sans"/>
              </a:rPr>
              <a:t> infection in past 2 weeks in the context of possible HIV exposure(s) in past 1 month ("AHI Assessment")</a:t>
            </a:r>
          </a:p>
        </p:txBody>
      </p:sp>
      <p:sp>
        <p:nvSpPr>
          <p:cNvPr name="TextBox 12" id="12"/>
          <p:cNvSpPr txBox="true"/>
          <p:nvPr/>
        </p:nvSpPr>
        <p:spPr>
          <a:xfrm rot="0">
            <a:off x="568240" y="2001209"/>
            <a:ext cx="15008927" cy="2535690"/>
          </a:xfrm>
          <a:prstGeom prst="rect">
            <a:avLst/>
          </a:prstGeom>
        </p:spPr>
        <p:txBody>
          <a:bodyPr anchor="t" rtlCol="false" tIns="0" lIns="0" bIns="0" rIns="0">
            <a:spAutoFit/>
          </a:bodyPr>
          <a:lstStyle/>
          <a:p>
            <a:pPr algn="l" marL="673999" indent="-337000" lvl="1">
              <a:lnSpc>
                <a:spcPts val="3371"/>
              </a:lnSpc>
              <a:buFont typeface="Arial"/>
              <a:buChar char="•"/>
            </a:pPr>
            <a:r>
              <a:rPr lang="en-US" sz="3121">
                <a:solidFill>
                  <a:srgbClr val="000000"/>
                </a:solidFill>
                <a:latin typeface="Open Sans"/>
                <a:ea typeface="Open Sans"/>
                <a:cs typeface="Open Sans"/>
                <a:sym typeface="Open Sans"/>
              </a:rPr>
              <a:t>To rule out HIV infection before starting PrEP, HIV testing alone is not sufficient. After testing clients for HIV, providers must also assess whether PEP is indicated (based on possible exposu</a:t>
            </a:r>
            <a:r>
              <a:rPr lang="en-US" sz="3121">
                <a:solidFill>
                  <a:srgbClr val="000000"/>
                </a:solidFill>
                <a:latin typeface="Open Sans"/>
                <a:ea typeface="Open Sans"/>
                <a:cs typeface="Open Sans"/>
                <a:sym typeface="Open Sans"/>
              </a:rPr>
              <a:t>re to HIV past 72 hours), and assess whether there is a suspicion of AHI (based on signs/symptoms and exposure history).</a:t>
            </a:r>
          </a:p>
          <a:p>
            <a:pPr algn="l" marL="673999" indent="-337000" lvl="1">
              <a:lnSpc>
                <a:spcPts val="3371"/>
              </a:lnSpc>
              <a:buFont typeface="Arial"/>
              <a:buChar char="•"/>
            </a:pPr>
            <a:r>
              <a:rPr lang="en-US" sz="3121">
                <a:solidFill>
                  <a:srgbClr val="000000"/>
                </a:solidFill>
                <a:latin typeface="Open Sans"/>
                <a:ea typeface="Open Sans"/>
                <a:cs typeface="Open Sans"/>
                <a:sym typeface="Open Sans"/>
              </a:rPr>
              <a:t>These 3 steps should be completed in this order:</a:t>
            </a:r>
          </a:p>
        </p:txBody>
      </p:sp>
    </p:spTree>
  </p:cSld>
  <p:clrMapOvr>
    <a:masterClrMapping/>
  </p:clrMapOvr>
</p:sld>
</file>

<file path=ppt/slides/slide4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2785816" y="-746945"/>
            <a:ext cx="6765152" cy="6460720"/>
          </a:xfrm>
          <a:custGeom>
            <a:avLst/>
            <a:gdLst/>
            <a:ahLst/>
            <a:cxnLst/>
            <a:rect r="r" b="b" t="t" l="l"/>
            <a:pathLst>
              <a:path h="6460720" w="6765152">
                <a:moveTo>
                  <a:pt x="0" y="0"/>
                </a:moveTo>
                <a:lnTo>
                  <a:pt x="6765152" y="0"/>
                </a:lnTo>
                <a:lnTo>
                  <a:pt x="6765152" y="6460720"/>
                </a:lnTo>
                <a:lnTo>
                  <a:pt x="0" y="646072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3" id="3"/>
          <p:cNvSpPr txBox="true"/>
          <p:nvPr/>
        </p:nvSpPr>
        <p:spPr>
          <a:xfrm rot="0">
            <a:off x="671150" y="418147"/>
            <a:ext cx="15497243" cy="1087756"/>
          </a:xfrm>
          <a:prstGeom prst="rect">
            <a:avLst/>
          </a:prstGeom>
        </p:spPr>
        <p:txBody>
          <a:bodyPr anchor="t" rtlCol="false" tIns="0" lIns="0" bIns="0" rIns="0">
            <a:spAutoFit/>
          </a:bodyPr>
          <a:lstStyle/>
          <a:p>
            <a:pPr algn="l">
              <a:lnSpc>
                <a:spcPts val="8819"/>
              </a:lnSpc>
            </a:pPr>
            <a:r>
              <a:rPr lang="en-US" sz="6299" b="true">
                <a:solidFill>
                  <a:srgbClr val="1D9EDE"/>
                </a:solidFill>
                <a:latin typeface="Roboto Condensed Bold"/>
                <a:ea typeface="Roboto Condensed Bold"/>
                <a:cs typeface="Roboto Condensed Bold"/>
                <a:sym typeface="Roboto Condensed Bold"/>
              </a:rPr>
              <a:t>Summary of Key Points in Lesson 2 </a:t>
            </a:r>
          </a:p>
        </p:txBody>
      </p:sp>
      <p:sp>
        <p:nvSpPr>
          <p:cNvPr name="TextBox 4" id="4"/>
          <p:cNvSpPr txBox="true"/>
          <p:nvPr/>
        </p:nvSpPr>
        <p:spPr>
          <a:xfrm rot="0">
            <a:off x="671150" y="1934970"/>
            <a:ext cx="14260839" cy="1157097"/>
          </a:xfrm>
          <a:prstGeom prst="rect">
            <a:avLst/>
          </a:prstGeom>
        </p:spPr>
        <p:txBody>
          <a:bodyPr anchor="t" rtlCol="false" tIns="0" lIns="0" bIns="0" rIns="0">
            <a:spAutoFit/>
          </a:bodyPr>
          <a:lstStyle/>
          <a:p>
            <a:pPr algn="l" marL="604519" indent="-302260" lvl="1">
              <a:lnSpc>
                <a:spcPts val="3023"/>
              </a:lnSpc>
              <a:buFont typeface="Arial"/>
              <a:buChar char="•"/>
            </a:pPr>
            <a:r>
              <a:rPr lang="en-US" sz="2799">
                <a:solidFill>
                  <a:srgbClr val="000000"/>
                </a:solidFill>
                <a:latin typeface="Open Sans"/>
                <a:ea typeface="Open Sans"/>
                <a:cs typeface="Open Sans"/>
                <a:sym typeface="Open Sans"/>
              </a:rPr>
              <a:t>Identifying early/pre-existing HIV infection among clients seeking PrEP is important, since inadvertently starting PrEP in individuals living wi</a:t>
            </a:r>
            <a:r>
              <a:rPr lang="en-US" sz="2799">
                <a:solidFill>
                  <a:srgbClr val="000000"/>
                </a:solidFill>
                <a:latin typeface="Open Sans"/>
                <a:ea typeface="Open Sans"/>
                <a:cs typeface="Open Sans"/>
                <a:sym typeface="Open Sans"/>
              </a:rPr>
              <a:t>th HIV may have negative clinical consequences, including:</a:t>
            </a:r>
          </a:p>
        </p:txBody>
      </p:sp>
      <p:sp>
        <p:nvSpPr>
          <p:cNvPr name="TextBox 5" id="5"/>
          <p:cNvSpPr txBox="true"/>
          <p:nvPr/>
        </p:nvSpPr>
        <p:spPr>
          <a:xfrm rot="0">
            <a:off x="1679004" y="3521135"/>
            <a:ext cx="14260839" cy="1097607"/>
          </a:xfrm>
          <a:prstGeom prst="rect">
            <a:avLst/>
          </a:prstGeom>
        </p:spPr>
        <p:txBody>
          <a:bodyPr anchor="t" rtlCol="false" tIns="0" lIns="0" bIns="0" rIns="0">
            <a:spAutoFit/>
          </a:bodyPr>
          <a:lstStyle/>
          <a:p>
            <a:pPr algn="l">
              <a:lnSpc>
                <a:spcPts val="2858"/>
              </a:lnSpc>
            </a:pPr>
            <a:r>
              <a:rPr lang="en-US" sz="2646">
                <a:solidFill>
                  <a:srgbClr val="000000"/>
                </a:solidFill>
                <a:latin typeface="Open Sans"/>
                <a:ea typeface="Open Sans"/>
                <a:cs typeface="Open Sans"/>
                <a:sym typeface="Open Sans"/>
              </a:rPr>
              <a:t>1) delayed start of ART</a:t>
            </a:r>
          </a:p>
          <a:p>
            <a:pPr algn="l">
              <a:lnSpc>
                <a:spcPts val="2858"/>
              </a:lnSpc>
            </a:pPr>
            <a:r>
              <a:rPr lang="en-US" sz="2646">
                <a:solidFill>
                  <a:srgbClr val="000000"/>
                </a:solidFill>
                <a:latin typeface="Open Sans"/>
                <a:ea typeface="Open Sans"/>
                <a:cs typeface="Open Sans"/>
                <a:sym typeface="Open Sans"/>
              </a:rPr>
              <a:t>2) delayed detection of HIV by HIV tests (depending on the PrEP product started)</a:t>
            </a:r>
          </a:p>
          <a:p>
            <a:pPr algn="l">
              <a:lnSpc>
                <a:spcPts val="2858"/>
              </a:lnSpc>
            </a:pPr>
            <a:r>
              <a:rPr lang="en-US" sz="2646">
                <a:solidFill>
                  <a:srgbClr val="000000"/>
                </a:solidFill>
                <a:latin typeface="Open Sans"/>
                <a:ea typeface="Open Sans"/>
                <a:cs typeface="Open Sans"/>
                <a:sym typeface="Open Sans"/>
              </a:rPr>
              <a:t>3) risk of developing viral drug resis</a:t>
            </a:r>
            <a:r>
              <a:rPr lang="en-US" sz="2646">
                <a:solidFill>
                  <a:srgbClr val="000000"/>
                </a:solidFill>
                <a:latin typeface="Open Sans"/>
                <a:ea typeface="Open Sans"/>
                <a:cs typeface="Open Sans"/>
                <a:sym typeface="Open Sans"/>
              </a:rPr>
              <a:t>tance (depe</a:t>
            </a:r>
            <a:r>
              <a:rPr lang="en-US" sz="2646">
                <a:solidFill>
                  <a:srgbClr val="000000"/>
                </a:solidFill>
                <a:latin typeface="Open Sans"/>
                <a:ea typeface="Open Sans"/>
                <a:cs typeface="Open Sans"/>
                <a:sym typeface="Open Sans"/>
              </a:rPr>
              <a:t>nding on the PrEP product started)</a:t>
            </a:r>
          </a:p>
        </p:txBody>
      </p:sp>
      <p:sp>
        <p:nvSpPr>
          <p:cNvPr name="TextBox 6" id="6"/>
          <p:cNvSpPr txBox="true"/>
          <p:nvPr/>
        </p:nvSpPr>
        <p:spPr>
          <a:xfrm rot="0">
            <a:off x="671150" y="5172075"/>
            <a:ext cx="17616850" cy="3920501"/>
          </a:xfrm>
          <a:prstGeom prst="rect">
            <a:avLst/>
          </a:prstGeom>
        </p:spPr>
        <p:txBody>
          <a:bodyPr anchor="t" rtlCol="false" tIns="0" lIns="0" bIns="0" rIns="0">
            <a:spAutoFit/>
          </a:bodyPr>
          <a:lstStyle/>
          <a:p>
            <a:pPr algn="l" marL="620867" indent="-310434" lvl="1">
              <a:lnSpc>
                <a:spcPts val="3105"/>
              </a:lnSpc>
              <a:buFont typeface="Arial"/>
              <a:buChar char="•"/>
            </a:pPr>
            <a:r>
              <a:rPr lang="en-US" sz="2875">
                <a:solidFill>
                  <a:srgbClr val="000000"/>
                </a:solidFill>
                <a:latin typeface="Open Sans"/>
                <a:ea typeface="Open Sans"/>
                <a:cs typeface="Open Sans"/>
                <a:sym typeface="Open Sans"/>
              </a:rPr>
              <a:t>For HIV testing, providers should use the diagnostic tests specified in each country’s national HIV testing algorithm and ideally conduct testing on the day the client intends to start PrEP. WHO recommends rapid diagnostic tests for initiation, continua</a:t>
            </a:r>
            <a:r>
              <a:rPr lang="en-US" sz="2875">
                <a:solidFill>
                  <a:srgbClr val="000000"/>
                </a:solidFill>
                <a:latin typeface="Open Sans"/>
                <a:ea typeface="Open Sans"/>
                <a:cs typeface="Open Sans"/>
                <a:sym typeface="Open Sans"/>
              </a:rPr>
              <a:t>tion and reinitiation of any PrEP product, including long-acting injectable products.</a:t>
            </a:r>
          </a:p>
          <a:p>
            <a:pPr algn="l" marL="620867" indent="-310434" lvl="1">
              <a:lnSpc>
                <a:spcPts val="3105"/>
              </a:lnSpc>
              <a:buFont typeface="Arial"/>
              <a:buChar char="•"/>
            </a:pPr>
            <a:r>
              <a:rPr lang="en-US" sz="2875">
                <a:solidFill>
                  <a:srgbClr val="000000"/>
                </a:solidFill>
                <a:latin typeface="Open Sans"/>
                <a:ea typeface="Open Sans"/>
                <a:cs typeface="Open Sans"/>
                <a:sym typeface="Open Sans"/>
              </a:rPr>
              <a:t>PEP may be indicated instead of starting PrEP if the client reports a possible exposure to HIV in the prior 72 hours. The indication for PEP is higher in clients with higher-risk exposures (based on factors such as condom use, type of sex, HIV status of partner(s), and partner type), and PEP is more likely to be effective when started as soon as possible after exposure (ideally within 24 hours and always within 72 hours).</a:t>
            </a:r>
          </a:p>
          <a:p>
            <a:pPr algn="l">
              <a:lnSpc>
                <a:spcPts val="3105"/>
              </a:lnSpc>
            </a:pPr>
          </a:p>
        </p:txBody>
      </p:sp>
    </p:spTree>
  </p:cSld>
  <p:clrMapOvr>
    <a:masterClrMapping/>
  </p:clrMapOvr>
</p:sld>
</file>

<file path=ppt/slides/slide4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2785816" y="-746945"/>
            <a:ext cx="6765152" cy="6460720"/>
          </a:xfrm>
          <a:custGeom>
            <a:avLst/>
            <a:gdLst/>
            <a:ahLst/>
            <a:cxnLst/>
            <a:rect r="r" b="b" t="t" l="l"/>
            <a:pathLst>
              <a:path h="6460720" w="6765152">
                <a:moveTo>
                  <a:pt x="0" y="0"/>
                </a:moveTo>
                <a:lnTo>
                  <a:pt x="6765152" y="0"/>
                </a:lnTo>
                <a:lnTo>
                  <a:pt x="6765152" y="6460720"/>
                </a:lnTo>
                <a:lnTo>
                  <a:pt x="0" y="646072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3" id="3"/>
          <p:cNvSpPr txBox="true"/>
          <p:nvPr/>
        </p:nvSpPr>
        <p:spPr>
          <a:xfrm rot="0">
            <a:off x="671150" y="418147"/>
            <a:ext cx="15497243" cy="1087756"/>
          </a:xfrm>
          <a:prstGeom prst="rect">
            <a:avLst/>
          </a:prstGeom>
        </p:spPr>
        <p:txBody>
          <a:bodyPr anchor="t" rtlCol="false" tIns="0" lIns="0" bIns="0" rIns="0">
            <a:spAutoFit/>
          </a:bodyPr>
          <a:lstStyle/>
          <a:p>
            <a:pPr algn="l">
              <a:lnSpc>
                <a:spcPts val="8819"/>
              </a:lnSpc>
            </a:pPr>
            <a:r>
              <a:rPr lang="en-US" sz="6299" b="true">
                <a:solidFill>
                  <a:srgbClr val="1D9EDE"/>
                </a:solidFill>
                <a:latin typeface="Roboto Condensed Bold"/>
                <a:ea typeface="Roboto Condensed Bold"/>
                <a:cs typeface="Roboto Condensed Bold"/>
                <a:sym typeface="Roboto Condensed Bold"/>
              </a:rPr>
              <a:t>Summary of Key Points in Lesson 2 </a:t>
            </a:r>
          </a:p>
        </p:txBody>
      </p:sp>
      <p:sp>
        <p:nvSpPr>
          <p:cNvPr name="TextBox 4" id="4"/>
          <p:cNvSpPr txBox="true"/>
          <p:nvPr/>
        </p:nvSpPr>
        <p:spPr>
          <a:xfrm rot="0">
            <a:off x="671150" y="1987528"/>
            <a:ext cx="15828107" cy="7828696"/>
          </a:xfrm>
          <a:prstGeom prst="rect">
            <a:avLst/>
          </a:prstGeom>
        </p:spPr>
        <p:txBody>
          <a:bodyPr anchor="t" rtlCol="false" tIns="0" lIns="0" bIns="0" rIns="0">
            <a:spAutoFit/>
          </a:bodyPr>
          <a:lstStyle/>
          <a:p>
            <a:pPr algn="l" marL="654390" indent="-327195" lvl="1">
              <a:lnSpc>
                <a:spcPts val="3273"/>
              </a:lnSpc>
              <a:buFont typeface="Arial"/>
              <a:buChar char="•"/>
            </a:pPr>
            <a:r>
              <a:rPr lang="en-US" sz="3030">
                <a:solidFill>
                  <a:srgbClr val="000000"/>
                </a:solidFill>
                <a:latin typeface="Open Sans"/>
                <a:ea typeface="Open Sans"/>
                <a:cs typeface="Open Sans"/>
                <a:sym typeface="Open Sans"/>
              </a:rPr>
              <a:t>Providers should assess for a suspicion of AHI based on AHI-like signs/symptoms and HIV exposure history, in case further PrEP eligibility determination should be deferred pending HIV retesting in 28 days. Suspicion of AHI would be higher in clients with AHI signs/symptoms in the past 2 weeks and higher-risk exposure(s) in the past 1 month (based on factors such as condom use, type of sex, HIV status of partner(s), partner type).</a:t>
            </a:r>
          </a:p>
          <a:p>
            <a:pPr algn="l" marL="654390" indent="-327195" lvl="1">
              <a:lnSpc>
                <a:spcPts val="3273"/>
              </a:lnSpc>
              <a:buFont typeface="Arial"/>
              <a:buChar char="•"/>
            </a:pPr>
            <a:r>
              <a:rPr lang="en-US" sz="3030">
                <a:solidFill>
                  <a:srgbClr val="000000"/>
                </a:solidFill>
                <a:latin typeface="Open Sans"/>
                <a:ea typeface="Open Sans"/>
                <a:cs typeface="Open Sans"/>
                <a:sym typeface="Open Sans"/>
              </a:rPr>
              <a:t>WHO does not consider pregnancy or breastfeeding a contraindication to use of any of the recommended PrEP products, though pregnancy testing may be desired</a:t>
            </a:r>
            <a:r>
              <a:rPr lang="en-US" sz="3030">
                <a:solidFill>
                  <a:srgbClr val="000000"/>
                </a:solidFill>
                <a:latin typeface="Open Sans"/>
                <a:ea typeface="Open Sans"/>
                <a:cs typeface="Open Sans"/>
                <a:sym typeface="Open Sans"/>
              </a:rPr>
              <a:t> by some individuals for decision making purposes. There are less data on safety in pregnancy and breastfeeding for DVR, CAB-LA and LEN compared to TDF-based oral PrEP.</a:t>
            </a:r>
          </a:p>
          <a:p>
            <a:pPr algn="l" marL="654390" indent="-327195" lvl="1">
              <a:lnSpc>
                <a:spcPts val="3273"/>
              </a:lnSpc>
              <a:buFont typeface="Arial"/>
              <a:buChar char="•"/>
            </a:pPr>
            <a:r>
              <a:rPr lang="en-US" sz="3030">
                <a:solidFill>
                  <a:srgbClr val="000000"/>
                </a:solidFill>
                <a:latin typeface="Open Sans"/>
                <a:ea typeface="Open Sans"/>
                <a:cs typeface="Open Sans"/>
                <a:sym typeface="Open Sans"/>
              </a:rPr>
              <a:t>Clients seeking PrEP may also benefit from services to address other health and social needs (as appropriate), such as: STIs; SRH; hepatitis B and C; mental health; drug and alcohol use; gender-affirming care; and, GBV/IPV support and referral.</a:t>
            </a:r>
          </a:p>
          <a:p>
            <a:pPr algn="l" marL="654390" indent="-327195" lvl="1">
              <a:lnSpc>
                <a:spcPts val="3273"/>
              </a:lnSpc>
              <a:buFont typeface="Arial"/>
              <a:buChar char="•"/>
            </a:pPr>
            <a:r>
              <a:rPr lang="en-US" sz="3030">
                <a:solidFill>
                  <a:srgbClr val="000000"/>
                </a:solidFill>
                <a:latin typeface="Open Sans"/>
                <a:ea typeface="Open Sans"/>
                <a:cs typeface="Open Sans"/>
                <a:sym typeface="Open Sans"/>
              </a:rPr>
              <a:t>Assessing for comorbidities and comorbidity-related contraindications varies by PrEP product. If comorbidities preclude use of the preferred product, an alternative PrEP product may be offered as a suitable option instead (unless the contraindication applies to multiple/all products). </a:t>
            </a:r>
          </a:p>
          <a:p>
            <a:pPr algn="l">
              <a:lnSpc>
                <a:spcPts val="3273"/>
              </a:lnSpc>
            </a:pPr>
          </a:p>
        </p:txBody>
      </p:sp>
    </p:spTree>
  </p:cSld>
  <p:clrMapOvr>
    <a:masterClrMapping/>
  </p:clrMapOvr>
</p:sld>
</file>

<file path=ppt/slides/slide4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2785816" y="-746945"/>
            <a:ext cx="6765152" cy="6460720"/>
          </a:xfrm>
          <a:custGeom>
            <a:avLst/>
            <a:gdLst/>
            <a:ahLst/>
            <a:cxnLst/>
            <a:rect r="r" b="b" t="t" l="l"/>
            <a:pathLst>
              <a:path h="6460720" w="6765152">
                <a:moveTo>
                  <a:pt x="0" y="0"/>
                </a:moveTo>
                <a:lnTo>
                  <a:pt x="6765152" y="0"/>
                </a:lnTo>
                <a:lnTo>
                  <a:pt x="6765152" y="6460720"/>
                </a:lnTo>
                <a:lnTo>
                  <a:pt x="0" y="646072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3" id="3"/>
          <p:cNvSpPr txBox="true"/>
          <p:nvPr/>
        </p:nvSpPr>
        <p:spPr>
          <a:xfrm rot="0">
            <a:off x="671150" y="56889"/>
            <a:ext cx="15497243" cy="1087756"/>
          </a:xfrm>
          <a:prstGeom prst="rect">
            <a:avLst/>
          </a:prstGeom>
        </p:spPr>
        <p:txBody>
          <a:bodyPr anchor="t" rtlCol="false" tIns="0" lIns="0" bIns="0" rIns="0">
            <a:spAutoFit/>
          </a:bodyPr>
          <a:lstStyle/>
          <a:p>
            <a:pPr algn="l">
              <a:lnSpc>
                <a:spcPts val="8819"/>
              </a:lnSpc>
            </a:pPr>
            <a:r>
              <a:rPr lang="en-US" sz="6299" b="true">
                <a:solidFill>
                  <a:srgbClr val="000000"/>
                </a:solidFill>
                <a:latin typeface="Roboto Condensed Bold"/>
                <a:ea typeface="Roboto Condensed Bold"/>
                <a:cs typeface="Roboto Condensed Bold"/>
                <a:sym typeface="Roboto Condensed Bold"/>
              </a:rPr>
              <a:t>Summary of Key Points in Lesson 2 </a:t>
            </a:r>
          </a:p>
        </p:txBody>
      </p:sp>
      <p:sp>
        <p:nvSpPr>
          <p:cNvPr name="TextBox 4" id="4"/>
          <p:cNvSpPr txBox="true"/>
          <p:nvPr/>
        </p:nvSpPr>
        <p:spPr>
          <a:xfrm rot="0">
            <a:off x="671150" y="1332322"/>
            <a:ext cx="14626455" cy="417667"/>
          </a:xfrm>
          <a:prstGeom prst="rect">
            <a:avLst/>
          </a:prstGeom>
        </p:spPr>
        <p:txBody>
          <a:bodyPr anchor="t" rtlCol="false" tIns="0" lIns="0" bIns="0" rIns="0">
            <a:spAutoFit/>
          </a:bodyPr>
          <a:lstStyle/>
          <a:p>
            <a:pPr algn="ctr">
              <a:lnSpc>
                <a:spcPts val="3273"/>
              </a:lnSpc>
            </a:pPr>
            <a:r>
              <a:rPr lang="en-US" b="true" sz="3030" u="sng">
                <a:solidFill>
                  <a:srgbClr val="1D9EDE"/>
                </a:solidFill>
                <a:latin typeface="Open Sans Bold"/>
                <a:ea typeface="Open Sans Bold"/>
                <a:cs typeface="Open Sans Bold"/>
                <a:sym typeface="Open Sans Bold"/>
              </a:rPr>
              <a:t>TDF-based Oral PrEP</a:t>
            </a:r>
          </a:p>
        </p:txBody>
      </p:sp>
      <p:sp>
        <p:nvSpPr>
          <p:cNvPr name="TextBox 5" id="5"/>
          <p:cNvSpPr txBox="true"/>
          <p:nvPr/>
        </p:nvSpPr>
        <p:spPr>
          <a:xfrm rot="0">
            <a:off x="671150" y="1903977"/>
            <a:ext cx="3653838" cy="372853"/>
          </a:xfrm>
          <a:prstGeom prst="rect">
            <a:avLst/>
          </a:prstGeom>
        </p:spPr>
        <p:txBody>
          <a:bodyPr anchor="t" rtlCol="false" tIns="0" lIns="0" bIns="0" rIns="0">
            <a:spAutoFit/>
          </a:bodyPr>
          <a:lstStyle/>
          <a:p>
            <a:pPr algn="l">
              <a:lnSpc>
                <a:spcPts val="2951"/>
              </a:lnSpc>
            </a:pPr>
            <a:r>
              <a:rPr lang="en-US" sz="2732" b="true">
                <a:solidFill>
                  <a:srgbClr val="000000"/>
                </a:solidFill>
                <a:latin typeface="Open Sans Bold"/>
                <a:ea typeface="Open Sans Bold"/>
                <a:cs typeface="Open Sans Bold"/>
                <a:sym typeface="Open Sans Bold"/>
              </a:rPr>
              <a:t>Contraindications </a:t>
            </a:r>
          </a:p>
        </p:txBody>
      </p:sp>
      <p:sp>
        <p:nvSpPr>
          <p:cNvPr name="TextBox 6" id="6"/>
          <p:cNvSpPr txBox="true"/>
          <p:nvPr/>
        </p:nvSpPr>
        <p:spPr>
          <a:xfrm rot="0">
            <a:off x="8925795" y="1991479"/>
            <a:ext cx="3653838" cy="372853"/>
          </a:xfrm>
          <a:prstGeom prst="rect">
            <a:avLst/>
          </a:prstGeom>
        </p:spPr>
        <p:txBody>
          <a:bodyPr anchor="t" rtlCol="false" tIns="0" lIns="0" bIns="0" rIns="0">
            <a:spAutoFit/>
          </a:bodyPr>
          <a:lstStyle/>
          <a:p>
            <a:pPr algn="l">
              <a:lnSpc>
                <a:spcPts val="2951"/>
              </a:lnSpc>
            </a:pPr>
            <a:r>
              <a:rPr lang="en-US" sz="2732" b="true">
                <a:solidFill>
                  <a:srgbClr val="000000"/>
                </a:solidFill>
                <a:latin typeface="Open Sans Bold"/>
                <a:ea typeface="Open Sans Bold"/>
                <a:cs typeface="Open Sans Bold"/>
                <a:sym typeface="Open Sans Bold"/>
              </a:rPr>
              <a:t>Considerations </a:t>
            </a:r>
          </a:p>
        </p:txBody>
      </p:sp>
      <p:sp>
        <p:nvSpPr>
          <p:cNvPr name="TextBox 7" id="7"/>
          <p:cNvSpPr txBox="true"/>
          <p:nvPr/>
        </p:nvSpPr>
        <p:spPr>
          <a:xfrm rot="0">
            <a:off x="671150" y="2486380"/>
            <a:ext cx="6986719" cy="2588668"/>
          </a:xfrm>
          <a:prstGeom prst="rect">
            <a:avLst/>
          </a:prstGeom>
        </p:spPr>
        <p:txBody>
          <a:bodyPr anchor="t" rtlCol="false" tIns="0" lIns="0" bIns="0" rIns="0">
            <a:spAutoFit/>
          </a:bodyPr>
          <a:lstStyle/>
          <a:p>
            <a:pPr algn="l" marL="590046" indent="-295023" lvl="1">
              <a:lnSpc>
                <a:spcPts val="2951"/>
              </a:lnSpc>
              <a:buFont typeface="Arial"/>
              <a:buChar char="•"/>
            </a:pPr>
            <a:r>
              <a:rPr lang="en-US" sz="2732">
                <a:solidFill>
                  <a:srgbClr val="000000"/>
                </a:solidFill>
                <a:latin typeface="Open Sans"/>
                <a:ea typeface="Open Sans"/>
                <a:cs typeface="Open Sans"/>
                <a:sym typeface="Open Sans"/>
              </a:rPr>
              <a:t>HIV-postivie or inconclusive test results </a:t>
            </a:r>
          </a:p>
          <a:p>
            <a:pPr algn="l" marL="590046" indent="-295023" lvl="1">
              <a:lnSpc>
                <a:spcPts val="2951"/>
              </a:lnSpc>
              <a:buFont typeface="Arial"/>
              <a:buChar char="•"/>
            </a:pPr>
            <a:r>
              <a:rPr lang="en-US" sz="2732">
                <a:solidFill>
                  <a:srgbClr val="000000"/>
                </a:solidFill>
                <a:latin typeface="Open Sans"/>
                <a:ea typeface="Open Sans"/>
                <a:cs typeface="Open Sans"/>
                <a:sym typeface="Open Sans"/>
              </a:rPr>
              <a:t>High indication for PEP </a:t>
            </a:r>
          </a:p>
          <a:p>
            <a:pPr algn="l" marL="590046" indent="-295023" lvl="1">
              <a:lnSpc>
                <a:spcPts val="2951"/>
              </a:lnSpc>
              <a:buFont typeface="Arial"/>
              <a:buChar char="•"/>
            </a:pPr>
            <a:r>
              <a:rPr lang="en-US" sz="2732">
                <a:solidFill>
                  <a:srgbClr val="000000"/>
                </a:solidFill>
                <a:latin typeface="Open Sans"/>
                <a:ea typeface="Open Sans"/>
                <a:cs typeface="Open Sans"/>
                <a:sym typeface="Open Sans"/>
              </a:rPr>
              <a:t>High suspicion of AHI</a:t>
            </a:r>
          </a:p>
          <a:p>
            <a:pPr algn="l" marL="590046" indent="-295023" lvl="1">
              <a:lnSpc>
                <a:spcPts val="2951"/>
              </a:lnSpc>
              <a:buFont typeface="Arial"/>
              <a:buChar char="•"/>
            </a:pPr>
            <a:r>
              <a:rPr lang="en-US" sz="2732">
                <a:solidFill>
                  <a:srgbClr val="000000"/>
                </a:solidFill>
                <a:latin typeface="Open Sans"/>
                <a:ea typeface="Open Sans"/>
                <a:cs typeface="Open Sans"/>
                <a:sym typeface="Open Sans"/>
              </a:rPr>
              <a:t>Previous allergic reaction to TDF and/or FTC or 3TC</a:t>
            </a:r>
          </a:p>
          <a:p>
            <a:pPr algn="l" marL="590046" indent="-295023" lvl="1">
              <a:lnSpc>
                <a:spcPts val="2951"/>
              </a:lnSpc>
              <a:buFont typeface="Arial"/>
              <a:buChar char="•"/>
            </a:pPr>
            <a:r>
              <a:rPr lang="en-US" sz="2732">
                <a:solidFill>
                  <a:srgbClr val="000000"/>
                </a:solidFill>
                <a:latin typeface="Open Sans"/>
                <a:ea typeface="Open Sans"/>
                <a:cs typeface="Open Sans"/>
                <a:sym typeface="Open Sans"/>
              </a:rPr>
              <a:t>CrCl&lt;60 ml/min or eGFR&lt;50 ml/min per 1.73 m</a:t>
            </a:r>
            <a:r>
              <a:rPr lang="en-US" sz="2732">
                <a:solidFill>
                  <a:srgbClr val="000000"/>
                </a:solidFill>
                <a:latin typeface="Open Sans"/>
                <a:ea typeface="Open Sans"/>
                <a:cs typeface="Open Sans"/>
                <a:sym typeface="Open Sans"/>
              </a:rPr>
              <a:t>2</a:t>
            </a:r>
            <a:r>
              <a:rPr lang="en-US" sz="2732">
                <a:solidFill>
                  <a:srgbClr val="000000"/>
                </a:solidFill>
                <a:latin typeface="Open Sans"/>
                <a:ea typeface="Open Sans"/>
                <a:cs typeface="Open Sans"/>
                <a:sym typeface="Open Sans"/>
              </a:rPr>
              <a:t> (if tested)</a:t>
            </a:r>
          </a:p>
        </p:txBody>
      </p:sp>
      <p:sp>
        <p:nvSpPr>
          <p:cNvPr name="TextBox 8" id="8"/>
          <p:cNvSpPr txBox="true"/>
          <p:nvPr/>
        </p:nvSpPr>
        <p:spPr>
          <a:xfrm rot="0">
            <a:off x="8419771" y="2554832"/>
            <a:ext cx="6986719" cy="2588668"/>
          </a:xfrm>
          <a:prstGeom prst="rect">
            <a:avLst/>
          </a:prstGeom>
        </p:spPr>
        <p:txBody>
          <a:bodyPr anchor="t" rtlCol="false" tIns="0" lIns="0" bIns="0" rIns="0">
            <a:spAutoFit/>
          </a:bodyPr>
          <a:lstStyle/>
          <a:p>
            <a:pPr algn="l" marL="590046" indent="-295023" lvl="1">
              <a:lnSpc>
                <a:spcPts val="2951"/>
              </a:lnSpc>
              <a:buFont typeface="Arial"/>
              <a:buChar char="•"/>
            </a:pPr>
            <a:r>
              <a:rPr lang="en-US" sz="2732">
                <a:solidFill>
                  <a:srgbClr val="000000"/>
                </a:solidFill>
                <a:latin typeface="Open Sans"/>
                <a:ea typeface="Open Sans"/>
                <a:cs typeface="Open Sans"/>
                <a:sym typeface="Open Sans"/>
              </a:rPr>
              <a:t>Use of estradiol-based gender affirming hormones by transgender women: Only us</a:t>
            </a:r>
            <a:r>
              <a:rPr lang="en-US" sz="2732">
                <a:solidFill>
                  <a:srgbClr val="000000"/>
                </a:solidFill>
                <a:latin typeface="Open Sans"/>
                <a:ea typeface="Open Sans"/>
                <a:cs typeface="Open Sans"/>
                <a:sym typeface="Open Sans"/>
              </a:rPr>
              <a:t>e</a:t>
            </a:r>
            <a:r>
              <a:rPr lang="en-US" sz="2732">
                <a:solidFill>
                  <a:srgbClr val="000000"/>
                </a:solidFill>
                <a:latin typeface="Open Sans"/>
                <a:ea typeface="Open Sans"/>
                <a:cs typeface="Open Sans"/>
                <a:sym typeface="Open Sans"/>
              </a:rPr>
              <a:t> d</a:t>
            </a:r>
            <a:r>
              <a:rPr lang="en-US" sz="2732">
                <a:solidFill>
                  <a:srgbClr val="000000"/>
                </a:solidFill>
                <a:latin typeface="Open Sans"/>
                <a:ea typeface="Open Sans"/>
                <a:cs typeface="Open Sans"/>
                <a:sym typeface="Open Sans"/>
              </a:rPr>
              <a:t>os</a:t>
            </a:r>
            <a:r>
              <a:rPr lang="en-US" sz="2732">
                <a:solidFill>
                  <a:srgbClr val="000000"/>
                </a:solidFill>
                <a:latin typeface="Open Sans"/>
                <a:ea typeface="Open Sans"/>
                <a:cs typeface="Open Sans"/>
                <a:sym typeface="Open Sans"/>
              </a:rPr>
              <a:t>ing</a:t>
            </a:r>
            <a:r>
              <a:rPr lang="en-US" sz="2732">
                <a:solidFill>
                  <a:srgbClr val="000000"/>
                </a:solidFill>
                <a:latin typeface="Open Sans"/>
                <a:ea typeface="Open Sans"/>
                <a:cs typeface="Open Sans"/>
                <a:sym typeface="Open Sans"/>
              </a:rPr>
              <a:t> r</a:t>
            </a:r>
            <a:r>
              <a:rPr lang="en-US" sz="2732">
                <a:solidFill>
                  <a:srgbClr val="000000"/>
                </a:solidFill>
                <a:latin typeface="Open Sans"/>
                <a:ea typeface="Open Sans"/>
                <a:cs typeface="Open Sans"/>
                <a:sym typeface="Open Sans"/>
              </a:rPr>
              <a:t>e</a:t>
            </a:r>
            <a:r>
              <a:rPr lang="en-US" sz="2732">
                <a:solidFill>
                  <a:srgbClr val="000000"/>
                </a:solidFill>
                <a:latin typeface="Open Sans"/>
                <a:ea typeface="Open Sans"/>
                <a:cs typeface="Open Sans"/>
                <a:sym typeface="Open Sans"/>
              </a:rPr>
              <a:t>gi</a:t>
            </a:r>
            <a:r>
              <a:rPr lang="en-US" sz="2732">
                <a:solidFill>
                  <a:srgbClr val="000000"/>
                </a:solidFill>
                <a:latin typeface="Open Sans"/>
                <a:ea typeface="Open Sans"/>
                <a:cs typeface="Open Sans"/>
                <a:sym typeface="Open Sans"/>
              </a:rPr>
              <a:t>men/s</a:t>
            </a:r>
            <a:r>
              <a:rPr lang="en-US" sz="2732">
                <a:solidFill>
                  <a:srgbClr val="000000"/>
                </a:solidFill>
                <a:latin typeface="Open Sans"/>
                <a:ea typeface="Open Sans"/>
                <a:cs typeface="Open Sans"/>
                <a:sym typeface="Open Sans"/>
              </a:rPr>
              <a:t>c</a:t>
            </a:r>
            <a:r>
              <a:rPr lang="en-US" sz="2732">
                <a:solidFill>
                  <a:srgbClr val="000000"/>
                </a:solidFill>
                <a:latin typeface="Open Sans"/>
                <a:ea typeface="Open Sans"/>
                <a:cs typeface="Open Sans"/>
                <a:sym typeface="Open Sans"/>
              </a:rPr>
              <a:t>hedule</a:t>
            </a:r>
            <a:r>
              <a:rPr lang="en-US" sz="2732">
                <a:solidFill>
                  <a:srgbClr val="000000"/>
                </a:solidFill>
                <a:latin typeface="Open Sans"/>
                <a:ea typeface="Open Sans"/>
                <a:cs typeface="Open Sans"/>
                <a:sym typeface="Open Sans"/>
              </a:rPr>
              <a:t> reco</a:t>
            </a:r>
            <a:r>
              <a:rPr lang="en-US" sz="2732">
                <a:solidFill>
                  <a:srgbClr val="000000"/>
                </a:solidFill>
                <a:latin typeface="Open Sans"/>
                <a:ea typeface="Open Sans"/>
                <a:cs typeface="Open Sans"/>
                <a:sym typeface="Open Sans"/>
              </a:rPr>
              <a:t>mme</a:t>
            </a:r>
            <a:r>
              <a:rPr lang="en-US" sz="2732">
                <a:solidFill>
                  <a:srgbClr val="000000"/>
                </a:solidFill>
                <a:latin typeface="Open Sans"/>
                <a:ea typeface="Open Sans"/>
                <a:cs typeface="Open Sans"/>
                <a:sym typeface="Open Sans"/>
              </a:rPr>
              <a:t>n</a:t>
            </a:r>
            <a:r>
              <a:rPr lang="en-US" sz="2732">
                <a:solidFill>
                  <a:srgbClr val="000000"/>
                </a:solidFill>
                <a:latin typeface="Open Sans"/>
                <a:ea typeface="Open Sans"/>
                <a:cs typeface="Open Sans"/>
                <a:sym typeface="Open Sans"/>
              </a:rPr>
              <a:t>ded</a:t>
            </a:r>
            <a:r>
              <a:rPr lang="en-US" sz="2732">
                <a:solidFill>
                  <a:srgbClr val="000000"/>
                </a:solidFill>
                <a:latin typeface="Open Sans"/>
                <a:ea typeface="Open Sans"/>
                <a:cs typeface="Open Sans"/>
                <a:sym typeface="Open Sans"/>
              </a:rPr>
              <a:t> </a:t>
            </a:r>
            <a:r>
              <a:rPr lang="en-US" sz="2732">
                <a:solidFill>
                  <a:srgbClr val="000000"/>
                </a:solidFill>
                <a:latin typeface="Open Sans"/>
                <a:ea typeface="Open Sans"/>
                <a:cs typeface="Open Sans"/>
                <a:sym typeface="Open Sans"/>
              </a:rPr>
              <a:t>f</a:t>
            </a:r>
            <a:r>
              <a:rPr lang="en-US" sz="2732">
                <a:solidFill>
                  <a:srgbClr val="000000"/>
                </a:solidFill>
                <a:latin typeface="Open Sans"/>
                <a:ea typeface="Open Sans"/>
                <a:cs typeface="Open Sans"/>
                <a:sym typeface="Open Sans"/>
              </a:rPr>
              <a:t>o</a:t>
            </a:r>
            <a:r>
              <a:rPr lang="en-US" sz="2732">
                <a:solidFill>
                  <a:srgbClr val="000000"/>
                </a:solidFill>
                <a:latin typeface="Open Sans"/>
                <a:ea typeface="Open Sans"/>
                <a:cs typeface="Open Sans"/>
                <a:sym typeface="Open Sans"/>
              </a:rPr>
              <a:t>r</a:t>
            </a:r>
            <a:r>
              <a:rPr lang="en-US" sz="2732">
                <a:solidFill>
                  <a:srgbClr val="000000"/>
                </a:solidFill>
                <a:latin typeface="Open Sans"/>
                <a:ea typeface="Open Sans"/>
                <a:cs typeface="Open Sans"/>
                <a:sym typeface="Open Sans"/>
              </a:rPr>
              <a:t> </a:t>
            </a:r>
            <a:r>
              <a:rPr lang="en-US" sz="2732">
                <a:solidFill>
                  <a:srgbClr val="000000"/>
                </a:solidFill>
                <a:latin typeface="Open Sans"/>
                <a:ea typeface="Open Sans"/>
                <a:cs typeface="Open Sans"/>
                <a:sym typeface="Open Sans"/>
              </a:rPr>
              <a:t>tr</a:t>
            </a:r>
            <a:r>
              <a:rPr lang="en-US" sz="2732">
                <a:solidFill>
                  <a:srgbClr val="000000"/>
                </a:solidFill>
                <a:latin typeface="Open Sans"/>
                <a:ea typeface="Open Sans"/>
                <a:cs typeface="Open Sans"/>
                <a:sym typeface="Open Sans"/>
              </a:rPr>
              <a:t>an</a:t>
            </a:r>
            <a:r>
              <a:rPr lang="en-US" sz="2732">
                <a:solidFill>
                  <a:srgbClr val="000000"/>
                </a:solidFill>
                <a:latin typeface="Open Sans"/>
                <a:ea typeface="Open Sans"/>
                <a:cs typeface="Open Sans"/>
                <a:sym typeface="Open Sans"/>
              </a:rPr>
              <a:t>sgen</a:t>
            </a:r>
            <a:r>
              <a:rPr lang="en-US" sz="2732">
                <a:solidFill>
                  <a:srgbClr val="000000"/>
                </a:solidFill>
                <a:latin typeface="Open Sans"/>
                <a:ea typeface="Open Sans"/>
                <a:cs typeface="Open Sans"/>
                <a:sym typeface="Open Sans"/>
              </a:rPr>
              <a:t>d</a:t>
            </a:r>
            <a:r>
              <a:rPr lang="en-US" sz="2732">
                <a:solidFill>
                  <a:srgbClr val="000000"/>
                </a:solidFill>
                <a:latin typeface="Open Sans"/>
                <a:ea typeface="Open Sans"/>
                <a:cs typeface="Open Sans"/>
                <a:sym typeface="Open Sans"/>
              </a:rPr>
              <a:t>e</a:t>
            </a:r>
            <a:r>
              <a:rPr lang="en-US" sz="2732">
                <a:solidFill>
                  <a:srgbClr val="000000"/>
                </a:solidFill>
                <a:latin typeface="Open Sans"/>
                <a:ea typeface="Open Sans"/>
                <a:cs typeface="Open Sans"/>
                <a:sym typeface="Open Sans"/>
              </a:rPr>
              <a:t>r </a:t>
            </a:r>
            <a:r>
              <a:rPr lang="en-US" sz="2732">
                <a:solidFill>
                  <a:srgbClr val="000000"/>
                </a:solidFill>
                <a:latin typeface="Open Sans"/>
                <a:ea typeface="Open Sans"/>
                <a:cs typeface="Open Sans"/>
                <a:sym typeface="Open Sans"/>
              </a:rPr>
              <a:t>women</a:t>
            </a:r>
            <a:r>
              <a:rPr lang="en-US" sz="2732">
                <a:solidFill>
                  <a:srgbClr val="000000"/>
                </a:solidFill>
                <a:latin typeface="Open Sans"/>
                <a:ea typeface="Open Sans"/>
                <a:cs typeface="Open Sans"/>
                <a:sym typeface="Open Sans"/>
              </a:rPr>
              <a:t> </a:t>
            </a:r>
            <a:r>
              <a:rPr lang="en-US" sz="2732">
                <a:solidFill>
                  <a:srgbClr val="000000"/>
                </a:solidFill>
                <a:latin typeface="Open Sans"/>
                <a:ea typeface="Open Sans"/>
                <a:cs typeface="Open Sans"/>
                <a:sym typeface="Open Sans"/>
              </a:rPr>
              <a:t>taking gende</a:t>
            </a:r>
            <a:r>
              <a:rPr lang="en-US" sz="2732">
                <a:solidFill>
                  <a:srgbClr val="000000"/>
                </a:solidFill>
                <a:latin typeface="Open Sans"/>
                <a:ea typeface="Open Sans"/>
                <a:cs typeface="Open Sans"/>
                <a:sym typeface="Open Sans"/>
              </a:rPr>
              <a:t>r</a:t>
            </a:r>
            <a:r>
              <a:rPr lang="en-US" sz="2732">
                <a:solidFill>
                  <a:srgbClr val="000000"/>
                </a:solidFill>
                <a:latin typeface="Open Sans"/>
                <a:ea typeface="Open Sans"/>
                <a:cs typeface="Open Sans"/>
                <a:sym typeface="Open Sans"/>
              </a:rPr>
              <a:t>-affi</a:t>
            </a:r>
            <a:r>
              <a:rPr lang="en-US" sz="2732">
                <a:solidFill>
                  <a:srgbClr val="000000"/>
                </a:solidFill>
                <a:latin typeface="Open Sans"/>
                <a:ea typeface="Open Sans"/>
                <a:cs typeface="Open Sans"/>
                <a:sym typeface="Open Sans"/>
              </a:rPr>
              <a:t>rmin</a:t>
            </a:r>
            <a:r>
              <a:rPr lang="en-US" sz="2732">
                <a:solidFill>
                  <a:srgbClr val="000000"/>
                </a:solidFill>
                <a:latin typeface="Open Sans"/>
                <a:ea typeface="Open Sans"/>
                <a:cs typeface="Open Sans"/>
                <a:sym typeface="Open Sans"/>
              </a:rPr>
              <a:t>g</a:t>
            </a:r>
            <a:r>
              <a:rPr lang="en-US" sz="2732">
                <a:solidFill>
                  <a:srgbClr val="000000"/>
                </a:solidFill>
                <a:latin typeface="Open Sans"/>
                <a:ea typeface="Open Sans"/>
                <a:cs typeface="Open Sans"/>
                <a:sym typeface="Open Sans"/>
              </a:rPr>
              <a:t> </a:t>
            </a:r>
            <a:r>
              <a:rPr lang="en-US" sz="2732">
                <a:solidFill>
                  <a:srgbClr val="000000"/>
                </a:solidFill>
                <a:latin typeface="Open Sans"/>
                <a:ea typeface="Open Sans"/>
                <a:cs typeface="Open Sans"/>
                <a:sym typeface="Open Sans"/>
              </a:rPr>
              <a:t>h</a:t>
            </a:r>
            <a:r>
              <a:rPr lang="en-US" sz="2732">
                <a:solidFill>
                  <a:srgbClr val="000000"/>
                </a:solidFill>
                <a:latin typeface="Open Sans"/>
                <a:ea typeface="Open Sans"/>
                <a:cs typeface="Open Sans"/>
                <a:sym typeface="Open Sans"/>
              </a:rPr>
              <a:t>or</a:t>
            </a:r>
            <a:r>
              <a:rPr lang="en-US" sz="2732">
                <a:solidFill>
                  <a:srgbClr val="000000"/>
                </a:solidFill>
                <a:latin typeface="Open Sans"/>
                <a:ea typeface="Open Sans"/>
                <a:cs typeface="Open Sans"/>
                <a:sym typeface="Open Sans"/>
              </a:rPr>
              <a:t>mon</a:t>
            </a:r>
            <a:r>
              <a:rPr lang="en-US" sz="2732">
                <a:solidFill>
                  <a:srgbClr val="000000"/>
                </a:solidFill>
                <a:latin typeface="Open Sans"/>
                <a:ea typeface="Open Sans"/>
                <a:cs typeface="Open Sans"/>
                <a:sym typeface="Open Sans"/>
              </a:rPr>
              <a:t>e</a:t>
            </a:r>
            <a:r>
              <a:rPr lang="en-US" sz="2732">
                <a:solidFill>
                  <a:srgbClr val="000000"/>
                </a:solidFill>
                <a:latin typeface="Open Sans"/>
                <a:ea typeface="Open Sans"/>
                <a:cs typeface="Open Sans"/>
                <a:sym typeface="Open Sans"/>
              </a:rPr>
              <a:t>s (and</a:t>
            </a:r>
            <a:r>
              <a:rPr lang="en-US" sz="2732">
                <a:solidFill>
                  <a:srgbClr val="000000"/>
                </a:solidFill>
                <a:latin typeface="Open Sans"/>
                <a:ea typeface="Open Sans"/>
                <a:cs typeface="Open Sans"/>
                <a:sym typeface="Open Sans"/>
              </a:rPr>
              <a:t> </a:t>
            </a:r>
            <a:r>
              <a:rPr lang="en-US" sz="2732">
                <a:solidFill>
                  <a:srgbClr val="000000"/>
                </a:solidFill>
                <a:latin typeface="Open Sans"/>
                <a:ea typeface="Open Sans"/>
                <a:cs typeface="Open Sans"/>
                <a:sym typeface="Open Sans"/>
              </a:rPr>
              <a:t>c</a:t>
            </a:r>
            <a:r>
              <a:rPr lang="en-US" sz="2732">
                <a:solidFill>
                  <a:srgbClr val="000000"/>
                </a:solidFill>
                <a:latin typeface="Open Sans"/>
                <a:ea typeface="Open Sans"/>
                <a:cs typeface="Open Sans"/>
                <a:sym typeface="Open Sans"/>
              </a:rPr>
              <a:t>i</a:t>
            </a:r>
            <a:r>
              <a:rPr lang="en-US" sz="2732">
                <a:solidFill>
                  <a:srgbClr val="000000"/>
                </a:solidFill>
                <a:latin typeface="Open Sans"/>
                <a:ea typeface="Open Sans"/>
                <a:cs typeface="Open Sans"/>
                <a:sym typeface="Open Sans"/>
              </a:rPr>
              <a:t>s-ge</a:t>
            </a:r>
            <a:r>
              <a:rPr lang="en-US" sz="2732">
                <a:solidFill>
                  <a:srgbClr val="000000"/>
                </a:solidFill>
                <a:latin typeface="Open Sans"/>
                <a:ea typeface="Open Sans"/>
                <a:cs typeface="Open Sans"/>
                <a:sym typeface="Open Sans"/>
              </a:rPr>
              <a:t>n</a:t>
            </a:r>
            <a:r>
              <a:rPr lang="en-US" sz="2732">
                <a:solidFill>
                  <a:srgbClr val="000000"/>
                </a:solidFill>
                <a:latin typeface="Open Sans"/>
                <a:ea typeface="Open Sans"/>
                <a:cs typeface="Open Sans"/>
                <a:sym typeface="Open Sans"/>
              </a:rPr>
              <a:t>d</a:t>
            </a:r>
            <a:r>
              <a:rPr lang="en-US" sz="2732">
                <a:solidFill>
                  <a:srgbClr val="000000"/>
                </a:solidFill>
                <a:latin typeface="Open Sans"/>
                <a:ea typeface="Open Sans"/>
                <a:cs typeface="Open Sans"/>
                <a:sym typeface="Open Sans"/>
              </a:rPr>
              <a:t>er </a:t>
            </a:r>
            <a:r>
              <a:rPr lang="en-US" sz="2732">
                <a:solidFill>
                  <a:srgbClr val="000000"/>
                </a:solidFill>
                <a:latin typeface="Open Sans"/>
                <a:ea typeface="Open Sans"/>
                <a:cs typeface="Open Sans"/>
                <a:sym typeface="Open Sans"/>
              </a:rPr>
              <a:t>wo</a:t>
            </a:r>
            <a:r>
              <a:rPr lang="en-US" sz="2732">
                <a:solidFill>
                  <a:srgbClr val="000000"/>
                </a:solidFill>
                <a:latin typeface="Open Sans"/>
                <a:ea typeface="Open Sans"/>
                <a:cs typeface="Open Sans"/>
                <a:sym typeface="Open Sans"/>
              </a:rPr>
              <a:t>m</a:t>
            </a:r>
            <a:r>
              <a:rPr lang="en-US" sz="2732">
                <a:solidFill>
                  <a:srgbClr val="000000"/>
                </a:solidFill>
                <a:latin typeface="Open Sans"/>
                <a:ea typeface="Open Sans"/>
                <a:cs typeface="Open Sans"/>
                <a:sym typeface="Open Sans"/>
              </a:rPr>
              <a:t>en</a:t>
            </a:r>
            <a:r>
              <a:rPr lang="en-US" sz="2732">
                <a:solidFill>
                  <a:srgbClr val="000000"/>
                </a:solidFill>
                <a:latin typeface="Open Sans"/>
                <a:ea typeface="Open Sans"/>
                <a:cs typeface="Open Sans"/>
                <a:sym typeface="Open Sans"/>
              </a:rPr>
              <a:t> </a:t>
            </a:r>
            <a:r>
              <a:rPr lang="en-US" sz="2732">
                <a:solidFill>
                  <a:srgbClr val="000000"/>
                </a:solidFill>
                <a:latin typeface="Open Sans"/>
                <a:ea typeface="Open Sans"/>
                <a:cs typeface="Open Sans"/>
                <a:sym typeface="Open Sans"/>
              </a:rPr>
              <a:t>and</a:t>
            </a:r>
            <a:r>
              <a:rPr lang="en-US" sz="2732">
                <a:solidFill>
                  <a:srgbClr val="000000"/>
                </a:solidFill>
                <a:latin typeface="Open Sans"/>
                <a:ea typeface="Open Sans"/>
                <a:cs typeface="Open Sans"/>
                <a:sym typeface="Open Sans"/>
              </a:rPr>
              <a:t> t</a:t>
            </a:r>
            <a:r>
              <a:rPr lang="en-US" sz="2732">
                <a:solidFill>
                  <a:srgbClr val="000000"/>
                </a:solidFill>
                <a:latin typeface="Open Sans"/>
                <a:ea typeface="Open Sans"/>
                <a:cs typeface="Open Sans"/>
                <a:sym typeface="Open Sans"/>
              </a:rPr>
              <a:t>ran</a:t>
            </a:r>
            <a:r>
              <a:rPr lang="en-US" sz="2732">
                <a:solidFill>
                  <a:srgbClr val="000000"/>
                </a:solidFill>
                <a:latin typeface="Open Sans"/>
                <a:ea typeface="Open Sans"/>
                <a:cs typeface="Open Sans"/>
                <a:sym typeface="Open Sans"/>
              </a:rPr>
              <a:t>s</a:t>
            </a:r>
            <a:r>
              <a:rPr lang="en-US" sz="2732">
                <a:solidFill>
                  <a:srgbClr val="000000"/>
                </a:solidFill>
                <a:latin typeface="Open Sans"/>
                <a:ea typeface="Open Sans"/>
                <a:cs typeface="Open Sans"/>
                <a:sym typeface="Open Sans"/>
              </a:rPr>
              <a:t>g</a:t>
            </a:r>
            <a:r>
              <a:rPr lang="en-US" sz="2732">
                <a:solidFill>
                  <a:srgbClr val="000000"/>
                </a:solidFill>
                <a:latin typeface="Open Sans"/>
                <a:ea typeface="Open Sans"/>
                <a:cs typeface="Open Sans"/>
                <a:sym typeface="Open Sans"/>
              </a:rPr>
              <a:t>e</a:t>
            </a:r>
            <a:r>
              <a:rPr lang="en-US" sz="2732">
                <a:solidFill>
                  <a:srgbClr val="000000"/>
                </a:solidFill>
                <a:latin typeface="Open Sans"/>
                <a:ea typeface="Open Sans"/>
                <a:cs typeface="Open Sans"/>
                <a:sym typeface="Open Sans"/>
              </a:rPr>
              <a:t>n</a:t>
            </a:r>
            <a:r>
              <a:rPr lang="en-US" sz="2732">
                <a:solidFill>
                  <a:srgbClr val="000000"/>
                </a:solidFill>
                <a:latin typeface="Open Sans"/>
                <a:ea typeface="Open Sans"/>
                <a:cs typeface="Open Sans"/>
                <a:sym typeface="Open Sans"/>
              </a:rPr>
              <a:t>d</a:t>
            </a:r>
            <a:r>
              <a:rPr lang="en-US" sz="2732">
                <a:solidFill>
                  <a:srgbClr val="000000"/>
                </a:solidFill>
                <a:latin typeface="Open Sans"/>
                <a:ea typeface="Open Sans"/>
                <a:cs typeface="Open Sans"/>
                <a:sym typeface="Open Sans"/>
              </a:rPr>
              <a:t>er men</a:t>
            </a:r>
            <a:r>
              <a:rPr lang="en-US" sz="2732">
                <a:solidFill>
                  <a:srgbClr val="000000"/>
                </a:solidFill>
                <a:latin typeface="Open Sans"/>
                <a:ea typeface="Open Sans"/>
                <a:cs typeface="Open Sans"/>
                <a:sym typeface="Open Sans"/>
              </a:rPr>
              <a:t>)</a:t>
            </a:r>
            <a:r>
              <a:rPr lang="en-US" sz="2732">
                <a:solidFill>
                  <a:srgbClr val="000000"/>
                </a:solidFill>
                <a:latin typeface="Open Sans"/>
                <a:ea typeface="Open Sans"/>
                <a:cs typeface="Open Sans"/>
                <a:sym typeface="Open Sans"/>
              </a:rPr>
              <a:t>.</a:t>
            </a:r>
          </a:p>
        </p:txBody>
      </p:sp>
      <p:sp>
        <p:nvSpPr>
          <p:cNvPr name="TextBox 9" id="9"/>
          <p:cNvSpPr txBox="true"/>
          <p:nvPr/>
        </p:nvSpPr>
        <p:spPr>
          <a:xfrm rot="0">
            <a:off x="671150" y="5400485"/>
            <a:ext cx="15497243" cy="417667"/>
          </a:xfrm>
          <a:prstGeom prst="rect">
            <a:avLst/>
          </a:prstGeom>
        </p:spPr>
        <p:txBody>
          <a:bodyPr anchor="t" rtlCol="false" tIns="0" lIns="0" bIns="0" rIns="0">
            <a:spAutoFit/>
          </a:bodyPr>
          <a:lstStyle/>
          <a:p>
            <a:pPr algn="ctr">
              <a:lnSpc>
                <a:spcPts val="3273"/>
              </a:lnSpc>
            </a:pPr>
            <a:r>
              <a:rPr lang="en-US" b="true" sz="3030" u="sng">
                <a:solidFill>
                  <a:srgbClr val="48AEA8"/>
                </a:solidFill>
                <a:latin typeface="Open Sans Bold"/>
                <a:ea typeface="Open Sans Bold"/>
                <a:cs typeface="Open Sans Bold"/>
                <a:sym typeface="Open Sans Bold"/>
              </a:rPr>
              <a:t>DVR</a:t>
            </a:r>
          </a:p>
        </p:txBody>
      </p:sp>
      <p:sp>
        <p:nvSpPr>
          <p:cNvPr name="TextBox 10" id="10"/>
          <p:cNvSpPr txBox="true"/>
          <p:nvPr/>
        </p:nvSpPr>
        <p:spPr>
          <a:xfrm rot="0">
            <a:off x="671150" y="6024880"/>
            <a:ext cx="3653838" cy="372853"/>
          </a:xfrm>
          <a:prstGeom prst="rect">
            <a:avLst/>
          </a:prstGeom>
        </p:spPr>
        <p:txBody>
          <a:bodyPr anchor="t" rtlCol="false" tIns="0" lIns="0" bIns="0" rIns="0">
            <a:spAutoFit/>
          </a:bodyPr>
          <a:lstStyle/>
          <a:p>
            <a:pPr algn="l">
              <a:lnSpc>
                <a:spcPts val="2951"/>
              </a:lnSpc>
            </a:pPr>
            <a:r>
              <a:rPr lang="en-US" sz="2732" b="true">
                <a:solidFill>
                  <a:srgbClr val="000000"/>
                </a:solidFill>
                <a:latin typeface="Open Sans Bold"/>
                <a:ea typeface="Open Sans Bold"/>
                <a:cs typeface="Open Sans Bold"/>
                <a:sym typeface="Open Sans Bold"/>
              </a:rPr>
              <a:t>Contraindications </a:t>
            </a:r>
          </a:p>
        </p:txBody>
      </p:sp>
      <p:sp>
        <p:nvSpPr>
          <p:cNvPr name="TextBox 11" id="11"/>
          <p:cNvSpPr txBox="true"/>
          <p:nvPr/>
        </p:nvSpPr>
        <p:spPr>
          <a:xfrm rot="0">
            <a:off x="10752714" y="6008653"/>
            <a:ext cx="3653838" cy="372853"/>
          </a:xfrm>
          <a:prstGeom prst="rect">
            <a:avLst/>
          </a:prstGeom>
        </p:spPr>
        <p:txBody>
          <a:bodyPr anchor="t" rtlCol="false" tIns="0" lIns="0" bIns="0" rIns="0">
            <a:spAutoFit/>
          </a:bodyPr>
          <a:lstStyle/>
          <a:p>
            <a:pPr algn="l">
              <a:lnSpc>
                <a:spcPts val="2951"/>
              </a:lnSpc>
            </a:pPr>
            <a:r>
              <a:rPr lang="en-US" sz="2732" b="true">
                <a:solidFill>
                  <a:srgbClr val="000000"/>
                </a:solidFill>
                <a:latin typeface="Open Sans Bold"/>
                <a:ea typeface="Open Sans Bold"/>
                <a:cs typeface="Open Sans Bold"/>
                <a:sym typeface="Open Sans Bold"/>
              </a:rPr>
              <a:t>Considerations </a:t>
            </a:r>
          </a:p>
        </p:txBody>
      </p:sp>
      <p:sp>
        <p:nvSpPr>
          <p:cNvPr name="TextBox 12" id="12"/>
          <p:cNvSpPr txBox="true"/>
          <p:nvPr/>
        </p:nvSpPr>
        <p:spPr>
          <a:xfrm rot="0">
            <a:off x="671150" y="6580900"/>
            <a:ext cx="10081565" cy="3600728"/>
          </a:xfrm>
          <a:prstGeom prst="rect">
            <a:avLst/>
          </a:prstGeom>
        </p:spPr>
        <p:txBody>
          <a:bodyPr anchor="t" rtlCol="false" tIns="0" lIns="0" bIns="0" rIns="0">
            <a:spAutoFit/>
          </a:bodyPr>
          <a:lstStyle/>
          <a:p>
            <a:pPr algn="l" marL="573398" indent="-286699" lvl="1">
              <a:lnSpc>
                <a:spcPts val="2868"/>
              </a:lnSpc>
              <a:buFont typeface="Arial"/>
              <a:buChar char="•"/>
            </a:pPr>
            <a:r>
              <a:rPr lang="en-US" sz="2655">
                <a:solidFill>
                  <a:srgbClr val="000000"/>
                </a:solidFill>
                <a:latin typeface="Open Sans"/>
                <a:ea typeface="Open Sans"/>
                <a:cs typeface="Open Sans"/>
                <a:sym typeface="Open Sans"/>
              </a:rPr>
              <a:t>HIV-positive or inconclusive test results</a:t>
            </a:r>
          </a:p>
          <a:p>
            <a:pPr algn="l" marL="573398" indent="-286699" lvl="1">
              <a:lnSpc>
                <a:spcPts val="2868"/>
              </a:lnSpc>
              <a:buFont typeface="Arial"/>
              <a:buChar char="•"/>
            </a:pPr>
            <a:r>
              <a:rPr lang="en-US" sz="2655">
                <a:solidFill>
                  <a:srgbClr val="000000"/>
                </a:solidFill>
                <a:latin typeface="Open Sans"/>
                <a:ea typeface="Open Sans"/>
                <a:cs typeface="Open Sans"/>
                <a:sym typeface="Open Sans"/>
              </a:rPr>
              <a:t>High indication for PEP</a:t>
            </a:r>
          </a:p>
          <a:p>
            <a:pPr algn="l" marL="573398" indent="-286699" lvl="1">
              <a:lnSpc>
                <a:spcPts val="2868"/>
              </a:lnSpc>
              <a:buFont typeface="Arial"/>
              <a:buChar char="•"/>
            </a:pPr>
            <a:r>
              <a:rPr lang="en-US" sz="2655">
                <a:solidFill>
                  <a:srgbClr val="000000"/>
                </a:solidFill>
                <a:latin typeface="Open Sans"/>
                <a:ea typeface="Open Sans"/>
                <a:cs typeface="Open Sans"/>
                <a:sym typeface="Open Sans"/>
              </a:rPr>
              <a:t>Concomitant use of DVR with:</a:t>
            </a:r>
          </a:p>
          <a:p>
            <a:pPr algn="l" marL="1146796" indent="-382265" lvl="2">
              <a:lnSpc>
                <a:spcPts val="2868"/>
              </a:lnSpc>
              <a:buFont typeface="Arial"/>
              <a:buChar char="⚬"/>
            </a:pPr>
            <a:r>
              <a:rPr lang="en-US" sz="2655">
                <a:solidFill>
                  <a:srgbClr val="000000"/>
                </a:solidFill>
                <a:latin typeface="Open Sans"/>
                <a:ea typeface="Open Sans"/>
                <a:cs typeface="Open Sans"/>
                <a:sym typeface="Open Sans"/>
              </a:rPr>
              <a:t>Contraceptive vaginal rings</a:t>
            </a:r>
          </a:p>
          <a:p>
            <a:pPr algn="l" marL="1146796" indent="-382265" lvl="2">
              <a:lnSpc>
                <a:spcPts val="2868"/>
              </a:lnSpc>
              <a:buFont typeface="Arial"/>
              <a:buChar char="⚬"/>
            </a:pPr>
            <a:r>
              <a:rPr lang="en-US" sz="2655">
                <a:solidFill>
                  <a:srgbClr val="000000"/>
                </a:solidFill>
                <a:latin typeface="Open Sans"/>
                <a:ea typeface="Open Sans"/>
                <a:cs typeface="Open Sans"/>
                <a:sym typeface="Open Sans"/>
              </a:rPr>
              <a:t>Diaphragms</a:t>
            </a:r>
          </a:p>
          <a:p>
            <a:pPr algn="l" marL="1146796" indent="-382265" lvl="2">
              <a:lnSpc>
                <a:spcPts val="2868"/>
              </a:lnSpc>
              <a:buFont typeface="Arial"/>
              <a:buChar char="⚬"/>
            </a:pPr>
            <a:r>
              <a:rPr lang="en-US" sz="2655">
                <a:solidFill>
                  <a:srgbClr val="000000"/>
                </a:solidFill>
                <a:latin typeface="Open Sans"/>
                <a:ea typeface="Open Sans"/>
                <a:cs typeface="Open Sans"/>
                <a:sym typeface="Open Sans"/>
              </a:rPr>
              <a:t>Vaginally administered metronidazole</a:t>
            </a:r>
          </a:p>
          <a:p>
            <a:pPr algn="l" marL="1146796" indent="-382265" lvl="2">
              <a:lnSpc>
                <a:spcPts val="2868"/>
              </a:lnSpc>
              <a:buFont typeface="Arial"/>
              <a:buChar char="⚬"/>
            </a:pPr>
            <a:r>
              <a:rPr lang="en-US" sz="2655">
                <a:solidFill>
                  <a:srgbClr val="000000"/>
                </a:solidFill>
                <a:latin typeface="Open Sans"/>
                <a:ea typeface="Open Sans"/>
                <a:cs typeface="Open Sans"/>
                <a:sym typeface="Open Sans"/>
              </a:rPr>
              <a:t>Vaginally administered clindamycin</a:t>
            </a:r>
          </a:p>
          <a:p>
            <a:pPr algn="l" marL="573398" indent="-286699" lvl="1">
              <a:lnSpc>
                <a:spcPts val="2868"/>
              </a:lnSpc>
              <a:buFont typeface="Arial"/>
              <a:buChar char="•"/>
            </a:pPr>
            <a:r>
              <a:rPr lang="en-US" sz="2655">
                <a:solidFill>
                  <a:srgbClr val="000000"/>
                </a:solidFill>
                <a:latin typeface="Open Sans"/>
                <a:ea typeface="Open Sans"/>
                <a:cs typeface="Open Sans"/>
                <a:sym typeface="Open Sans"/>
              </a:rPr>
              <a:t>Previous allergic reaction to </a:t>
            </a:r>
            <a:r>
              <a:rPr lang="en-US" sz="2655">
                <a:solidFill>
                  <a:srgbClr val="000000"/>
                </a:solidFill>
                <a:latin typeface="Open Sans"/>
                <a:ea typeface="Open Sans"/>
                <a:cs typeface="Open Sans"/>
                <a:sym typeface="Open Sans"/>
              </a:rPr>
              <a:t>d</a:t>
            </a:r>
            <a:r>
              <a:rPr lang="en-US" sz="2655">
                <a:solidFill>
                  <a:srgbClr val="000000"/>
                </a:solidFill>
                <a:latin typeface="Open Sans"/>
                <a:ea typeface="Open Sans"/>
                <a:cs typeface="Open Sans"/>
                <a:sym typeface="Open Sans"/>
              </a:rPr>
              <a:t>a</a:t>
            </a:r>
            <a:r>
              <a:rPr lang="en-US" sz="2655">
                <a:solidFill>
                  <a:srgbClr val="000000"/>
                </a:solidFill>
                <a:latin typeface="Open Sans"/>
                <a:ea typeface="Open Sans"/>
                <a:cs typeface="Open Sans"/>
                <a:sym typeface="Open Sans"/>
              </a:rPr>
              <a:t>piviri</a:t>
            </a:r>
            <a:r>
              <a:rPr lang="en-US" sz="2655">
                <a:solidFill>
                  <a:srgbClr val="000000"/>
                </a:solidFill>
                <a:latin typeface="Open Sans"/>
                <a:ea typeface="Open Sans"/>
                <a:cs typeface="Open Sans"/>
                <a:sym typeface="Open Sans"/>
              </a:rPr>
              <a:t>n</a:t>
            </a:r>
            <a:r>
              <a:rPr lang="en-US" sz="2655">
                <a:solidFill>
                  <a:srgbClr val="000000"/>
                </a:solidFill>
                <a:latin typeface="Open Sans"/>
                <a:ea typeface="Open Sans"/>
                <a:cs typeface="Open Sans"/>
                <a:sym typeface="Open Sans"/>
              </a:rPr>
              <a:t>e</a:t>
            </a:r>
            <a:r>
              <a:rPr lang="en-US" sz="2655">
                <a:solidFill>
                  <a:srgbClr val="000000"/>
                </a:solidFill>
                <a:latin typeface="Open Sans"/>
                <a:ea typeface="Open Sans"/>
                <a:cs typeface="Open Sans"/>
                <a:sym typeface="Open Sans"/>
              </a:rPr>
              <a:t>/</a:t>
            </a:r>
            <a:r>
              <a:rPr lang="en-US" sz="2655">
                <a:solidFill>
                  <a:srgbClr val="000000"/>
                </a:solidFill>
                <a:latin typeface="Open Sans"/>
                <a:ea typeface="Open Sans"/>
                <a:cs typeface="Open Sans"/>
                <a:sym typeface="Open Sans"/>
              </a:rPr>
              <a:t>DVR</a:t>
            </a:r>
            <a:r>
              <a:rPr lang="en-US" sz="2655">
                <a:solidFill>
                  <a:srgbClr val="000000"/>
                </a:solidFill>
                <a:latin typeface="Open Sans"/>
                <a:ea typeface="Open Sans"/>
                <a:cs typeface="Open Sans"/>
                <a:sym typeface="Open Sans"/>
              </a:rPr>
              <a:t> </a:t>
            </a:r>
            <a:r>
              <a:rPr lang="en-US" sz="2655">
                <a:solidFill>
                  <a:srgbClr val="000000"/>
                </a:solidFill>
                <a:latin typeface="Open Sans"/>
                <a:ea typeface="Open Sans"/>
                <a:cs typeface="Open Sans"/>
                <a:sym typeface="Open Sans"/>
              </a:rPr>
              <a:t>use</a:t>
            </a:r>
          </a:p>
          <a:p>
            <a:pPr algn="l" marL="573398" indent="-286699" lvl="1">
              <a:lnSpc>
                <a:spcPts val="2868"/>
              </a:lnSpc>
              <a:buFont typeface="Arial"/>
              <a:buChar char="•"/>
            </a:pPr>
            <a:r>
              <a:rPr lang="en-US" sz="2655">
                <a:solidFill>
                  <a:srgbClr val="000000"/>
                </a:solidFill>
                <a:latin typeface="Open Sans"/>
                <a:ea typeface="Open Sans"/>
                <a:cs typeface="Open Sans"/>
                <a:sym typeface="Open Sans"/>
              </a:rPr>
              <a:t>Seve</a:t>
            </a:r>
            <a:r>
              <a:rPr lang="en-US" sz="2655">
                <a:solidFill>
                  <a:srgbClr val="000000"/>
                </a:solidFill>
                <a:latin typeface="Open Sans"/>
                <a:ea typeface="Open Sans"/>
                <a:cs typeface="Open Sans"/>
                <a:sym typeface="Open Sans"/>
              </a:rPr>
              <a:t>r</a:t>
            </a:r>
            <a:r>
              <a:rPr lang="en-US" sz="2655">
                <a:solidFill>
                  <a:srgbClr val="000000"/>
                </a:solidFill>
                <a:latin typeface="Open Sans"/>
                <a:ea typeface="Open Sans"/>
                <a:cs typeface="Open Sans"/>
                <a:sym typeface="Open Sans"/>
              </a:rPr>
              <a:t>e</a:t>
            </a:r>
            <a:r>
              <a:rPr lang="en-US" sz="2655">
                <a:solidFill>
                  <a:srgbClr val="000000"/>
                </a:solidFill>
                <a:latin typeface="Open Sans"/>
                <a:ea typeface="Open Sans"/>
                <a:cs typeface="Open Sans"/>
                <a:sym typeface="Open Sans"/>
              </a:rPr>
              <a:t> </a:t>
            </a:r>
            <a:r>
              <a:rPr lang="en-US" sz="2655">
                <a:solidFill>
                  <a:srgbClr val="000000"/>
                </a:solidFill>
                <a:latin typeface="Open Sans"/>
                <a:ea typeface="Open Sans"/>
                <a:cs typeface="Open Sans"/>
                <a:sym typeface="Open Sans"/>
              </a:rPr>
              <a:t>vag</a:t>
            </a:r>
            <a:r>
              <a:rPr lang="en-US" sz="2655">
                <a:solidFill>
                  <a:srgbClr val="000000"/>
                </a:solidFill>
                <a:latin typeface="Open Sans"/>
                <a:ea typeface="Open Sans"/>
                <a:cs typeface="Open Sans"/>
                <a:sym typeface="Open Sans"/>
              </a:rPr>
              <a:t>in</a:t>
            </a:r>
            <a:r>
              <a:rPr lang="en-US" sz="2655">
                <a:solidFill>
                  <a:srgbClr val="000000"/>
                </a:solidFill>
                <a:latin typeface="Open Sans"/>
                <a:ea typeface="Open Sans"/>
                <a:cs typeface="Open Sans"/>
                <a:sym typeface="Open Sans"/>
              </a:rPr>
              <a:t>al</a:t>
            </a:r>
            <a:r>
              <a:rPr lang="en-US" sz="2655">
                <a:solidFill>
                  <a:srgbClr val="000000"/>
                </a:solidFill>
                <a:latin typeface="Open Sans"/>
                <a:ea typeface="Open Sans"/>
                <a:cs typeface="Open Sans"/>
                <a:sym typeface="Open Sans"/>
              </a:rPr>
              <a:t> </a:t>
            </a:r>
            <a:r>
              <a:rPr lang="en-US" sz="2655">
                <a:solidFill>
                  <a:srgbClr val="000000"/>
                </a:solidFill>
                <a:latin typeface="Open Sans"/>
                <a:ea typeface="Open Sans"/>
                <a:cs typeface="Open Sans"/>
                <a:sym typeface="Open Sans"/>
              </a:rPr>
              <a:t>u</a:t>
            </a:r>
            <a:r>
              <a:rPr lang="en-US" sz="2655">
                <a:solidFill>
                  <a:srgbClr val="000000"/>
                </a:solidFill>
                <a:latin typeface="Open Sans"/>
                <a:ea typeface="Open Sans"/>
                <a:cs typeface="Open Sans"/>
                <a:sym typeface="Open Sans"/>
              </a:rPr>
              <a:t>l</a:t>
            </a:r>
            <a:r>
              <a:rPr lang="en-US" sz="2655">
                <a:solidFill>
                  <a:srgbClr val="000000"/>
                </a:solidFill>
                <a:latin typeface="Open Sans"/>
                <a:ea typeface="Open Sans"/>
                <a:cs typeface="Open Sans"/>
                <a:sym typeface="Open Sans"/>
              </a:rPr>
              <a:t>cerat</a:t>
            </a:r>
            <a:r>
              <a:rPr lang="en-US" sz="2655">
                <a:solidFill>
                  <a:srgbClr val="000000"/>
                </a:solidFill>
                <a:latin typeface="Open Sans"/>
                <a:ea typeface="Open Sans"/>
                <a:cs typeface="Open Sans"/>
                <a:sym typeface="Open Sans"/>
              </a:rPr>
              <a:t>i</a:t>
            </a:r>
            <a:r>
              <a:rPr lang="en-US" sz="2655">
                <a:solidFill>
                  <a:srgbClr val="000000"/>
                </a:solidFill>
                <a:latin typeface="Open Sans"/>
                <a:ea typeface="Open Sans"/>
                <a:cs typeface="Open Sans"/>
                <a:sym typeface="Open Sans"/>
              </a:rPr>
              <a:t>o</a:t>
            </a:r>
            <a:r>
              <a:rPr lang="en-US" sz="2655">
                <a:solidFill>
                  <a:srgbClr val="000000"/>
                </a:solidFill>
                <a:latin typeface="Open Sans"/>
                <a:ea typeface="Open Sans"/>
                <a:cs typeface="Open Sans"/>
                <a:sym typeface="Open Sans"/>
              </a:rPr>
              <a:t>n</a:t>
            </a:r>
            <a:r>
              <a:rPr lang="en-US" sz="2655">
                <a:solidFill>
                  <a:srgbClr val="000000"/>
                </a:solidFill>
                <a:latin typeface="Open Sans"/>
                <a:ea typeface="Open Sans"/>
                <a:cs typeface="Open Sans"/>
                <a:sym typeface="Open Sans"/>
              </a:rPr>
              <a:t>s,</a:t>
            </a:r>
            <a:r>
              <a:rPr lang="en-US" sz="2655">
                <a:solidFill>
                  <a:srgbClr val="000000"/>
                </a:solidFill>
                <a:latin typeface="Open Sans"/>
                <a:ea typeface="Open Sans"/>
                <a:cs typeface="Open Sans"/>
                <a:sym typeface="Open Sans"/>
              </a:rPr>
              <a:t> p</a:t>
            </a:r>
            <a:r>
              <a:rPr lang="en-US" sz="2655">
                <a:solidFill>
                  <a:srgbClr val="000000"/>
                </a:solidFill>
                <a:latin typeface="Open Sans"/>
                <a:ea typeface="Open Sans"/>
                <a:cs typeface="Open Sans"/>
                <a:sym typeface="Open Sans"/>
              </a:rPr>
              <a:t>ain</a:t>
            </a:r>
            <a:r>
              <a:rPr lang="en-US" sz="2655">
                <a:solidFill>
                  <a:srgbClr val="000000"/>
                </a:solidFill>
                <a:latin typeface="Open Sans"/>
                <a:ea typeface="Open Sans"/>
                <a:cs typeface="Open Sans"/>
                <a:sym typeface="Open Sans"/>
              </a:rPr>
              <a:t> </a:t>
            </a:r>
            <a:r>
              <a:rPr lang="en-US" sz="2655">
                <a:solidFill>
                  <a:srgbClr val="000000"/>
                </a:solidFill>
                <a:latin typeface="Open Sans"/>
                <a:ea typeface="Open Sans"/>
                <a:cs typeface="Open Sans"/>
                <a:sym typeface="Open Sans"/>
              </a:rPr>
              <a:t>or</a:t>
            </a:r>
            <a:r>
              <a:rPr lang="en-US" sz="2655">
                <a:solidFill>
                  <a:srgbClr val="000000"/>
                </a:solidFill>
                <a:latin typeface="Open Sans"/>
                <a:ea typeface="Open Sans"/>
                <a:cs typeface="Open Sans"/>
                <a:sym typeface="Open Sans"/>
              </a:rPr>
              <a:t> </a:t>
            </a:r>
            <a:r>
              <a:rPr lang="en-US" sz="2655">
                <a:solidFill>
                  <a:srgbClr val="000000"/>
                </a:solidFill>
                <a:latin typeface="Open Sans"/>
                <a:ea typeface="Open Sans"/>
                <a:cs typeface="Open Sans"/>
                <a:sym typeface="Open Sans"/>
              </a:rPr>
              <a:t>discharge</a:t>
            </a:r>
            <a:r>
              <a:rPr lang="en-US" sz="2655">
                <a:solidFill>
                  <a:srgbClr val="000000"/>
                </a:solidFill>
                <a:latin typeface="Open Sans"/>
                <a:ea typeface="Open Sans"/>
                <a:cs typeface="Open Sans"/>
                <a:sym typeface="Open Sans"/>
              </a:rPr>
              <a:t> (</a:t>
            </a:r>
            <a:r>
              <a:rPr lang="en-US" sz="2655">
                <a:solidFill>
                  <a:srgbClr val="000000"/>
                </a:solidFill>
                <a:latin typeface="Open Sans"/>
                <a:ea typeface="Open Sans"/>
                <a:cs typeface="Open Sans"/>
                <a:sym typeface="Open Sans"/>
              </a:rPr>
              <a:t>prov</a:t>
            </a:r>
            <a:r>
              <a:rPr lang="en-US" sz="2655">
                <a:solidFill>
                  <a:srgbClr val="000000"/>
                </a:solidFill>
                <a:latin typeface="Open Sans"/>
                <a:ea typeface="Open Sans"/>
                <a:cs typeface="Open Sans"/>
                <a:sym typeface="Open Sans"/>
              </a:rPr>
              <a:t>i</a:t>
            </a:r>
            <a:r>
              <a:rPr lang="en-US" sz="2655">
                <a:solidFill>
                  <a:srgbClr val="000000"/>
                </a:solidFill>
                <a:latin typeface="Open Sans"/>
                <a:ea typeface="Open Sans"/>
                <a:cs typeface="Open Sans"/>
                <a:sym typeface="Open Sans"/>
              </a:rPr>
              <a:t>de</a:t>
            </a:r>
            <a:r>
              <a:rPr lang="en-US" sz="2655">
                <a:solidFill>
                  <a:srgbClr val="000000"/>
                </a:solidFill>
                <a:latin typeface="Open Sans"/>
                <a:ea typeface="Open Sans"/>
                <a:cs typeface="Open Sans"/>
                <a:sym typeface="Open Sans"/>
              </a:rPr>
              <a:t> t</a:t>
            </a:r>
            <a:r>
              <a:rPr lang="en-US" sz="2655">
                <a:solidFill>
                  <a:srgbClr val="000000"/>
                </a:solidFill>
                <a:latin typeface="Open Sans"/>
                <a:ea typeface="Open Sans"/>
                <a:cs typeface="Open Sans"/>
                <a:sym typeface="Open Sans"/>
              </a:rPr>
              <a:t>r</a:t>
            </a:r>
            <a:r>
              <a:rPr lang="en-US" sz="2655">
                <a:solidFill>
                  <a:srgbClr val="000000"/>
                </a:solidFill>
                <a:latin typeface="Open Sans"/>
                <a:ea typeface="Open Sans"/>
                <a:cs typeface="Open Sans"/>
                <a:sym typeface="Open Sans"/>
              </a:rPr>
              <a:t>e</a:t>
            </a:r>
            <a:r>
              <a:rPr lang="en-US" sz="2655">
                <a:solidFill>
                  <a:srgbClr val="000000"/>
                </a:solidFill>
                <a:latin typeface="Open Sans"/>
                <a:ea typeface="Open Sans"/>
                <a:cs typeface="Open Sans"/>
                <a:sym typeface="Open Sans"/>
              </a:rPr>
              <a:t>a</a:t>
            </a:r>
            <a:r>
              <a:rPr lang="en-US" sz="2655">
                <a:solidFill>
                  <a:srgbClr val="000000"/>
                </a:solidFill>
                <a:latin typeface="Open Sans"/>
                <a:ea typeface="Open Sans"/>
                <a:cs typeface="Open Sans"/>
                <a:sym typeface="Open Sans"/>
              </a:rPr>
              <a:t>t</a:t>
            </a:r>
            <a:r>
              <a:rPr lang="en-US" sz="2655">
                <a:solidFill>
                  <a:srgbClr val="000000"/>
                </a:solidFill>
                <a:latin typeface="Open Sans"/>
                <a:ea typeface="Open Sans"/>
                <a:cs typeface="Open Sans"/>
                <a:sym typeface="Open Sans"/>
              </a:rPr>
              <a:t>m</a:t>
            </a:r>
            <a:r>
              <a:rPr lang="en-US" sz="2655">
                <a:solidFill>
                  <a:srgbClr val="000000"/>
                </a:solidFill>
                <a:latin typeface="Open Sans"/>
                <a:ea typeface="Open Sans"/>
                <a:cs typeface="Open Sans"/>
                <a:sym typeface="Open Sans"/>
              </a:rPr>
              <a:t>e</a:t>
            </a:r>
            <a:r>
              <a:rPr lang="en-US" sz="2655">
                <a:solidFill>
                  <a:srgbClr val="000000"/>
                </a:solidFill>
                <a:latin typeface="Open Sans"/>
                <a:ea typeface="Open Sans"/>
                <a:cs typeface="Open Sans"/>
                <a:sym typeface="Open Sans"/>
              </a:rPr>
              <a:t>nt first</a:t>
            </a:r>
            <a:r>
              <a:rPr lang="en-US" sz="2655">
                <a:solidFill>
                  <a:srgbClr val="000000"/>
                </a:solidFill>
                <a:latin typeface="Open Sans"/>
                <a:ea typeface="Open Sans"/>
                <a:cs typeface="Open Sans"/>
                <a:sym typeface="Open Sans"/>
              </a:rPr>
              <a:t>)</a:t>
            </a:r>
          </a:p>
        </p:txBody>
      </p:sp>
      <p:sp>
        <p:nvSpPr>
          <p:cNvPr name="TextBox 13" id="13"/>
          <p:cNvSpPr txBox="true"/>
          <p:nvPr/>
        </p:nvSpPr>
        <p:spPr>
          <a:xfrm rot="0">
            <a:off x="10272581" y="6574197"/>
            <a:ext cx="7689333" cy="3327273"/>
          </a:xfrm>
          <a:prstGeom prst="rect">
            <a:avLst/>
          </a:prstGeom>
        </p:spPr>
        <p:txBody>
          <a:bodyPr anchor="t" rtlCol="false" tIns="0" lIns="0" bIns="0" rIns="0">
            <a:spAutoFit/>
          </a:bodyPr>
          <a:lstStyle/>
          <a:p>
            <a:pPr algn="l" marL="590046" indent="-295023" lvl="1">
              <a:lnSpc>
                <a:spcPts val="2951"/>
              </a:lnSpc>
              <a:buFont typeface="Arial"/>
              <a:buChar char="•"/>
            </a:pPr>
            <a:r>
              <a:rPr lang="en-US" sz="2732">
                <a:solidFill>
                  <a:srgbClr val="000000"/>
                </a:solidFill>
                <a:latin typeface="Open Sans"/>
                <a:ea typeface="Open Sans"/>
                <a:cs typeface="Open Sans"/>
                <a:sym typeface="Open Sans"/>
              </a:rPr>
              <a:t>High suspicion of AHI</a:t>
            </a:r>
          </a:p>
          <a:p>
            <a:pPr algn="l" marL="590046" indent="-295023" lvl="1">
              <a:lnSpc>
                <a:spcPts val="2951"/>
              </a:lnSpc>
              <a:buFont typeface="Arial"/>
              <a:buChar char="•"/>
            </a:pPr>
            <a:r>
              <a:rPr lang="en-US" sz="2732">
                <a:solidFill>
                  <a:srgbClr val="000000"/>
                </a:solidFill>
                <a:latin typeface="Open Sans"/>
                <a:ea typeface="Open Sans"/>
                <a:cs typeface="Open Sans"/>
                <a:sym typeface="Open Sans"/>
              </a:rPr>
              <a:t>DVR use permitted while waiting to re-test for HIV in 1 month</a:t>
            </a:r>
          </a:p>
          <a:p>
            <a:pPr algn="l" marL="590046" indent="-295023" lvl="1">
              <a:lnSpc>
                <a:spcPts val="2951"/>
              </a:lnSpc>
              <a:buFont typeface="Arial"/>
              <a:buChar char="•"/>
            </a:pPr>
            <a:r>
              <a:rPr lang="en-US" sz="2732">
                <a:solidFill>
                  <a:srgbClr val="000000"/>
                </a:solidFill>
                <a:latin typeface="Open Sans"/>
                <a:ea typeface="Open Sans"/>
                <a:cs typeface="Open Sans"/>
                <a:sym typeface="Open Sans"/>
              </a:rPr>
              <a:t>Concomitant use of vaginally a</a:t>
            </a:r>
            <a:r>
              <a:rPr lang="en-US" sz="2732">
                <a:solidFill>
                  <a:srgbClr val="000000"/>
                </a:solidFill>
                <a:latin typeface="Open Sans"/>
                <a:ea typeface="Open Sans"/>
                <a:cs typeface="Open Sans"/>
                <a:sym typeface="Open Sans"/>
              </a:rPr>
              <a:t>dmin</a:t>
            </a:r>
            <a:r>
              <a:rPr lang="en-US" sz="2732">
                <a:solidFill>
                  <a:srgbClr val="000000"/>
                </a:solidFill>
                <a:latin typeface="Open Sans"/>
                <a:ea typeface="Open Sans"/>
                <a:cs typeface="Open Sans"/>
                <a:sym typeface="Open Sans"/>
              </a:rPr>
              <a:t>ist</a:t>
            </a:r>
            <a:r>
              <a:rPr lang="en-US" sz="2732">
                <a:solidFill>
                  <a:srgbClr val="000000"/>
                </a:solidFill>
                <a:latin typeface="Open Sans"/>
                <a:ea typeface="Open Sans"/>
                <a:cs typeface="Open Sans"/>
                <a:sym typeface="Open Sans"/>
              </a:rPr>
              <a:t>ered</a:t>
            </a:r>
            <a:r>
              <a:rPr lang="en-US" sz="2732">
                <a:solidFill>
                  <a:srgbClr val="000000"/>
                </a:solidFill>
                <a:latin typeface="Open Sans"/>
                <a:ea typeface="Open Sans"/>
                <a:cs typeface="Open Sans"/>
                <a:sym typeface="Open Sans"/>
              </a:rPr>
              <a:t> clotri</a:t>
            </a:r>
            <a:r>
              <a:rPr lang="en-US" sz="2732">
                <a:solidFill>
                  <a:srgbClr val="000000"/>
                </a:solidFill>
                <a:latin typeface="Open Sans"/>
                <a:ea typeface="Open Sans"/>
                <a:cs typeface="Open Sans"/>
                <a:sym typeface="Open Sans"/>
              </a:rPr>
              <a:t>mazole</a:t>
            </a:r>
          </a:p>
          <a:p>
            <a:pPr algn="l" marL="590046" indent="-295023" lvl="1">
              <a:lnSpc>
                <a:spcPts val="2951"/>
              </a:lnSpc>
              <a:buFont typeface="Arial"/>
              <a:buChar char="•"/>
            </a:pPr>
            <a:r>
              <a:rPr lang="en-US" sz="2732">
                <a:solidFill>
                  <a:srgbClr val="000000"/>
                </a:solidFill>
                <a:latin typeface="Open Sans"/>
                <a:ea typeface="Open Sans"/>
                <a:cs typeface="Open Sans"/>
                <a:sym typeface="Open Sans"/>
              </a:rPr>
              <a:t>Use</a:t>
            </a:r>
            <a:r>
              <a:rPr lang="en-US" sz="2732">
                <a:solidFill>
                  <a:srgbClr val="000000"/>
                </a:solidFill>
                <a:latin typeface="Open Sans"/>
                <a:ea typeface="Open Sans"/>
                <a:cs typeface="Open Sans"/>
                <a:sym typeface="Open Sans"/>
              </a:rPr>
              <a:t> DVR wi</a:t>
            </a:r>
            <a:r>
              <a:rPr lang="en-US" sz="2732">
                <a:solidFill>
                  <a:srgbClr val="000000"/>
                </a:solidFill>
                <a:latin typeface="Open Sans"/>
                <a:ea typeface="Open Sans"/>
                <a:cs typeface="Open Sans"/>
                <a:sym typeface="Open Sans"/>
              </a:rPr>
              <a:t>th c</a:t>
            </a:r>
            <a:r>
              <a:rPr lang="en-US" sz="2732">
                <a:solidFill>
                  <a:srgbClr val="000000"/>
                </a:solidFill>
                <a:latin typeface="Open Sans"/>
                <a:ea typeface="Open Sans"/>
                <a:cs typeface="Open Sans"/>
                <a:sym typeface="Open Sans"/>
              </a:rPr>
              <a:t>aution</a:t>
            </a:r>
          </a:p>
          <a:p>
            <a:pPr algn="l" marL="590046" indent="-295023" lvl="1">
              <a:lnSpc>
                <a:spcPts val="2951"/>
              </a:lnSpc>
              <a:buFont typeface="Arial"/>
              <a:buChar char="•"/>
            </a:pPr>
            <a:r>
              <a:rPr lang="en-US" sz="2732">
                <a:solidFill>
                  <a:srgbClr val="000000"/>
                </a:solidFill>
                <a:latin typeface="Open Sans"/>
                <a:ea typeface="Open Sans"/>
                <a:cs typeface="Open Sans"/>
                <a:sym typeface="Open Sans"/>
              </a:rPr>
              <a:t>Co</a:t>
            </a:r>
            <a:r>
              <a:rPr lang="en-US" sz="2732">
                <a:solidFill>
                  <a:srgbClr val="000000"/>
                </a:solidFill>
                <a:latin typeface="Open Sans"/>
                <a:ea typeface="Open Sans"/>
                <a:cs typeface="Open Sans"/>
                <a:sym typeface="Open Sans"/>
              </a:rPr>
              <a:t>ncomitant use of vaginally ad</a:t>
            </a:r>
            <a:r>
              <a:rPr lang="en-US" sz="2732">
                <a:solidFill>
                  <a:srgbClr val="000000"/>
                </a:solidFill>
                <a:latin typeface="Open Sans"/>
                <a:ea typeface="Open Sans"/>
                <a:cs typeface="Open Sans"/>
                <a:sym typeface="Open Sans"/>
              </a:rPr>
              <a:t>ministere</a:t>
            </a:r>
            <a:r>
              <a:rPr lang="en-US" sz="2732">
                <a:solidFill>
                  <a:srgbClr val="000000"/>
                </a:solidFill>
                <a:latin typeface="Open Sans"/>
                <a:ea typeface="Open Sans"/>
                <a:cs typeface="Open Sans"/>
                <a:sym typeface="Open Sans"/>
              </a:rPr>
              <a:t>d</a:t>
            </a:r>
            <a:r>
              <a:rPr lang="en-US" sz="2732">
                <a:solidFill>
                  <a:srgbClr val="000000"/>
                </a:solidFill>
                <a:latin typeface="Open Sans"/>
                <a:ea typeface="Open Sans"/>
                <a:cs typeface="Open Sans"/>
                <a:sym typeface="Open Sans"/>
              </a:rPr>
              <a:t> mi</a:t>
            </a:r>
            <a:r>
              <a:rPr lang="en-US" sz="2732">
                <a:solidFill>
                  <a:srgbClr val="000000"/>
                </a:solidFill>
                <a:latin typeface="Open Sans"/>
                <a:ea typeface="Open Sans"/>
                <a:cs typeface="Open Sans"/>
                <a:sym typeface="Open Sans"/>
              </a:rPr>
              <a:t>co</a:t>
            </a:r>
            <a:r>
              <a:rPr lang="en-US" sz="2732">
                <a:solidFill>
                  <a:srgbClr val="000000"/>
                </a:solidFill>
                <a:latin typeface="Open Sans"/>
                <a:ea typeface="Open Sans"/>
                <a:cs typeface="Open Sans"/>
                <a:sym typeface="Open Sans"/>
              </a:rPr>
              <a:t>nazole</a:t>
            </a:r>
          </a:p>
          <a:p>
            <a:pPr algn="l" marL="590046" indent="-295023" lvl="1">
              <a:lnSpc>
                <a:spcPts val="2951"/>
              </a:lnSpc>
              <a:buFont typeface="Arial"/>
              <a:buChar char="•"/>
            </a:pPr>
            <a:r>
              <a:rPr lang="en-US" sz="2732">
                <a:solidFill>
                  <a:srgbClr val="000000"/>
                </a:solidFill>
                <a:latin typeface="Open Sans"/>
                <a:ea typeface="Open Sans"/>
                <a:cs typeface="Open Sans"/>
                <a:sym typeface="Open Sans"/>
              </a:rPr>
              <a:t>Offer c</a:t>
            </a:r>
            <a:r>
              <a:rPr lang="en-US" sz="2732">
                <a:solidFill>
                  <a:srgbClr val="000000"/>
                </a:solidFill>
                <a:latin typeface="Open Sans"/>
                <a:ea typeface="Open Sans"/>
                <a:cs typeface="Open Sans"/>
                <a:sym typeface="Open Sans"/>
              </a:rPr>
              <a:t>ondoms</a:t>
            </a:r>
            <a:r>
              <a:rPr lang="en-US" sz="2732">
                <a:solidFill>
                  <a:srgbClr val="000000"/>
                </a:solidFill>
                <a:latin typeface="Open Sans"/>
                <a:ea typeface="Open Sans"/>
                <a:cs typeface="Open Sans"/>
                <a:sym typeface="Open Sans"/>
              </a:rPr>
              <a:t> with DVR use</a:t>
            </a:r>
          </a:p>
        </p:txBody>
      </p:sp>
    </p:spTree>
  </p:cSld>
  <p:clrMapOvr>
    <a:masterClrMapping/>
  </p:clrMapOvr>
</p:sld>
</file>

<file path=ppt/slides/slide4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2785816" y="-746945"/>
            <a:ext cx="6765152" cy="6460720"/>
          </a:xfrm>
          <a:custGeom>
            <a:avLst/>
            <a:gdLst/>
            <a:ahLst/>
            <a:cxnLst/>
            <a:rect r="r" b="b" t="t" l="l"/>
            <a:pathLst>
              <a:path h="6460720" w="6765152">
                <a:moveTo>
                  <a:pt x="0" y="0"/>
                </a:moveTo>
                <a:lnTo>
                  <a:pt x="6765152" y="0"/>
                </a:lnTo>
                <a:lnTo>
                  <a:pt x="6765152" y="6460720"/>
                </a:lnTo>
                <a:lnTo>
                  <a:pt x="0" y="646072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3" id="3"/>
          <p:cNvSpPr txBox="true"/>
          <p:nvPr/>
        </p:nvSpPr>
        <p:spPr>
          <a:xfrm rot="0">
            <a:off x="671150" y="56889"/>
            <a:ext cx="15497243" cy="1087756"/>
          </a:xfrm>
          <a:prstGeom prst="rect">
            <a:avLst/>
          </a:prstGeom>
        </p:spPr>
        <p:txBody>
          <a:bodyPr anchor="t" rtlCol="false" tIns="0" lIns="0" bIns="0" rIns="0">
            <a:spAutoFit/>
          </a:bodyPr>
          <a:lstStyle/>
          <a:p>
            <a:pPr algn="l">
              <a:lnSpc>
                <a:spcPts val="8819"/>
              </a:lnSpc>
            </a:pPr>
            <a:r>
              <a:rPr lang="en-US" sz="6299" b="true">
                <a:solidFill>
                  <a:srgbClr val="000000"/>
                </a:solidFill>
                <a:latin typeface="Roboto Condensed Bold"/>
                <a:ea typeface="Roboto Condensed Bold"/>
                <a:cs typeface="Roboto Condensed Bold"/>
                <a:sym typeface="Roboto Condensed Bold"/>
              </a:rPr>
              <a:t>Summary of Key Points in Lesson 2 </a:t>
            </a:r>
          </a:p>
        </p:txBody>
      </p:sp>
      <p:sp>
        <p:nvSpPr>
          <p:cNvPr name="TextBox 4" id="4"/>
          <p:cNvSpPr txBox="true"/>
          <p:nvPr/>
        </p:nvSpPr>
        <p:spPr>
          <a:xfrm rot="0">
            <a:off x="671150" y="1332322"/>
            <a:ext cx="14626455" cy="417667"/>
          </a:xfrm>
          <a:prstGeom prst="rect">
            <a:avLst/>
          </a:prstGeom>
        </p:spPr>
        <p:txBody>
          <a:bodyPr anchor="t" rtlCol="false" tIns="0" lIns="0" bIns="0" rIns="0">
            <a:spAutoFit/>
          </a:bodyPr>
          <a:lstStyle/>
          <a:p>
            <a:pPr algn="ctr">
              <a:lnSpc>
                <a:spcPts val="3273"/>
              </a:lnSpc>
            </a:pPr>
            <a:r>
              <a:rPr lang="en-US" b="true" sz="3030" u="sng">
                <a:solidFill>
                  <a:srgbClr val="A93291"/>
                </a:solidFill>
                <a:latin typeface="Open Sans Bold"/>
                <a:ea typeface="Open Sans Bold"/>
                <a:cs typeface="Open Sans Bold"/>
                <a:sym typeface="Open Sans Bold"/>
              </a:rPr>
              <a:t>CAB-LA</a:t>
            </a:r>
          </a:p>
        </p:txBody>
      </p:sp>
      <p:sp>
        <p:nvSpPr>
          <p:cNvPr name="TextBox 5" id="5"/>
          <p:cNvSpPr txBox="true"/>
          <p:nvPr/>
        </p:nvSpPr>
        <p:spPr>
          <a:xfrm rot="0">
            <a:off x="671150" y="1903977"/>
            <a:ext cx="3653838" cy="372853"/>
          </a:xfrm>
          <a:prstGeom prst="rect">
            <a:avLst/>
          </a:prstGeom>
        </p:spPr>
        <p:txBody>
          <a:bodyPr anchor="t" rtlCol="false" tIns="0" lIns="0" bIns="0" rIns="0">
            <a:spAutoFit/>
          </a:bodyPr>
          <a:lstStyle/>
          <a:p>
            <a:pPr algn="l">
              <a:lnSpc>
                <a:spcPts val="2951"/>
              </a:lnSpc>
            </a:pPr>
            <a:r>
              <a:rPr lang="en-US" sz="2732" b="true">
                <a:solidFill>
                  <a:srgbClr val="000000"/>
                </a:solidFill>
                <a:latin typeface="Open Sans Bold"/>
                <a:ea typeface="Open Sans Bold"/>
                <a:cs typeface="Open Sans Bold"/>
                <a:sym typeface="Open Sans Bold"/>
              </a:rPr>
              <a:t>Contraindications </a:t>
            </a:r>
          </a:p>
        </p:txBody>
      </p:sp>
      <p:sp>
        <p:nvSpPr>
          <p:cNvPr name="TextBox 6" id="6"/>
          <p:cNvSpPr txBox="true"/>
          <p:nvPr/>
        </p:nvSpPr>
        <p:spPr>
          <a:xfrm rot="0">
            <a:off x="10463410" y="2110562"/>
            <a:ext cx="3653838" cy="372853"/>
          </a:xfrm>
          <a:prstGeom prst="rect">
            <a:avLst/>
          </a:prstGeom>
        </p:spPr>
        <p:txBody>
          <a:bodyPr anchor="t" rtlCol="false" tIns="0" lIns="0" bIns="0" rIns="0">
            <a:spAutoFit/>
          </a:bodyPr>
          <a:lstStyle/>
          <a:p>
            <a:pPr algn="l">
              <a:lnSpc>
                <a:spcPts val="2951"/>
              </a:lnSpc>
            </a:pPr>
            <a:r>
              <a:rPr lang="en-US" sz="2732" b="true">
                <a:solidFill>
                  <a:srgbClr val="000000"/>
                </a:solidFill>
                <a:latin typeface="Open Sans Bold"/>
                <a:ea typeface="Open Sans Bold"/>
                <a:cs typeface="Open Sans Bold"/>
                <a:sym typeface="Open Sans Bold"/>
              </a:rPr>
              <a:t>Considerations </a:t>
            </a:r>
          </a:p>
        </p:txBody>
      </p:sp>
      <p:sp>
        <p:nvSpPr>
          <p:cNvPr name="TextBox 7" id="7"/>
          <p:cNvSpPr txBox="true"/>
          <p:nvPr/>
        </p:nvSpPr>
        <p:spPr>
          <a:xfrm rot="0">
            <a:off x="671150" y="2476855"/>
            <a:ext cx="9374381" cy="2796528"/>
          </a:xfrm>
          <a:prstGeom prst="rect">
            <a:avLst/>
          </a:prstGeom>
        </p:spPr>
        <p:txBody>
          <a:bodyPr anchor="t" rtlCol="false" tIns="0" lIns="0" bIns="0" rIns="0">
            <a:spAutoFit/>
          </a:bodyPr>
          <a:lstStyle/>
          <a:p>
            <a:pPr algn="l" marL="446342" indent="-223171" lvl="1">
              <a:lnSpc>
                <a:spcPts val="2232"/>
              </a:lnSpc>
              <a:buFont typeface="Arial"/>
              <a:buChar char="•"/>
            </a:pPr>
            <a:r>
              <a:rPr lang="en-US" sz="2067">
                <a:solidFill>
                  <a:srgbClr val="000000"/>
                </a:solidFill>
                <a:latin typeface="Open Sans"/>
                <a:ea typeface="Open Sans"/>
                <a:cs typeface="Open Sans"/>
                <a:sym typeface="Open Sans"/>
              </a:rPr>
              <a:t>HIV-positive or inconclusive test results</a:t>
            </a:r>
          </a:p>
          <a:p>
            <a:pPr algn="l" marL="446342" indent="-223171" lvl="1">
              <a:lnSpc>
                <a:spcPts val="2232"/>
              </a:lnSpc>
              <a:buFont typeface="Arial"/>
              <a:buChar char="•"/>
            </a:pPr>
            <a:r>
              <a:rPr lang="en-US" sz="2067">
                <a:solidFill>
                  <a:srgbClr val="000000"/>
                </a:solidFill>
                <a:latin typeface="Open Sans"/>
                <a:ea typeface="Open Sans"/>
                <a:cs typeface="Open Sans"/>
                <a:sym typeface="Open Sans"/>
              </a:rPr>
              <a:t>High indication for PEP</a:t>
            </a:r>
          </a:p>
          <a:p>
            <a:pPr algn="l" marL="446342" indent="-223171" lvl="1">
              <a:lnSpc>
                <a:spcPts val="2232"/>
              </a:lnSpc>
              <a:buFont typeface="Arial"/>
              <a:buChar char="•"/>
            </a:pPr>
            <a:r>
              <a:rPr lang="en-US" sz="2067">
                <a:solidFill>
                  <a:srgbClr val="000000"/>
                </a:solidFill>
                <a:latin typeface="Open Sans"/>
                <a:ea typeface="Open Sans"/>
                <a:cs typeface="Open Sans"/>
                <a:sym typeface="Open Sans"/>
              </a:rPr>
              <a:t>High suspicion of AHI</a:t>
            </a:r>
          </a:p>
          <a:p>
            <a:pPr algn="l" marL="446342" indent="-223171" lvl="1">
              <a:lnSpc>
                <a:spcPts val="2232"/>
              </a:lnSpc>
              <a:buFont typeface="Arial"/>
              <a:buChar char="•"/>
            </a:pPr>
            <a:r>
              <a:rPr lang="en-US" sz="2067">
                <a:solidFill>
                  <a:srgbClr val="000000"/>
                </a:solidFill>
                <a:latin typeface="Open Sans"/>
                <a:ea typeface="Open Sans"/>
                <a:cs typeface="Open Sans"/>
                <a:sym typeface="Open Sans"/>
              </a:rPr>
              <a:t>Concomitant use CAB-LA with any of the following medications:</a:t>
            </a:r>
          </a:p>
          <a:p>
            <a:pPr algn="l" marL="892683" indent="-297561" lvl="2">
              <a:lnSpc>
                <a:spcPts val="2232"/>
              </a:lnSpc>
              <a:buFont typeface="Arial"/>
              <a:buChar char="⚬"/>
            </a:pPr>
            <a:r>
              <a:rPr lang="en-US" sz="2067">
                <a:solidFill>
                  <a:srgbClr val="000000"/>
                </a:solidFill>
                <a:latin typeface="Open Sans"/>
                <a:ea typeface="Open Sans"/>
                <a:cs typeface="Open Sans"/>
                <a:sym typeface="Open Sans"/>
              </a:rPr>
              <a:t>Rifampicin</a:t>
            </a:r>
          </a:p>
          <a:p>
            <a:pPr algn="l" marL="892683" indent="-297561" lvl="2">
              <a:lnSpc>
                <a:spcPts val="2232"/>
              </a:lnSpc>
              <a:buFont typeface="Arial"/>
              <a:buChar char="⚬"/>
            </a:pPr>
            <a:r>
              <a:rPr lang="en-US" sz="2067">
                <a:solidFill>
                  <a:srgbClr val="000000"/>
                </a:solidFill>
                <a:latin typeface="Open Sans"/>
                <a:ea typeface="Open Sans"/>
                <a:cs typeface="Open Sans"/>
                <a:sym typeface="Open Sans"/>
              </a:rPr>
              <a:t>Rifapentine</a:t>
            </a:r>
          </a:p>
          <a:p>
            <a:pPr algn="l" marL="892683" indent="-297561" lvl="2">
              <a:lnSpc>
                <a:spcPts val="2232"/>
              </a:lnSpc>
              <a:buFont typeface="Arial"/>
              <a:buChar char="⚬"/>
            </a:pPr>
            <a:r>
              <a:rPr lang="en-US" sz="2067">
                <a:solidFill>
                  <a:srgbClr val="000000"/>
                </a:solidFill>
                <a:latin typeface="Open Sans"/>
                <a:ea typeface="Open Sans"/>
                <a:cs typeface="Open Sans"/>
                <a:sym typeface="Open Sans"/>
              </a:rPr>
              <a:t>Carbamazepine</a:t>
            </a:r>
          </a:p>
          <a:p>
            <a:pPr algn="l" marL="446342" indent="-223171" lvl="1">
              <a:lnSpc>
                <a:spcPts val="2232"/>
              </a:lnSpc>
              <a:buFont typeface="Arial"/>
              <a:buChar char="•"/>
            </a:pPr>
            <a:r>
              <a:rPr lang="en-US" sz="2067">
                <a:solidFill>
                  <a:srgbClr val="000000"/>
                </a:solidFill>
                <a:latin typeface="Open Sans"/>
                <a:ea typeface="Open Sans"/>
                <a:cs typeface="Open Sans"/>
                <a:sym typeface="Open Sans"/>
              </a:rPr>
              <a:t>Previous allergic reaction to </a:t>
            </a:r>
            <a:r>
              <a:rPr lang="en-US" sz="2067">
                <a:solidFill>
                  <a:srgbClr val="000000"/>
                </a:solidFill>
                <a:latin typeface="Open Sans"/>
                <a:ea typeface="Open Sans"/>
                <a:cs typeface="Open Sans"/>
                <a:sym typeface="Open Sans"/>
              </a:rPr>
              <a:t>c</a:t>
            </a:r>
            <a:r>
              <a:rPr lang="en-US" sz="2067">
                <a:solidFill>
                  <a:srgbClr val="000000"/>
                </a:solidFill>
                <a:latin typeface="Open Sans"/>
                <a:ea typeface="Open Sans"/>
                <a:cs typeface="Open Sans"/>
                <a:sym typeface="Open Sans"/>
              </a:rPr>
              <a:t>a</a:t>
            </a:r>
            <a:r>
              <a:rPr lang="en-US" sz="2067">
                <a:solidFill>
                  <a:srgbClr val="000000"/>
                </a:solidFill>
                <a:latin typeface="Open Sans"/>
                <a:ea typeface="Open Sans"/>
                <a:cs typeface="Open Sans"/>
                <a:sym typeface="Open Sans"/>
              </a:rPr>
              <a:t>b</a:t>
            </a:r>
            <a:r>
              <a:rPr lang="en-US" sz="2067">
                <a:solidFill>
                  <a:srgbClr val="000000"/>
                </a:solidFill>
                <a:latin typeface="Open Sans"/>
                <a:ea typeface="Open Sans"/>
                <a:cs typeface="Open Sans"/>
                <a:sym typeface="Open Sans"/>
              </a:rPr>
              <a:t>o</a:t>
            </a:r>
            <a:r>
              <a:rPr lang="en-US" sz="2067">
                <a:solidFill>
                  <a:srgbClr val="000000"/>
                </a:solidFill>
                <a:latin typeface="Open Sans"/>
                <a:ea typeface="Open Sans"/>
                <a:cs typeface="Open Sans"/>
                <a:sym typeface="Open Sans"/>
              </a:rPr>
              <a:t>teg</a:t>
            </a:r>
            <a:r>
              <a:rPr lang="en-US" sz="2067">
                <a:solidFill>
                  <a:srgbClr val="000000"/>
                </a:solidFill>
                <a:latin typeface="Open Sans"/>
                <a:ea typeface="Open Sans"/>
                <a:cs typeface="Open Sans"/>
                <a:sym typeface="Open Sans"/>
              </a:rPr>
              <a:t>r</a:t>
            </a:r>
            <a:r>
              <a:rPr lang="en-US" sz="2067">
                <a:solidFill>
                  <a:srgbClr val="000000"/>
                </a:solidFill>
                <a:latin typeface="Open Sans"/>
                <a:ea typeface="Open Sans"/>
                <a:cs typeface="Open Sans"/>
                <a:sym typeface="Open Sans"/>
              </a:rPr>
              <a:t>avir/</a:t>
            </a:r>
            <a:r>
              <a:rPr lang="en-US" sz="2067">
                <a:solidFill>
                  <a:srgbClr val="000000"/>
                </a:solidFill>
                <a:latin typeface="Open Sans"/>
                <a:ea typeface="Open Sans"/>
                <a:cs typeface="Open Sans"/>
                <a:sym typeface="Open Sans"/>
              </a:rPr>
              <a:t>C</a:t>
            </a:r>
            <a:r>
              <a:rPr lang="en-US" sz="2067">
                <a:solidFill>
                  <a:srgbClr val="000000"/>
                </a:solidFill>
                <a:latin typeface="Open Sans"/>
                <a:ea typeface="Open Sans"/>
                <a:cs typeface="Open Sans"/>
                <a:sym typeface="Open Sans"/>
              </a:rPr>
              <a:t>AB-LA</a:t>
            </a:r>
            <a:r>
              <a:rPr lang="en-US" sz="2067">
                <a:solidFill>
                  <a:srgbClr val="000000"/>
                </a:solidFill>
                <a:latin typeface="Open Sans"/>
                <a:ea typeface="Open Sans"/>
                <a:cs typeface="Open Sans"/>
                <a:sym typeface="Open Sans"/>
              </a:rPr>
              <a:t> </a:t>
            </a:r>
            <a:r>
              <a:rPr lang="en-US" sz="2067">
                <a:solidFill>
                  <a:srgbClr val="000000"/>
                </a:solidFill>
                <a:latin typeface="Open Sans"/>
                <a:ea typeface="Open Sans"/>
                <a:cs typeface="Open Sans"/>
                <a:sym typeface="Open Sans"/>
              </a:rPr>
              <a:t>use</a:t>
            </a:r>
          </a:p>
          <a:p>
            <a:pPr algn="l" marL="446342" indent="-223171" lvl="1">
              <a:lnSpc>
                <a:spcPts val="2232"/>
              </a:lnSpc>
              <a:buFont typeface="Arial"/>
              <a:buChar char="•"/>
            </a:pPr>
            <a:r>
              <a:rPr lang="en-US" sz="2067">
                <a:solidFill>
                  <a:srgbClr val="000000"/>
                </a:solidFill>
                <a:latin typeface="Open Sans"/>
                <a:ea typeface="Open Sans"/>
                <a:cs typeface="Open Sans"/>
                <a:sym typeface="Open Sans"/>
              </a:rPr>
              <a:t>C</a:t>
            </a:r>
            <a:r>
              <a:rPr lang="en-US" sz="2067">
                <a:solidFill>
                  <a:srgbClr val="000000"/>
                </a:solidFill>
                <a:latin typeface="Open Sans"/>
                <a:ea typeface="Open Sans"/>
                <a:cs typeface="Open Sans"/>
                <a:sym typeface="Open Sans"/>
              </a:rPr>
              <a:t>h</a:t>
            </a:r>
            <a:r>
              <a:rPr lang="en-US" sz="2067">
                <a:solidFill>
                  <a:srgbClr val="000000"/>
                </a:solidFill>
                <a:latin typeface="Open Sans"/>
                <a:ea typeface="Open Sans"/>
                <a:cs typeface="Open Sans"/>
                <a:sym typeface="Open Sans"/>
              </a:rPr>
              <a:t>r</a:t>
            </a:r>
            <a:r>
              <a:rPr lang="en-US" sz="2067">
                <a:solidFill>
                  <a:srgbClr val="000000"/>
                </a:solidFill>
                <a:latin typeface="Open Sans"/>
                <a:ea typeface="Open Sans"/>
                <a:cs typeface="Open Sans"/>
                <a:sym typeface="Open Sans"/>
              </a:rPr>
              <a:t>onic </a:t>
            </a:r>
            <a:r>
              <a:rPr lang="en-US" sz="2067">
                <a:solidFill>
                  <a:srgbClr val="000000"/>
                </a:solidFill>
                <a:latin typeface="Open Sans"/>
                <a:ea typeface="Open Sans"/>
                <a:cs typeface="Open Sans"/>
                <a:sym typeface="Open Sans"/>
              </a:rPr>
              <a:t>l</a:t>
            </a:r>
            <a:r>
              <a:rPr lang="en-US" sz="2067">
                <a:solidFill>
                  <a:srgbClr val="000000"/>
                </a:solidFill>
                <a:latin typeface="Open Sans"/>
                <a:ea typeface="Open Sans"/>
                <a:cs typeface="Open Sans"/>
                <a:sym typeface="Open Sans"/>
              </a:rPr>
              <a:t>iver</a:t>
            </a:r>
            <a:r>
              <a:rPr lang="en-US" sz="2067">
                <a:solidFill>
                  <a:srgbClr val="000000"/>
                </a:solidFill>
                <a:latin typeface="Open Sans"/>
                <a:ea typeface="Open Sans"/>
                <a:cs typeface="Open Sans"/>
                <a:sym typeface="Open Sans"/>
              </a:rPr>
              <a:t> </a:t>
            </a:r>
            <a:r>
              <a:rPr lang="en-US" sz="2067">
                <a:solidFill>
                  <a:srgbClr val="000000"/>
                </a:solidFill>
                <a:latin typeface="Open Sans"/>
                <a:ea typeface="Open Sans"/>
                <a:cs typeface="Open Sans"/>
                <a:sym typeface="Open Sans"/>
              </a:rPr>
              <a:t>d</a:t>
            </a:r>
            <a:r>
              <a:rPr lang="en-US" sz="2067">
                <a:solidFill>
                  <a:srgbClr val="000000"/>
                </a:solidFill>
                <a:latin typeface="Open Sans"/>
                <a:ea typeface="Open Sans"/>
                <a:cs typeface="Open Sans"/>
                <a:sym typeface="Open Sans"/>
              </a:rPr>
              <a:t>i</a:t>
            </a:r>
            <a:r>
              <a:rPr lang="en-US" sz="2067">
                <a:solidFill>
                  <a:srgbClr val="000000"/>
                </a:solidFill>
                <a:latin typeface="Open Sans"/>
                <a:ea typeface="Open Sans"/>
                <a:cs typeface="Open Sans"/>
                <a:sym typeface="Open Sans"/>
              </a:rPr>
              <a:t>sease a</a:t>
            </a:r>
            <a:r>
              <a:rPr lang="en-US" sz="2067">
                <a:solidFill>
                  <a:srgbClr val="000000"/>
                </a:solidFill>
                <a:latin typeface="Open Sans"/>
                <a:ea typeface="Open Sans"/>
                <a:cs typeface="Open Sans"/>
                <a:sym typeface="Open Sans"/>
              </a:rPr>
              <a:t>n</a:t>
            </a:r>
            <a:r>
              <a:rPr lang="en-US" sz="2067">
                <a:solidFill>
                  <a:srgbClr val="000000"/>
                </a:solidFill>
                <a:latin typeface="Open Sans"/>
                <a:ea typeface="Open Sans"/>
                <a:cs typeface="Open Sans"/>
                <a:sym typeface="Open Sans"/>
              </a:rPr>
              <a:t>d acute hepatitis</a:t>
            </a:r>
            <a:r>
              <a:rPr lang="en-US" sz="2067">
                <a:solidFill>
                  <a:srgbClr val="000000"/>
                </a:solidFill>
                <a:latin typeface="Open Sans"/>
                <a:ea typeface="Open Sans"/>
                <a:cs typeface="Open Sans"/>
                <a:sym typeface="Open Sans"/>
              </a:rPr>
              <a:t> or </a:t>
            </a:r>
            <a:r>
              <a:rPr lang="en-US" sz="2067">
                <a:solidFill>
                  <a:srgbClr val="000000"/>
                </a:solidFill>
                <a:latin typeface="Open Sans"/>
                <a:ea typeface="Open Sans"/>
                <a:cs typeface="Open Sans"/>
                <a:sym typeface="Open Sans"/>
              </a:rPr>
              <a:t>abnor</a:t>
            </a:r>
            <a:r>
              <a:rPr lang="en-US" sz="2067">
                <a:solidFill>
                  <a:srgbClr val="000000"/>
                </a:solidFill>
                <a:latin typeface="Open Sans"/>
                <a:ea typeface="Open Sans"/>
                <a:cs typeface="Open Sans"/>
                <a:sym typeface="Open Sans"/>
              </a:rPr>
              <a:t>m</a:t>
            </a:r>
            <a:r>
              <a:rPr lang="en-US" sz="2067">
                <a:solidFill>
                  <a:srgbClr val="000000"/>
                </a:solidFill>
                <a:latin typeface="Open Sans"/>
                <a:ea typeface="Open Sans"/>
                <a:cs typeface="Open Sans"/>
                <a:sym typeface="Open Sans"/>
              </a:rPr>
              <a:t>a</a:t>
            </a:r>
            <a:r>
              <a:rPr lang="en-US" sz="2067">
                <a:solidFill>
                  <a:srgbClr val="000000"/>
                </a:solidFill>
                <a:latin typeface="Open Sans"/>
                <a:ea typeface="Open Sans"/>
                <a:cs typeface="Open Sans"/>
                <a:sym typeface="Open Sans"/>
              </a:rPr>
              <a:t>l</a:t>
            </a:r>
            <a:r>
              <a:rPr lang="en-US" sz="2067">
                <a:solidFill>
                  <a:srgbClr val="000000"/>
                </a:solidFill>
                <a:latin typeface="Open Sans"/>
                <a:ea typeface="Open Sans"/>
                <a:cs typeface="Open Sans"/>
                <a:sym typeface="Open Sans"/>
              </a:rPr>
              <a:t> l</a:t>
            </a:r>
            <a:r>
              <a:rPr lang="en-US" sz="2067">
                <a:solidFill>
                  <a:srgbClr val="000000"/>
                </a:solidFill>
                <a:latin typeface="Open Sans"/>
                <a:ea typeface="Open Sans"/>
                <a:cs typeface="Open Sans"/>
                <a:sym typeface="Open Sans"/>
              </a:rPr>
              <a:t>i</a:t>
            </a:r>
            <a:r>
              <a:rPr lang="en-US" sz="2067">
                <a:solidFill>
                  <a:srgbClr val="000000"/>
                </a:solidFill>
                <a:latin typeface="Open Sans"/>
                <a:ea typeface="Open Sans"/>
                <a:cs typeface="Open Sans"/>
                <a:sym typeface="Open Sans"/>
              </a:rPr>
              <a:t>ver functio</a:t>
            </a:r>
            <a:r>
              <a:rPr lang="en-US" sz="2067">
                <a:solidFill>
                  <a:srgbClr val="000000"/>
                </a:solidFill>
                <a:latin typeface="Open Sans"/>
                <a:ea typeface="Open Sans"/>
                <a:cs typeface="Open Sans"/>
                <a:sym typeface="Open Sans"/>
              </a:rPr>
              <a:t>n </a:t>
            </a:r>
            <a:r>
              <a:rPr lang="en-US" sz="2067">
                <a:solidFill>
                  <a:srgbClr val="000000"/>
                </a:solidFill>
                <a:latin typeface="Open Sans"/>
                <a:ea typeface="Open Sans"/>
                <a:cs typeface="Open Sans"/>
                <a:sym typeface="Open Sans"/>
              </a:rPr>
              <a:t>t</a:t>
            </a:r>
            <a:r>
              <a:rPr lang="en-US" sz="2067">
                <a:solidFill>
                  <a:srgbClr val="000000"/>
                </a:solidFill>
                <a:latin typeface="Open Sans"/>
                <a:ea typeface="Open Sans"/>
                <a:cs typeface="Open Sans"/>
                <a:sym typeface="Open Sans"/>
              </a:rPr>
              <a:t>e</a:t>
            </a:r>
            <a:r>
              <a:rPr lang="en-US" sz="2067">
                <a:solidFill>
                  <a:srgbClr val="000000"/>
                </a:solidFill>
                <a:latin typeface="Open Sans"/>
                <a:ea typeface="Open Sans"/>
                <a:cs typeface="Open Sans"/>
                <a:sym typeface="Open Sans"/>
              </a:rPr>
              <a:t>st</a:t>
            </a:r>
            <a:r>
              <a:rPr lang="en-US" sz="2067">
                <a:solidFill>
                  <a:srgbClr val="000000"/>
                </a:solidFill>
                <a:latin typeface="Open Sans"/>
                <a:ea typeface="Open Sans"/>
                <a:cs typeface="Open Sans"/>
                <a:sym typeface="Open Sans"/>
              </a:rPr>
              <a:t> </a:t>
            </a:r>
            <a:r>
              <a:rPr lang="en-US" sz="2067">
                <a:solidFill>
                  <a:srgbClr val="000000"/>
                </a:solidFill>
                <a:latin typeface="Open Sans"/>
                <a:ea typeface="Open Sans"/>
                <a:cs typeface="Open Sans"/>
                <a:sym typeface="Open Sans"/>
              </a:rPr>
              <a:t>results</a:t>
            </a:r>
            <a:r>
              <a:rPr lang="en-US" sz="2067">
                <a:solidFill>
                  <a:srgbClr val="000000"/>
                </a:solidFill>
                <a:latin typeface="Open Sans"/>
                <a:ea typeface="Open Sans"/>
                <a:cs typeface="Open Sans"/>
                <a:sym typeface="Open Sans"/>
              </a:rPr>
              <a:t> (if tested)</a:t>
            </a:r>
          </a:p>
        </p:txBody>
      </p:sp>
      <p:sp>
        <p:nvSpPr>
          <p:cNvPr name="TextBox 8" id="8"/>
          <p:cNvSpPr txBox="true"/>
          <p:nvPr/>
        </p:nvSpPr>
        <p:spPr>
          <a:xfrm rot="0">
            <a:off x="10272581" y="2845365"/>
            <a:ext cx="6340313" cy="1111458"/>
          </a:xfrm>
          <a:prstGeom prst="rect">
            <a:avLst/>
          </a:prstGeom>
        </p:spPr>
        <p:txBody>
          <a:bodyPr anchor="t" rtlCol="false" tIns="0" lIns="0" bIns="0" rIns="0">
            <a:spAutoFit/>
          </a:bodyPr>
          <a:lstStyle/>
          <a:p>
            <a:pPr algn="l" marL="590046" indent="-295023" lvl="1">
              <a:lnSpc>
                <a:spcPts val="2951"/>
              </a:lnSpc>
              <a:buFont typeface="Arial"/>
              <a:buChar char="•"/>
            </a:pPr>
            <a:r>
              <a:rPr lang="en-US" sz="2732">
                <a:solidFill>
                  <a:srgbClr val="000000"/>
                </a:solidFill>
                <a:latin typeface="Open Sans"/>
                <a:ea typeface="Open Sans"/>
                <a:cs typeface="Open Sans"/>
                <a:sym typeface="Open Sans"/>
              </a:rPr>
              <a:t>Concomitant us</a:t>
            </a:r>
            <a:r>
              <a:rPr lang="en-US" sz="2732">
                <a:solidFill>
                  <a:srgbClr val="000000"/>
                </a:solidFill>
                <a:latin typeface="Open Sans"/>
                <a:ea typeface="Open Sans"/>
                <a:cs typeface="Open Sans"/>
                <a:sym typeface="Open Sans"/>
              </a:rPr>
              <a:t>e</a:t>
            </a:r>
            <a:r>
              <a:rPr lang="en-US" sz="2732">
                <a:solidFill>
                  <a:srgbClr val="000000"/>
                </a:solidFill>
                <a:latin typeface="Open Sans"/>
                <a:ea typeface="Open Sans"/>
                <a:cs typeface="Open Sans"/>
                <a:sym typeface="Open Sans"/>
              </a:rPr>
              <a:t> </a:t>
            </a:r>
            <a:r>
              <a:rPr lang="en-US" sz="2732">
                <a:solidFill>
                  <a:srgbClr val="000000"/>
                </a:solidFill>
                <a:latin typeface="Open Sans"/>
                <a:ea typeface="Open Sans"/>
                <a:cs typeface="Open Sans"/>
                <a:sym typeface="Open Sans"/>
              </a:rPr>
              <a:t>of CAB-LA wit</a:t>
            </a:r>
            <a:r>
              <a:rPr lang="en-US" sz="2732">
                <a:solidFill>
                  <a:srgbClr val="000000"/>
                </a:solidFill>
                <a:latin typeface="Open Sans"/>
                <a:ea typeface="Open Sans"/>
                <a:cs typeface="Open Sans"/>
                <a:sym typeface="Open Sans"/>
              </a:rPr>
              <a:t>h</a:t>
            </a:r>
            <a:r>
              <a:rPr lang="en-US" sz="2732">
                <a:solidFill>
                  <a:srgbClr val="000000"/>
                </a:solidFill>
                <a:latin typeface="Open Sans"/>
                <a:ea typeface="Open Sans"/>
                <a:cs typeface="Open Sans"/>
                <a:sym typeface="Open Sans"/>
              </a:rPr>
              <a:t> ri</a:t>
            </a:r>
            <a:r>
              <a:rPr lang="en-US" sz="2732">
                <a:solidFill>
                  <a:srgbClr val="000000"/>
                </a:solidFill>
                <a:latin typeface="Open Sans"/>
                <a:ea typeface="Open Sans"/>
                <a:cs typeface="Open Sans"/>
                <a:sym typeface="Open Sans"/>
              </a:rPr>
              <a:t>f</a:t>
            </a:r>
            <a:r>
              <a:rPr lang="en-US" sz="2732">
                <a:solidFill>
                  <a:srgbClr val="000000"/>
                </a:solidFill>
                <a:latin typeface="Open Sans"/>
                <a:ea typeface="Open Sans"/>
                <a:cs typeface="Open Sans"/>
                <a:sym typeface="Open Sans"/>
              </a:rPr>
              <a:t>abu</a:t>
            </a:r>
            <a:r>
              <a:rPr lang="en-US" sz="2732">
                <a:solidFill>
                  <a:srgbClr val="000000"/>
                </a:solidFill>
                <a:latin typeface="Open Sans"/>
                <a:ea typeface="Open Sans"/>
                <a:cs typeface="Open Sans"/>
                <a:sym typeface="Open Sans"/>
              </a:rPr>
              <a:t>tin may </a:t>
            </a:r>
            <a:r>
              <a:rPr lang="en-US" sz="2732">
                <a:solidFill>
                  <a:srgbClr val="000000"/>
                </a:solidFill>
                <a:latin typeface="Open Sans"/>
                <a:ea typeface="Open Sans"/>
                <a:cs typeface="Open Sans"/>
                <a:sym typeface="Open Sans"/>
              </a:rPr>
              <a:t>require</a:t>
            </a:r>
            <a:r>
              <a:rPr lang="en-US" sz="2732">
                <a:solidFill>
                  <a:srgbClr val="000000"/>
                </a:solidFill>
                <a:latin typeface="Open Sans"/>
                <a:ea typeface="Open Sans"/>
                <a:cs typeface="Open Sans"/>
                <a:sym typeface="Open Sans"/>
              </a:rPr>
              <a:t> dose</a:t>
            </a:r>
            <a:r>
              <a:rPr lang="en-US" sz="2732">
                <a:solidFill>
                  <a:srgbClr val="000000"/>
                </a:solidFill>
                <a:latin typeface="Open Sans"/>
                <a:ea typeface="Open Sans"/>
                <a:cs typeface="Open Sans"/>
                <a:sym typeface="Open Sans"/>
              </a:rPr>
              <a:t> </a:t>
            </a:r>
            <a:r>
              <a:rPr lang="en-US" sz="2732">
                <a:solidFill>
                  <a:srgbClr val="000000"/>
                </a:solidFill>
                <a:latin typeface="Open Sans"/>
                <a:ea typeface="Open Sans"/>
                <a:cs typeface="Open Sans"/>
                <a:sym typeface="Open Sans"/>
              </a:rPr>
              <a:t>adjus</a:t>
            </a:r>
            <a:r>
              <a:rPr lang="en-US" sz="2732">
                <a:solidFill>
                  <a:srgbClr val="000000"/>
                </a:solidFill>
                <a:latin typeface="Open Sans"/>
                <a:ea typeface="Open Sans"/>
                <a:cs typeface="Open Sans"/>
                <a:sym typeface="Open Sans"/>
              </a:rPr>
              <a:t>t</a:t>
            </a:r>
            <a:r>
              <a:rPr lang="en-US" sz="2732">
                <a:solidFill>
                  <a:srgbClr val="000000"/>
                </a:solidFill>
                <a:latin typeface="Open Sans"/>
                <a:ea typeface="Open Sans"/>
                <a:cs typeface="Open Sans"/>
                <a:sym typeface="Open Sans"/>
              </a:rPr>
              <a:t>ment.</a:t>
            </a:r>
          </a:p>
        </p:txBody>
      </p:sp>
      <p:sp>
        <p:nvSpPr>
          <p:cNvPr name="TextBox 9" id="9"/>
          <p:cNvSpPr txBox="true"/>
          <p:nvPr/>
        </p:nvSpPr>
        <p:spPr>
          <a:xfrm rot="0">
            <a:off x="671150" y="5400485"/>
            <a:ext cx="15497243" cy="417667"/>
          </a:xfrm>
          <a:prstGeom prst="rect">
            <a:avLst/>
          </a:prstGeom>
        </p:spPr>
        <p:txBody>
          <a:bodyPr anchor="t" rtlCol="false" tIns="0" lIns="0" bIns="0" rIns="0">
            <a:spAutoFit/>
          </a:bodyPr>
          <a:lstStyle/>
          <a:p>
            <a:pPr algn="ctr">
              <a:lnSpc>
                <a:spcPts val="3273"/>
              </a:lnSpc>
            </a:pPr>
            <a:r>
              <a:rPr lang="en-US" b="true" sz="3030" u="sng">
                <a:solidFill>
                  <a:srgbClr val="FE6C39"/>
                </a:solidFill>
                <a:latin typeface="Open Sans Bold"/>
                <a:ea typeface="Open Sans Bold"/>
                <a:cs typeface="Open Sans Bold"/>
                <a:sym typeface="Open Sans Bold"/>
              </a:rPr>
              <a:t>LEN</a:t>
            </a:r>
          </a:p>
        </p:txBody>
      </p:sp>
      <p:sp>
        <p:nvSpPr>
          <p:cNvPr name="TextBox 10" id="10"/>
          <p:cNvSpPr txBox="true"/>
          <p:nvPr/>
        </p:nvSpPr>
        <p:spPr>
          <a:xfrm rot="0">
            <a:off x="671150" y="6024880"/>
            <a:ext cx="3653838" cy="372853"/>
          </a:xfrm>
          <a:prstGeom prst="rect">
            <a:avLst/>
          </a:prstGeom>
        </p:spPr>
        <p:txBody>
          <a:bodyPr anchor="t" rtlCol="false" tIns="0" lIns="0" bIns="0" rIns="0">
            <a:spAutoFit/>
          </a:bodyPr>
          <a:lstStyle/>
          <a:p>
            <a:pPr algn="l">
              <a:lnSpc>
                <a:spcPts val="2951"/>
              </a:lnSpc>
            </a:pPr>
            <a:r>
              <a:rPr lang="en-US" sz="2732" b="true">
                <a:solidFill>
                  <a:srgbClr val="000000"/>
                </a:solidFill>
                <a:latin typeface="Open Sans Bold"/>
                <a:ea typeface="Open Sans Bold"/>
                <a:cs typeface="Open Sans Bold"/>
                <a:sym typeface="Open Sans Bold"/>
              </a:rPr>
              <a:t>Contraindications </a:t>
            </a:r>
          </a:p>
        </p:txBody>
      </p:sp>
      <p:sp>
        <p:nvSpPr>
          <p:cNvPr name="TextBox 11" id="11"/>
          <p:cNvSpPr txBox="true"/>
          <p:nvPr/>
        </p:nvSpPr>
        <p:spPr>
          <a:xfrm rot="0">
            <a:off x="10752714" y="6008653"/>
            <a:ext cx="3653838" cy="372853"/>
          </a:xfrm>
          <a:prstGeom prst="rect">
            <a:avLst/>
          </a:prstGeom>
        </p:spPr>
        <p:txBody>
          <a:bodyPr anchor="t" rtlCol="false" tIns="0" lIns="0" bIns="0" rIns="0">
            <a:spAutoFit/>
          </a:bodyPr>
          <a:lstStyle/>
          <a:p>
            <a:pPr algn="l">
              <a:lnSpc>
                <a:spcPts val="2951"/>
              </a:lnSpc>
            </a:pPr>
            <a:r>
              <a:rPr lang="en-US" sz="2732" b="true">
                <a:solidFill>
                  <a:srgbClr val="000000"/>
                </a:solidFill>
                <a:latin typeface="Open Sans Bold"/>
                <a:ea typeface="Open Sans Bold"/>
                <a:cs typeface="Open Sans Bold"/>
                <a:sym typeface="Open Sans Bold"/>
              </a:rPr>
              <a:t>Considerations </a:t>
            </a:r>
          </a:p>
        </p:txBody>
      </p:sp>
      <p:sp>
        <p:nvSpPr>
          <p:cNvPr name="TextBox 12" id="12"/>
          <p:cNvSpPr txBox="true"/>
          <p:nvPr/>
        </p:nvSpPr>
        <p:spPr>
          <a:xfrm rot="0">
            <a:off x="671150" y="6580900"/>
            <a:ext cx="9601432" cy="3600728"/>
          </a:xfrm>
          <a:prstGeom prst="rect">
            <a:avLst/>
          </a:prstGeom>
        </p:spPr>
        <p:txBody>
          <a:bodyPr anchor="t" rtlCol="false" tIns="0" lIns="0" bIns="0" rIns="0">
            <a:spAutoFit/>
          </a:bodyPr>
          <a:lstStyle/>
          <a:p>
            <a:pPr algn="l" marL="573398" indent="-286699" lvl="1">
              <a:lnSpc>
                <a:spcPts val="2868"/>
              </a:lnSpc>
              <a:buFont typeface="Arial"/>
              <a:buChar char="•"/>
            </a:pPr>
            <a:r>
              <a:rPr lang="en-US" sz="2655">
                <a:solidFill>
                  <a:srgbClr val="000000"/>
                </a:solidFill>
                <a:latin typeface="Open Sans"/>
                <a:ea typeface="Open Sans"/>
                <a:cs typeface="Open Sans"/>
                <a:sym typeface="Open Sans"/>
              </a:rPr>
              <a:t>HIV-positive or inconclusive test results</a:t>
            </a:r>
          </a:p>
          <a:p>
            <a:pPr algn="l" marL="573398" indent="-286699" lvl="1">
              <a:lnSpc>
                <a:spcPts val="2868"/>
              </a:lnSpc>
              <a:buFont typeface="Arial"/>
              <a:buChar char="•"/>
            </a:pPr>
            <a:r>
              <a:rPr lang="en-US" sz="2655">
                <a:solidFill>
                  <a:srgbClr val="000000"/>
                </a:solidFill>
                <a:latin typeface="Open Sans"/>
                <a:ea typeface="Open Sans"/>
                <a:cs typeface="Open Sans"/>
                <a:sym typeface="Open Sans"/>
              </a:rPr>
              <a:t>High indication for PEP</a:t>
            </a:r>
          </a:p>
          <a:p>
            <a:pPr algn="l" marL="573398" indent="-286699" lvl="1">
              <a:lnSpc>
                <a:spcPts val="2868"/>
              </a:lnSpc>
              <a:buFont typeface="Arial"/>
              <a:buChar char="•"/>
            </a:pPr>
            <a:r>
              <a:rPr lang="en-US" sz="2655">
                <a:solidFill>
                  <a:srgbClr val="000000"/>
                </a:solidFill>
                <a:latin typeface="Open Sans"/>
                <a:ea typeface="Open Sans"/>
                <a:cs typeface="Open Sans"/>
                <a:sym typeface="Open Sans"/>
              </a:rPr>
              <a:t>High suspicion of AHI</a:t>
            </a:r>
          </a:p>
          <a:p>
            <a:pPr algn="l" marL="573398" indent="-286699" lvl="1">
              <a:lnSpc>
                <a:spcPts val="2868"/>
              </a:lnSpc>
              <a:buFont typeface="Arial"/>
              <a:buChar char="•"/>
            </a:pPr>
            <a:r>
              <a:rPr lang="en-US" sz="2655">
                <a:solidFill>
                  <a:srgbClr val="000000"/>
                </a:solidFill>
                <a:latin typeface="Open Sans"/>
                <a:ea typeface="Open Sans"/>
                <a:cs typeface="Open Sans"/>
                <a:sym typeface="Open Sans"/>
              </a:rPr>
              <a:t>There are no medications that are contraindicated with LEN.</a:t>
            </a:r>
          </a:p>
          <a:p>
            <a:pPr algn="l" marL="573398" indent="-286699" lvl="1">
              <a:lnSpc>
                <a:spcPts val="2868"/>
              </a:lnSpc>
              <a:buFont typeface="Arial"/>
              <a:buChar char="•"/>
            </a:pPr>
            <a:r>
              <a:rPr lang="en-US" sz="2655">
                <a:solidFill>
                  <a:srgbClr val="000000"/>
                </a:solidFill>
                <a:latin typeface="Open Sans"/>
                <a:ea typeface="Open Sans"/>
                <a:cs typeface="Open Sans"/>
                <a:sym typeface="Open Sans"/>
              </a:rPr>
              <a:t>Concomitant use of LEN in combination with any of the following medications:</a:t>
            </a:r>
          </a:p>
          <a:p>
            <a:pPr algn="l" marL="1146796" indent="-382265" lvl="2">
              <a:lnSpc>
                <a:spcPts val="2868"/>
              </a:lnSpc>
              <a:buFont typeface="Arial"/>
              <a:buChar char="⚬"/>
            </a:pPr>
            <a:r>
              <a:rPr lang="en-US" sz="2655">
                <a:solidFill>
                  <a:srgbClr val="000000"/>
                </a:solidFill>
                <a:latin typeface="Open Sans"/>
                <a:ea typeface="Open Sans"/>
                <a:cs typeface="Open Sans"/>
                <a:sym typeface="Open Sans"/>
              </a:rPr>
              <a:t>PLACEHOLDER:</a:t>
            </a:r>
          </a:p>
          <a:p>
            <a:pPr algn="l" marL="573398" indent="-286699" lvl="1">
              <a:lnSpc>
                <a:spcPts val="2868"/>
              </a:lnSpc>
              <a:buFont typeface="Arial"/>
              <a:buChar char="•"/>
            </a:pPr>
            <a:r>
              <a:rPr lang="en-US" sz="2655">
                <a:solidFill>
                  <a:srgbClr val="000000"/>
                </a:solidFill>
                <a:latin typeface="Open Sans"/>
                <a:ea typeface="Open Sans"/>
                <a:cs typeface="Open Sans"/>
                <a:sym typeface="Open Sans"/>
              </a:rPr>
              <a:t>Previous allergic reaction to l</a:t>
            </a:r>
            <a:r>
              <a:rPr lang="en-US" sz="2655">
                <a:solidFill>
                  <a:srgbClr val="000000"/>
                </a:solidFill>
                <a:latin typeface="Open Sans"/>
                <a:ea typeface="Open Sans"/>
                <a:cs typeface="Open Sans"/>
                <a:sym typeface="Open Sans"/>
              </a:rPr>
              <a:t>e</a:t>
            </a:r>
            <a:r>
              <a:rPr lang="en-US" sz="2655">
                <a:solidFill>
                  <a:srgbClr val="000000"/>
                </a:solidFill>
                <a:latin typeface="Open Sans"/>
                <a:ea typeface="Open Sans"/>
                <a:cs typeface="Open Sans"/>
                <a:sym typeface="Open Sans"/>
              </a:rPr>
              <a:t>n</a:t>
            </a:r>
            <a:r>
              <a:rPr lang="en-US" sz="2655">
                <a:solidFill>
                  <a:srgbClr val="000000"/>
                </a:solidFill>
                <a:latin typeface="Open Sans"/>
                <a:ea typeface="Open Sans"/>
                <a:cs typeface="Open Sans"/>
                <a:sym typeface="Open Sans"/>
              </a:rPr>
              <a:t>aca</a:t>
            </a:r>
            <a:r>
              <a:rPr lang="en-US" sz="2655">
                <a:solidFill>
                  <a:srgbClr val="000000"/>
                </a:solidFill>
                <a:latin typeface="Open Sans"/>
                <a:ea typeface="Open Sans"/>
                <a:cs typeface="Open Sans"/>
                <a:sym typeface="Open Sans"/>
              </a:rPr>
              <a:t>p</a:t>
            </a:r>
            <a:r>
              <a:rPr lang="en-US" sz="2655">
                <a:solidFill>
                  <a:srgbClr val="000000"/>
                </a:solidFill>
                <a:latin typeface="Open Sans"/>
                <a:ea typeface="Open Sans"/>
                <a:cs typeface="Open Sans"/>
                <a:sym typeface="Open Sans"/>
              </a:rPr>
              <a:t>avir</a:t>
            </a:r>
            <a:r>
              <a:rPr lang="en-US" sz="2655">
                <a:solidFill>
                  <a:srgbClr val="000000"/>
                </a:solidFill>
                <a:latin typeface="Open Sans"/>
                <a:ea typeface="Open Sans"/>
                <a:cs typeface="Open Sans"/>
                <a:sym typeface="Open Sans"/>
              </a:rPr>
              <a:t> u</a:t>
            </a:r>
            <a:r>
              <a:rPr lang="en-US" sz="2655">
                <a:solidFill>
                  <a:srgbClr val="000000"/>
                </a:solidFill>
                <a:latin typeface="Open Sans"/>
                <a:ea typeface="Open Sans"/>
                <a:cs typeface="Open Sans"/>
                <a:sym typeface="Open Sans"/>
              </a:rPr>
              <a:t>se</a:t>
            </a:r>
          </a:p>
          <a:p>
            <a:pPr algn="l">
              <a:lnSpc>
                <a:spcPts val="2868"/>
              </a:lnSpc>
            </a:pPr>
          </a:p>
        </p:txBody>
      </p:sp>
      <p:sp>
        <p:nvSpPr>
          <p:cNvPr name="TextBox 13" id="13"/>
          <p:cNvSpPr txBox="true"/>
          <p:nvPr/>
        </p:nvSpPr>
        <p:spPr>
          <a:xfrm rot="0">
            <a:off x="10272581" y="6564672"/>
            <a:ext cx="7672164" cy="2980555"/>
          </a:xfrm>
          <a:prstGeom prst="rect">
            <a:avLst/>
          </a:prstGeom>
        </p:spPr>
        <p:txBody>
          <a:bodyPr anchor="t" rtlCol="false" tIns="0" lIns="0" bIns="0" rIns="0">
            <a:spAutoFit/>
          </a:bodyPr>
          <a:lstStyle/>
          <a:p>
            <a:pPr algn="l" marL="475416" indent="-237708" lvl="1">
              <a:lnSpc>
                <a:spcPts val="2378"/>
              </a:lnSpc>
              <a:buFont typeface="Arial"/>
              <a:buChar char="•"/>
            </a:pPr>
            <a:r>
              <a:rPr lang="en-US" sz="2202">
                <a:solidFill>
                  <a:srgbClr val="000000"/>
                </a:solidFill>
                <a:latin typeface="Open Sans"/>
                <a:ea typeface="Open Sans"/>
                <a:cs typeface="Open Sans"/>
                <a:sym typeface="Open Sans"/>
              </a:rPr>
              <a:t>Concomitant use of LEN with any of the following medications may require a dose adjustment:</a:t>
            </a:r>
          </a:p>
          <a:p>
            <a:pPr algn="l" marL="475416" indent="-237708" lvl="1">
              <a:lnSpc>
                <a:spcPts val="2378"/>
              </a:lnSpc>
              <a:buFont typeface="Arial"/>
              <a:buChar char="•"/>
            </a:pPr>
            <a:r>
              <a:rPr lang="en-US" sz="2202">
                <a:solidFill>
                  <a:srgbClr val="000000"/>
                </a:solidFill>
                <a:latin typeface="Open Sans"/>
                <a:ea typeface="Open Sans"/>
                <a:cs typeface="Open Sans"/>
                <a:sym typeface="Open Sans"/>
              </a:rPr>
              <a:t>PLACEHOLDER</a:t>
            </a:r>
          </a:p>
          <a:p>
            <a:pPr algn="l" marL="475416" indent="-237708" lvl="1">
              <a:lnSpc>
                <a:spcPts val="2378"/>
              </a:lnSpc>
              <a:buFont typeface="Arial"/>
              <a:buChar char="•"/>
            </a:pPr>
            <a:r>
              <a:rPr lang="en-US" sz="2202">
                <a:solidFill>
                  <a:srgbClr val="000000"/>
                </a:solidFill>
                <a:latin typeface="Open Sans"/>
                <a:ea typeface="Open Sans"/>
                <a:cs typeface="Open Sans"/>
                <a:sym typeface="Open Sans"/>
              </a:rPr>
              <a:t>Supplemental doses of LEN are recommended for individuals who begin using medications that are strong or moderate CYP3A inducers, including:</a:t>
            </a:r>
          </a:p>
          <a:p>
            <a:pPr algn="l" marL="475416" indent="-237708" lvl="1">
              <a:lnSpc>
                <a:spcPts val="2378"/>
              </a:lnSpc>
              <a:buFont typeface="Arial"/>
              <a:buChar char="•"/>
            </a:pPr>
            <a:r>
              <a:rPr lang="en-US" sz="2202">
                <a:solidFill>
                  <a:srgbClr val="000000"/>
                </a:solidFill>
                <a:latin typeface="Open Sans"/>
                <a:ea typeface="Open Sans"/>
                <a:cs typeface="Open Sans"/>
                <a:sym typeface="Open Sans"/>
              </a:rPr>
              <a:t>PLACEHOLDER</a:t>
            </a:r>
          </a:p>
          <a:p>
            <a:pPr algn="l" marL="475416" indent="-237708" lvl="1">
              <a:lnSpc>
                <a:spcPts val="2378"/>
              </a:lnSpc>
              <a:buFont typeface="Arial"/>
              <a:buChar char="•"/>
            </a:pPr>
            <a:r>
              <a:rPr lang="en-US" sz="2202">
                <a:solidFill>
                  <a:srgbClr val="000000"/>
                </a:solidFill>
                <a:latin typeface="Open Sans"/>
                <a:ea typeface="Open Sans"/>
                <a:cs typeface="Open Sans"/>
                <a:sym typeface="Open Sans"/>
              </a:rPr>
              <a:t>Prescribers should review </a:t>
            </a:r>
            <a:r>
              <a:rPr lang="en-US" sz="2202">
                <a:solidFill>
                  <a:srgbClr val="000000"/>
                </a:solidFill>
                <a:latin typeface="Open Sans"/>
                <a:ea typeface="Open Sans"/>
                <a:cs typeface="Open Sans"/>
                <a:sym typeface="Open Sans"/>
              </a:rPr>
              <a:t>th</a:t>
            </a:r>
            <a:r>
              <a:rPr lang="en-US" sz="2202">
                <a:solidFill>
                  <a:srgbClr val="000000"/>
                </a:solidFill>
                <a:latin typeface="Open Sans"/>
                <a:ea typeface="Open Sans"/>
                <a:cs typeface="Open Sans"/>
                <a:sym typeface="Open Sans"/>
              </a:rPr>
              <a:t>e regu</a:t>
            </a:r>
            <a:r>
              <a:rPr lang="en-US" sz="2202">
                <a:solidFill>
                  <a:srgbClr val="000000"/>
                </a:solidFill>
                <a:latin typeface="Open Sans"/>
                <a:ea typeface="Open Sans"/>
                <a:cs typeface="Open Sans"/>
                <a:sym typeface="Open Sans"/>
              </a:rPr>
              <a:t>latory l</a:t>
            </a:r>
            <a:r>
              <a:rPr lang="en-US" sz="2202">
                <a:solidFill>
                  <a:srgbClr val="000000"/>
                </a:solidFill>
                <a:latin typeface="Open Sans"/>
                <a:ea typeface="Open Sans"/>
                <a:cs typeface="Open Sans"/>
                <a:sym typeface="Open Sans"/>
              </a:rPr>
              <a:t>abels</a:t>
            </a:r>
            <a:r>
              <a:rPr lang="en-US" sz="2202">
                <a:solidFill>
                  <a:srgbClr val="000000"/>
                </a:solidFill>
                <a:latin typeface="Open Sans"/>
                <a:ea typeface="Open Sans"/>
                <a:cs typeface="Open Sans"/>
                <a:sym typeface="Open Sans"/>
              </a:rPr>
              <a:t> of bo</a:t>
            </a:r>
            <a:r>
              <a:rPr lang="en-US" sz="2202">
                <a:solidFill>
                  <a:srgbClr val="000000"/>
                </a:solidFill>
                <a:latin typeface="Open Sans"/>
                <a:ea typeface="Open Sans"/>
                <a:cs typeface="Open Sans"/>
                <a:sym typeface="Open Sans"/>
              </a:rPr>
              <a:t>th medic</a:t>
            </a:r>
            <a:r>
              <a:rPr lang="en-US" sz="2202">
                <a:solidFill>
                  <a:srgbClr val="000000"/>
                </a:solidFill>
                <a:latin typeface="Open Sans"/>
                <a:ea typeface="Open Sans"/>
                <a:cs typeface="Open Sans"/>
                <a:sym typeface="Open Sans"/>
              </a:rPr>
              <a:t>ations when being prescribed for co</a:t>
            </a:r>
            <a:r>
              <a:rPr lang="en-US" sz="2202">
                <a:solidFill>
                  <a:srgbClr val="000000"/>
                </a:solidFill>
                <a:latin typeface="Open Sans"/>
                <a:ea typeface="Open Sans"/>
                <a:cs typeface="Open Sans"/>
                <a:sym typeface="Open Sans"/>
              </a:rPr>
              <a:t>ncomitant use to de</a:t>
            </a:r>
            <a:r>
              <a:rPr lang="en-US" sz="2202">
                <a:solidFill>
                  <a:srgbClr val="000000"/>
                </a:solidFill>
                <a:latin typeface="Open Sans"/>
                <a:ea typeface="Open Sans"/>
                <a:cs typeface="Open Sans"/>
                <a:sym typeface="Open Sans"/>
              </a:rPr>
              <a:t>termine a</a:t>
            </a:r>
            <a:r>
              <a:rPr lang="en-US" sz="2202">
                <a:solidFill>
                  <a:srgbClr val="000000"/>
                </a:solidFill>
                <a:latin typeface="Open Sans"/>
                <a:ea typeface="Open Sans"/>
                <a:cs typeface="Open Sans"/>
                <a:sym typeface="Open Sans"/>
              </a:rPr>
              <a:t>ny dose</a:t>
            </a:r>
            <a:r>
              <a:rPr lang="en-US" sz="2202">
                <a:solidFill>
                  <a:srgbClr val="000000"/>
                </a:solidFill>
                <a:latin typeface="Open Sans"/>
                <a:ea typeface="Open Sans"/>
                <a:cs typeface="Open Sans"/>
                <a:sym typeface="Open Sans"/>
              </a:rPr>
              <a:t> adjustments.</a:t>
            </a:r>
          </a:p>
        </p:txBody>
      </p:sp>
      <p:sp>
        <p:nvSpPr>
          <p:cNvPr name="TextBox 14" id="14"/>
          <p:cNvSpPr txBox="true"/>
          <p:nvPr/>
        </p:nvSpPr>
        <p:spPr>
          <a:xfrm rot="0">
            <a:off x="3380913" y="3645561"/>
            <a:ext cx="2331018" cy="728951"/>
          </a:xfrm>
          <a:prstGeom prst="rect">
            <a:avLst/>
          </a:prstGeom>
        </p:spPr>
        <p:txBody>
          <a:bodyPr anchor="t" rtlCol="false" tIns="0" lIns="0" bIns="0" rIns="0">
            <a:spAutoFit/>
          </a:bodyPr>
          <a:lstStyle/>
          <a:p>
            <a:pPr algn="ctr" marL="763541" indent="-254514" lvl="2">
              <a:lnSpc>
                <a:spcPts val="1909"/>
              </a:lnSpc>
              <a:buFont typeface="Arial"/>
              <a:buChar char="⚬"/>
            </a:pPr>
            <a:r>
              <a:rPr lang="en-US" sz="1768">
                <a:solidFill>
                  <a:srgbClr val="000000"/>
                </a:solidFill>
                <a:latin typeface="Open Sans"/>
                <a:ea typeface="Open Sans"/>
                <a:cs typeface="Open Sans"/>
                <a:sym typeface="Open Sans"/>
              </a:rPr>
              <a:t>Oxcarbazepine</a:t>
            </a:r>
          </a:p>
          <a:p>
            <a:pPr algn="ctr" marL="763541" indent="-254514" lvl="2">
              <a:lnSpc>
                <a:spcPts val="1909"/>
              </a:lnSpc>
              <a:buFont typeface="Arial"/>
              <a:buChar char="⚬"/>
            </a:pPr>
            <a:r>
              <a:rPr lang="en-US" sz="1768">
                <a:solidFill>
                  <a:srgbClr val="000000"/>
                </a:solidFill>
                <a:latin typeface="Open Sans"/>
                <a:ea typeface="Open Sans"/>
                <a:cs typeface="Open Sans"/>
                <a:sym typeface="Open Sans"/>
              </a:rPr>
              <a:t>Phenobarbital</a:t>
            </a:r>
          </a:p>
          <a:p>
            <a:pPr algn="ctr" marL="763541" indent="-254514" lvl="2">
              <a:lnSpc>
                <a:spcPts val="1909"/>
              </a:lnSpc>
              <a:buFont typeface="Arial"/>
              <a:buChar char="⚬"/>
            </a:pPr>
            <a:r>
              <a:rPr lang="en-US" sz="1768">
                <a:solidFill>
                  <a:srgbClr val="000000"/>
                </a:solidFill>
                <a:latin typeface="Open Sans"/>
                <a:ea typeface="Open Sans"/>
                <a:cs typeface="Open Sans"/>
                <a:sym typeface="Open Sans"/>
              </a:rPr>
              <a:t>Phenytoin</a:t>
            </a:r>
          </a:p>
        </p:txBody>
      </p:sp>
    </p:spTree>
  </p:cSld>
  <p:clrMapOvr>
    <a:masterClrMapping/>
  </p:clrMapOvr>
</p:sld>
</file>

<file path=ppt/slides/slide4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3843923" y="271874"/>
            <a:ext cx="4114800" cy="4114800"/>
          </a:xfrm>
          <a:custGeom>
            <a:avLst/>
            <a:gdLst/>
            <a:ahLst/>
            <a:cxnLst/>
            <a:rect r="r" b="b" t="t" l="l"/>
            <a:pathLst>
              <a:path h="4114800" w="4114800">
                <a:moveTo>
                  <a:pt x="0" y="0"/>
                </a:moveTo>
                <a:lnTo>
                  <a:pt x="4114800" y="0"/>
                </a:lnTo>
                <a:lnTo>
                  <a:pt x="4114800" y="4114800"/>
                </a:lnTo>
                <a:lnTo>
                  <a:pt x="0" y="41148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5340966" y="4027260"/>
            <a:ext cx="7690453" cy="5894545"/>
          </a:xfrm>
          <a:custGeom>
            <a:avLst/>
            <a:gdLst/>
            <a:ahLst/>
            <a:cxnLst/>
            <a:rect r="r" b="b" t="t" l="l"/>
            <a:pathLst>
              <a:path h="5894545" w="7690453">
                <a:moveTo>
                  <a:pt x="0" y="0"/>
                </a:moveTo>
                <a:lnTo>
                  <a:pt x="7690453" y="0"/>
                </a:lnTo>
                <a:lnTo>
                  <a:pt x="7690453" y="5894545"/>
                </a:lnTo>
                <a:lnTo>
                  <a:pt x="0" y="5894545"/>
                </a:lnTo>
                <a:lnTo>
                  <a:pt x="0" y="0"/>
                </a:lnTo>
                <a:close/>
              </a:path>
            </a:pathLst>
          </a:custGeom>
          <a:blipFill>
            <a:blip r:embed="rId4"/>
            <a:stretch>
              <a:fillRect l="0" t="0" r="0" b="0"/>
            </a:stretch>
          </a:blipFill>
          <a:ln w="38100" cap="sq">
            <a:solidFill>
              <a:srgbClr val="1D9EDE"/>
            </a:solidFill>
            <a:prstDash val="solid"/>
            <a:miter/>
          </a:ln>
        </p:spPr>
      </p:sp>
      <p:sp>
        <p:nvSpPr>
          <p:cNvPr name="TextBox 4" id="4"/>
          <p:cNvSpPr txBox="true"/>
          <p:nvPr/>
        </p:nvSpPr>
        <p:spPr>
          <a:xfrm rot="0">
            <a:off x="725150" y="614542"/>
            <a:ext cx="15497243" cy="830580"/>
          </a:xfrm>
          <a:prstGeom prst="rect">
            <a:avLst/>
          </a:prstGeom>
        </p:spPr>
        <p:txBody>
          <a:bodyPr anchor="t" rtlCol="false" tIns="0" lIns="0" bIns="0" rIns="0">
            <a:spAutoFit/>
          </a:bodyPr>
          <a:lstStyle/>
          <a:p>
            <a:pPr algn="l">
              <a:lnSpc>
                <a:spcPts val="6719"/>
              </a:lnSpc>
            </a:pPr>
            <a:r>
              <a:rPr lang="en-US" sz="4800" b="true">
                <a:solidFill>
                  <a:srgbClr val="000000"/>
                </a:solidFill>
                <a:latin typeface="Roboto Condensed Bold"/>
                <a:ea typeface="Roboto Condensed Bold"/>
                <a:cs typeface="Roboto Condensed Bold"/>
                <a:sym typeface="Roboto Condensed Bold"/>
              </a:rPr>
              <a:t>Downloadable Resources for Lesson 2: </a:t>
            </a:r>
          </a:p>
        </p:txBody>
      </p:sp>
      <p:sp>
        <p:nvSpPr>
          <p:cNvPr name="TextBox 5" id="5"/>
          <p:cNvSpPr txBox="true"/>
          <p:nvPr/>
        </p:nvSpPr>
        <p:spPr>
          <a:xfrm rot="0">
            <a:off x="725150" y="1949519"/>
            <a:ext cx="12213960" cy="2077741"/>
          </a:xfrm>
          <a:prstGeom prst="rect">
            <a:avLst/>
          </a:prstGeom>
        </p:spPr>
        <p:txBody>
          <a:bodyPr anchor="t" rtlCol="false" tIns="0" lIns="0" bIns="0" rIns="0">
            <a:spAutoFit/>
          </a:bodyPr>
          <a:lstStyle/>
          <a:p>
            <a:pPr algn="l">
              <a:lnSpc>
                <a:spcPts val="4128"/>
              </a:lnSpc>
              <a:spcBef>
                <a:spcPct val="0"/>
              </a:spcBef>
            </a:pPr>
            <a:r>
              <a:rPr lang="en-US" sz="2949">
                <a:solidFill>
                  <a:srgbClr val="000000"/>
                </a:solidFill>
                <a:latin typeface="Open Sans"/>
                <a:ea typeface="Open Sans"/>
                <a:cs typeface="Open Sans"/>
                <a:sym typeface="Open Sans"/>
              </a:rPr>
              <a:t>The information presented in this lesson on assessing clinical eligibility is summarized in the resource titled:</a:t>
            </a:r>
            <a:r>
              <a:rPr lang="en-US" b="true" sz="2949">
                <a:solidFill>
                  <a:srgbClr val="000000"/>
                </a:solidFill>
                <a:latin typeface="Open Sans Bold"/>
                <a:ea typeface="Open Sans Bold"/>
                <a:cs typeface="Open Sans Bold"/>
                <a:sym typeface="Open Sans Bold"/>
              </a:rPr>
              <a:t> </a:t>
            </a:r>
            <a:r>
              <a:rPr lang="en-US" b="true" sz="2949">
                <a:solidFill>
                  <a:srgbClr val="FE6C39"/>
                </a:solidFill>
                <a:latin typeface="Open Sans Bold"/>
                <a:ea typeface="Open Sans Bold"/>
                <a:cs typeface="Open Sans Bold"/>
                <a:sym typeface="Open Sans Bold"/>
              </a:rPr>
              <a:t>Job Aid: Assessment for PrEP Clinical Eligibility and Contraindications </a:t>
            </a:r>
            <a:r>
              <a:rPr lang="en-US" sz="2949">
                <a:solidFill>
                  <a:srgbClr val="000000"/>
                </a:solidFill>
                <a:latin typeface="Open Sans"/>
                <a:ea typeface="Open Sans"/>
                <a:cs typeface="Open Sans"/>
                <a:sym typeface="Open Sans"/>
              </a:rPr>
              <a:t>which is available for download</a:t>
            </a:r>
          </a:p>
        </p:txBody>
      </p:sp>
    </p:spTree>
  </p:cSld>
  <p:clrMapOvr>
    <a:masterClrMapping/>
  </p:clrMapOvr>
</p:sld>
</file>

<file path=ppt/slides/slide4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362541" y="-347435"/>
            <a:ext cx="4600156" cy="2169899"/>
            <a:chOff x="0" y="0"/>
            <a:chExt cx="1211564" cy="571496"/>
          </a:xfrm>
        </p:grpSpPr>
        <p:sp>
          <p:nvSpPr>
            <p:cNvPr name="Freeform 3" id="3"/>
            <p:cNvSpPr/>
            <p:nvPr/>
          </p:nvSpPr>
          <p:spPr>
            <a:xfrm flipH="false" flipV="false" rot="0">
              <a:off x="0" y="0"/>
              <a:ext cx="1211564" cy="571496"/>
            </a:xfrm>
            <a:custGeom>
              <a:avLst/>
              <a:gdLst/>
              <a:ahLst/>
              <a:cxnLst/>
              <a:rect r="r" b="b" t="t" l="l"/>
              <a:pathLst>
                <a:path h="571496" w="1211564">
                  <a:moveTo>
                    <a:pt x="58904" y="0"/>
                  </a:moveTo>
                  <a:lnTo>
                    <a:pt x="1152660" y="0"/>
                  </a:lnTo>
                  <a:cubicBezTo>
                    <a:pt x="1168282" y="0"/>
                    <a:pt x="1183265" y="6206"/>
                    <a:pt x="1194311" y="17253"/>
                  </a:cubicBezTo>
                  <a:cubicBezTo>
                    <a:pt x="1205358" y="28299"/>
                    <a:pt x="1211564" y="43282"/>
                    <a:pt x="1211564" y="58904"/>
                  </a:cubicBezTo>
                  <a:lnTo>
                    <a:pt x="1211564" y="512592"/>
                  </a:lnTo>
                  <a:cubicBezTo>
                    <a:pt x="1211564" y="545124"/>
                    <a:pt x="1185192" y="571496"/>
                    <a:pt x="1152660" y="571496"/>
                  </a:cubicBezTo>
                  <a:lnTo>
                    <a:pt x="58904" y="571496"/>
                  </a:lnTo>
                  <a:cubicBezTo>
                    <a:pt x="26372" y="571496"/>
                    <a:pt x="0" y="545124"/>
                    <a:pt x="0" y="512592"/>
                  </a:cubicBezTo>
                  <a:lnTo>
                    <a:pt x="0" y="58904"/>
                  </a:lnTo>
                  <a:cubicBezTo>
                    <a:pt x="0" y="26372"/>
                    <a:pt x="26372" y="0"/>
                    <a:pt x="58904" y="0"/>
                  </a:cubicBezTo>
                  <a:close/>
                </a:path>
              </a:pathLst>
            </a:custGeom>
            <a:solidFill>
              <a:srgbClr val="FFFFFF"/>
            </a:solidFill>
          </p:spPr>
        </p:sp>
        <p:sp>
          <p:nvSpPr>
            <p:cNvPr name="TextBox 4" id="4"/>
            <p:cNvSpPr txBox="true"/>
            <p:nvPr/>
          </p:nvSpPr>
          <p:spPr>
            <a:xfrm>
              <a:off x="0" y="-47625"/>
              <a:ext cx="1211564" cy="619121"/>
            </a:xfrm>
            <a:prstGeom prst="rect">
              <a:avLst/>
            </a:prstGeom>
          </p:spPr>
          <p:txBody>
            <a:bodyPr anchor="ctr" rtlCol="false" tIns="50800" lIns="50800" bIns="50800" rIns="50800"/>
            <a:lstStyle/>
            <a:p>
              <a:pPr algn="ctr">
                <a:lnSpc>
                  <a:spcPts val="2659"/>
                </a:lnSpc>
              </a:pPr>
            </a:p>
          </p:txBody>
        </p:sp>
      </p:grpSp>
      <p:sp>
        <p:nvSpPr>
          <p:cNvPr name="Freeform 5" id="5"/>
          <p:cNvSpPr/>
          <p:nvPr/>
        </p:nvSpPr>
        <p:spPr>
          <a:xfrm flipH="false" flipV="false" rot="0">
            <a:off x="1937538" y="153339"/>
            <a:ext cx="1987012" cy="1495841"/>
          </a:xfrm>
          <a:custGeom>
            <a:avLst/>
            <a:gdLst/>
            <a:ahLst/>
            <a:cxnLst/>
            <a:rect r="r" b="b" t="t" l="l"/>
            <a:pathLst>
              <a:path h="1495841" w="1987012">
                <a:moveTo>
                  <a:pt x="0" y="0"/>
                </a:moveTo>
                <a:lnTo>
                  <a:pt x="1987012" y="0"/>
                </a:lnTo>
                <a:lnTo>
                  <a:pt x="1987012" y="1495840"/>
                </a:lnTo>
                <a:lnTo>
                  <a:pt x="0" y="1495840"/>
                </a:lnTo>
                <a:lnTo>
                  <a:pt x="0" y="0"/>
                </a:lnTo>
                <a:close/>
              </a:path>
            </a:pathLst>
          </a:custGeom>
          <a:blipFill>
            <a:blip r:embed="rId2"/>
            <a:stretch>
              <a:fillRect l="0" t="0" r="0" b="0"/>
            </a:stretch>
          </a:blipFill>
        </p:spPr>
      </p:sp>
      <p:sp>
        <p:nvSpPr>
          <p:cNvPr name="Freeform 6" id="6"/>
          <p:cNvSpPr/>
          <p:nvPr/>
        </p:nvSpPr>
        <p:spPr>
          <a:xfrm flipH="false" flipV="false" rot="0">
            <a:off x="276841" y="70690"/>
            <a:ext cx="1503719" cy="1578489"/>
          </a:xfrm>
          <a:custGeom>
            <a:avLst/>
            <a:gdLst/>
            <a:ahLst/>
            <a:cxnLst/>
            <a:rect r="r" b="b" t="t" l="l"/>
            <a:pathLst>
              <a:path h="1578489" w="1503719">
                <a:moveTo>
                  <a:pt x="0" y="0"/>
                </a:moveTo>
                <a:lnTo>
                  <a:pt x="1503718" y="0"/>
                </a:lnTo>
                <a:lnTo>
                  <a:pt x="1503718" y="1578489"/>
                </a:lnTo>
                <a:lnTo>
                  <a:pt x="0" y="1578489"/>
                </a:lnTo>
                <a:lnTo>
                  <a:pt x="0" y="0"/>
                </a:lnTo>
                <a:close/>
              </a:path>
            </a:pathLst>
          </a:custGeom>
          <a:blipFill>
            <a:blip r:embed="rId3"/>
            <a:stretch>
              <a:fillRect l="0" t="0" r="0" b="0"/>
            </a:stretch>
          </a:blipFill>
        </p:spPr>
      </p:sp>
      <p:sp>
        <p:nvSpPr>
          <p:cNvPr name="TextBox 7" id="7"/>
          <p:cNvSpPr txBox="true"/>
          <p:nvPr/>
        </p:nvSpPr>
        <p:spPr>
          <a:xfrm rot="0">
            <a:off x="535188" y="3098363"/>
            <a:ext cx="17217624" cy="1398427"/>
          </a:xfrm>
          <a:prstGeom prst="rect">
            <a:avLst/>
          </a:prstGeom>
        </p:spPr>
        <p:txBody>
          <a:bodyPr anchor="t" rtlCol="false" tIns="0" lIns="0" bIns="0" rIns="0">
            <a:spAutoFit/>
          </a:bodyPr>
          <a:lstStyle/>
          <a:p>
            <a:pPr algn="ctr">
              <a:lnSpc>
                <a:spcPts val="10676"/>
              </a:lnSpc>
            </a:pPr>
            <a:r>
              <a:rPr lang="en-US" b="true" sz="9885" spc="-49">
                <a:solidFill>
                  <a:srgbClr val="48AEA8"/>
                </a:solidFill>
                <a:latin typeface="Roboto Condensed Bold"/>
                <a:ea typeface="Roboto Condensed Bold"/>
                <a:cs typeface="Roboto Condensed Bold"/>
                <a:sym typeface="Roboto Condensed Bold"/>
              </a:rPr>
              <a:t>Thank you!</a:t>
            </a:r>
          </a:p>
        </p:txBody>
      </p:sp>
      <p:sp>
        <p:nvSpPr>
          <p:cNvPr name="TextBox 8" id="8"/>
          <p:cNvSpPr txBox="true"/>
          <p:nvPr/>
        </p:nvSpPr>
        <p:spPr>
          <a:xfrm rot="0">
            <a:off x="369537" y="7761664"/>
            <a:ext cx="17537414" cy="1957214"/>
          </a:xfrm>
          <a:prstGeom prst="rect">
            <a:avLst/>
          </a:prstGeom>
        </p:spPr>
        <p:txBody>
          <a:bodyPr anchor="t" rtlCol="false" tIns="0" lIns="0" bIns="0" rIns="0">
            <a:spAutoFit/>
          </a:bodyPr>
          <a:lstStyle/>
          <a:p>
            <a:pPr algn="ctr">
              <a:lnSpc>
                <a:spcPts val="3947"/>
              </a:lnSpc>
            </a:pPr>
            <a:r>
              <a:rPr lang="en-US" sz="2819" i="true">
                <a:solidFill>
                  <a:srgbClr val="000000"/>
                </a:solidFill>
                <a:latin typeface="Open Sans Italics"/>
                <a:ea typeface="Open Sans Italics"/>
                <a:cs typeface="Open Sans Italics"/>
                <a:sym typeface="Open Sans Italics"/>
              </a:rPr>
              <a:t>This resource was made possible with support and technical c</a:t>
            </a:r>
            <a:r>
              <a:rPr lang="en-US" sz="2819" i="true">
                <a:solidFill>
                  <a:srgbClr val="000000"/>
                </a:solidFill>
                <a:latin typeface="Open Sans Italics"/>
                <a:ea typeface="Open Sans Italics"/>
                <a:cs typeface="Open Sans Italics"/>
                <a:sym typeface="Open Sans Italics"/>
              </a:rPr>
              <a:t>ontributions from Gilead Sciences, Inc., Viiv Healthcare, Population Council, the World Health Organization, Jhpiego, and the United States Government funded RISE program, under the terms of the cooperative agreement 7200AA19CA00003. The contents are the responsibility of Jhpiego and do not necessarily reflect the views of the United States Government.</a:t>
            </a:r>
          </a:p>
        </p:txBody>
      </p:sp>
      <p:sp>
        <p:nvSpPr>
          <p:cNvPr name="TextBox 9" id="9"/>
          <p:cNvSpPr txBox="true"/>
          <p:nvPr/>
        </p:nvSpPr>
        <p:spPr>
          <a:xfrm rot="0">
            <a:off x="1937538" y="5156531"/>
            <a:ext cx="14401412" cy="1481183"/>
          </a:xfrm>
          <a:prstGeom prst="rect">
            <a:avLst/>
          </a:prstGeom>
        </p:spPr>
        <p:txBody>
          <a:bodyPr anchor="t" rtlCol="false" tIns="0" lIns="0" bIns="0" rIns="0">
            <a:spAutoFit/>
          </a:bodyPr>
          <a:lstStyle/>
          <a:p>
            <a:pPr algn="ctr">
              <a:lnSpc>
                <a:spcPts val="5740"/>
              </a:lnSpc>
            </a:pPr>
            <a:r>
              <a:rPr lang="en-US" b="true" sz="5315" spc="-26">
                <a:solidFill>
                  <a:srgbClr val="000000"/>
                </a:solidFill>
                <a:latin typeface="Roboto Condensed Bold"/>
                <a:ea typeface="Roboto Condensed Bold"/>
                <a:cs typeface="Roboto Condensed Bold"/>
                <a:sym typeface="Roboto Condensed Bold"/>
              </a:rPr>
              <a:t>For more information, visit: </a:t>
            </a:r>
            <a:r>
              <a:rPr lang="en-US" b="true" sz="5315" spc="-26">
                <a:solidFill>
                  <a:srgbClr val="FE6C39"/>
                </a:solidFill>
                <a:latin typeface="Roboto Condensed Bold"/>
                <a:ea typeface="Roboto Condensed Bold"/>
                <a:cs typeface="Roboto Condensed Bold"/>
                <a:sym typeface="Roboto Condensed Bold"/>
              </a:rPr>
              <a:t>www.jhpiego.org/HIVPrEPtoolkit</a:t>
            </a:r>
          </a:p>
        </p:txBody>
      </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671150" y="243054"/>
            <a:ext cx="12374397" cy="866859"/>
          </a:xfrm>
          <a:prstGeom prst="rect">
            <a:avLst/>
          </a:prstGeom>
        </p:spPr>
        <p:txBody>
          <a:bodyPr anchor="t" rtlCol="false" tIns="0" lIns="0" bIns="0" rIns="0">
            <a:spAutoFit/>
          </a:bodyPr>
          <a:lstStyle/>
          <a:p>
            <a:pPr algn="l">
              <a:lnSpc>
                <a:spcPts val="7042"/>
              </a:lnSpc>
            </a:pPr>
            <a:r>
              <a:rPr lang="en-US" sz="5030" b="true">
                <a:solidFill>
                  <a:srgbClr val="000000"/>
                </a:solidFill>
                <a:latin typeface="Roboto Condensed Bold"/>
                <a:ea typeface="Roboto Condensed Bold"/>
                <a:cs typeface="Roboto Condensed Bold"/>
                <a:sym typeface="Roboto Condensed Bold"/>
              </a:rPr>
              <a:t>Steps to Assess Clinical Eligibility </a:t>
            </a:r>
          </a:p>
        </p:txBody>
      </p:sp>
      <p:grpSp>
        <p:nvGrpSpPr>
          <p:cNvPr name="Group 3" id="3"/>
          <p:cNvGrpSpPr/>
          <p:nvPr/>
        </p:nvGrpSpPr>
        <p:grpSpPr>
          <a:xfrm rot="0">
            <a:off x="2462384" y="2149129"/>
            <a:ext cx="9949498" cy="641759"/>
            <a:chOff x="0" y="0"/>
            <a:chExt cx="13265998" cy="855679"/>
          </a:xfrm>
        </p:grpSpPr>
        <p:sp>
          <p:nvSpPr>
            <p:cNvPr name="Freeform 4" id="4"/>
            <p:cNvSpPr/>
            <p:nvPr/>
          </p:nvSpPr>
          <p:spPr>
            <a:xfrm flipH="false" flipV="false" rot="0">
              <a:off x="0" y="0"/>
              <a:ext cx="855679" cy="855679"/>
            </a:xfrm>
            <a:custGeom>
              <a:avLst/>
              <a:gdLst/>
              <a:ahLst/>
              <a:cxnLst/>
              <a:rect r="r" b="b" t="t" l="l"/>
              <a:pathLst>
                <a:path h="855679" w="855679">
                  <a:moveTo>
                    <a:pt x="0" y="0"/>
                  </a:moveTo>
                  <a:lnTo>
                    <a:pt x="855679" y="0"/>
                  </a:lnTo>
                  <a:lnTo>
                    <a:pt x="855679" y="855679"/>
                  </a:lnTo>
                  <a:lnTo>
                    <a:pt x="0" y="855679"/>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5" id="5"/>
            <p:cNvSpPr txBox="true"/>
            <p:nvPr/>
          </p:nvSpPr>
          <p:spPr>
            <a:xfrm rot="0">
              <a:off x="1122152" y="128893"/>
              <a:ext cx="12143845" cy="494752"/>
            </a:xfrm>
            <a:prstGeom prst="rect">
              <a:avLst/>
            </a:prstGeom>
          </p:spPr>
          <p:txBody>
            <a:bodyPr anchor="t" rtlCol="false" tIns="0" lIns="0" bIns="0" rIns="0">
              <a:spAutoFit/>
            </a:bodyPr>
            <a:lstStyle/>
            <a:p>
              <a:pPr algn="l">
                <a:lnSpc>
                  <a:spcPts val="3172"/>
                </a:lnSpc>
              </a:pPr>
              <a:r>
                <a:rPr lang="en-US" sz="2266">
                  <a:solidFill>
                    <a:srgbClr val="000000"/>
                  </a:solidFill>
                  <a:latin typeface="Open Sans"/>
                  <a:ea typeface="Open Sans"/>
                  <a:cs typeface="Open Sans"/>
                  <a:sym typeface="Open Sans"/>
                </a:rPr>
                <a:t>HIV Testing</a:t>
              </a:r>
            </a:p>
          </p:txBody>
        </p:sp>
      </p:grpSp>
      <p:grpSp>
        <p:nvGrpSpPr>
          <p:cNvPr name="Group 6" id="6"/>
          <p:cNvGrpSpPr/>
          <p:nvPr/>
        </p:nvGrpSpPr>
        <p:grpSpPr>
          <a:xfrm rot="0">
            <a:off x="2462384" y="3224003"/>
            <a:ext cx="11917435" cy="641759"/>
            <a:chOff x="0" y="0"/>
            <a:chExt cx="15889913" cy="855679"/>
          </a:xfrm>
        </p:grpSpPr>
        <p:sp>
          <p:nvSpPr>
            <p:cNvPr name="Freeform 7" id="7"/>
            <p:cNvSpPr/>
            <p:nvPr/>
          </p:nvSpPr>
          <p:spPr>
            <a:xfrm flipH="false" flipV="false" rot="0">
              <a:off x="0" y="0"/>
              <a:ext cx="855679" cy="855679"/>
            </a:xfrm>
            <a:custGeom>
              <a:avLst/>
              <a:gdLst/>
              <a:ahLst/>
              <a:cxnLst/>
              <a:rect r="r" b="b" t="t" l="l"/>
              <a:pathLst>
                <a:path h="855679" w="855679">
                  <a:moveTo>
                    <a:pt x="0" y="0"/>
                  </a:moveTo>
                  <a:lnTo>
                    <a:pt x="855679" y="0"/>
                  </a:lnTo>
                  <a:lnTo>
                    <a:pt x="855679" y="855679"/>
                  </a:lnTo>
                  <a:lnTo>
                    <a:pt x="0" y="855679"/>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8" id="8"/>
            <p:cNvSpPr txBox="true"/>
            <p:nvPr/>
          </p:nvSpPr>
          <p:spPr>
            <a:xfrm rot="0">
              <a:off x="1132575" y="172628"/>
              <a:ext cx="14757338" cy="494752"/>
            </a:xfrm>
            <a:prstGeom prst="rect">
              <a:avLst/>
            </a:prstGeom>
          </p:spPr>
          <p:txBody>
            <a:bodyPr anchor="t" rtlCol="false" tIns="0" lIns="0" bIns="0" rIns="0">
              <a:spAutoFit/>
            </a:bodyPr>
            <a:lstStyle/>
            <a:p>
              <a:pPr algn="l">
                <a:lnSpc>
                  <a:spcPts val="3172"/>
                </a:lnSpc>
              </a:pPr>
              <a:r>
                <a:rPr lang="en-US" sz="2266">
                  <a:solidFill>
                    <a:srgbClr val="000000"/>
                  </a:solidFill>
                  <a:latin typeface="Open Sans"/>
                  <a:ea typeface="Open Sans"/>
                  <a:cs typeface="Open Sans"/>
                  <a:sym typeface="Open Sans"/>
                </a:rPr>
                <a:t>Possible exposure to HIV in the past 72 hours (“PEP Assessment”)</a:t>
              </a:r>
            </a:p>
          </p:txBody>
        </p:sp>
      </p:grpSp>
      <p:grpSp>
        <p:nvGrpSpPr>
          <p:cNvPr name="Group 9" id="9"/>
          <p:cNvGrpSpPr/>
          <p:nvPr/>
        </p:nvGrpSpPr>
        <p:grpSpPr>
          <a:xfrm rot="0">
            <a:off x="2462384" y="4298877"/>
            <a:ext cx="13312081" cy="742539"/>
            <a:chOff x="0" y="0"/>
            <a:chExt cx="17749441" cy="990052"/>
          </a:xfrm>
        </p:grpSpPr>
        <p:sp>
          <p:nvSpPr>
            <p:cNvPr name="Freeform 10" id="10"/>
            <p:cNvSpPr/>
            <p:nvPr/>
          </p:nvSpPr>
          <p:spPr>
            <a:xfrm flipH="false" flipV="false" rot="0">
              <a:off x="0" y="43064"/>
              <a:ext cx="855679" cy="855679"/>
            </a:xfrm>
            <a:custGeom>
              <a:avLst/>
              <a:gdLst/>
              <a:ahLst/>
              <a:cxnLst/>
              <a:rect r="r" b="b" t="t" l="l"/>
              <a:pathLst>
                <a:path h="855679" w="855679">
                  <a:moveTo>
                    <a:pt x="0" y="0"/>
                  </a:moveTo>
                  <a:lnTo>
                    <a:pt x="855679" y="0"/>
                  </a:lnTo>
                  <a:lnTo>
                    <a:pt x="855679" y="855679"/>
                  </a:lnTo>
                  <a:lnTo>
                    <a:pt x="0" y="855679"/>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TextBox 11" id="11"/>
            <p:cNvSpPr txBox="true"/>
            <p:nvPr/>
          </p:nvSpPr>
          <p:spPr>
            <a:xfrm rot="0">
              <a:off x="1132575" y="-38100"/>
              <a:ext cx="16616866" cy="1028152"/>
            </a:xfrm>
            <a:prstGeom prst="rect">
              <a:avLst/>
            </a:prstGeom>
          </p:spPr>
          <p:txBody>
            <a:bodyPr anchor="t" rtlCol="false" tIns="0" lIns="0" bIns="0" rIns="0">
              <a:spAutoFit/>
            </a:bodyPr>
            <a:lstStyle/>
            <a:p>
              <a:pPr algn="l">
                <a:lnSpc>
                  <a:spcPts val="3172"/>
                </a:lnSpc>
              </a:pPr>
              <a:r>
                <a:rPr lang="en-US" sz="2266">
                  <a:solidFill>
                    <a:srgbClr val="000000"/>
                  </a:solidFill>
                  <a:latin typeface="Open Sans"/>
                  <a:ea typeface="Open Sans"/>
                  <a:cs typeface="Open Sans"/>
                  <a:sym typeface="Open Sans"/>
                </a:rPr>
                <a:t>Signs/symptoms of acute HIV</a:t>
              </a:r>
              <a:r>
                <a:rPr lang="en-US" sz="2266">
                  <a:solidFill>
                    <a:srgbClr val="000000"/>
                  </a:solidFill>
                  <a:latin typeface="Open Sans"/>
                  <a:ea typeface="Open Sans"/>
                  <a:cs typeface="Open Sans"/>
                  <a:sym typeface="Open Sans"/>
                </a:rPr>
                <a:t> infection in past 2 weeks in the context of possible HIV exposure(s) in past 1 month ("AHI Assessment")</a:t>
              </a:r>
            </a:p>
          </p:txBody>
        </p:sp>
      </p:grpSp>
      <p:grpSp>
        <p:nvGrpSpPr>
          <p:cNvPr name="Group 12" id="12"/>
          <p:cNvGrpSpPr/>
          <p:nvPr/>
        </p:nvGrpSpPr>
        <p:grpSpPr>
          <a:xfrm rot="0">
            <a:off x="2462384" y="5474531"/>
            <a:ext cx="13304264" cy="641759"/>
            <a:chOff x="0" y="0"/>
            <a:chExt cx="17739018" cy="855679"/>
          </a:xfrm>
        </p:grpSpPr>
        <p:sp>
          <p:nvSpPr>
            <p:cNvPr name="Freeform 13" id="13"/>
            <p:cNvSpPr/>
            <p:nvPr/>
          </p:nvSpPr>
          <p:spPr>
            <a:xfrm flipH="false" flipV="false" rot="0">
              <a:off x="0" y="0"/>
              <a:ext cx="855679" cy="855679"/>
            </a:xfrm>
            <a:custGeom>
              <a:avLst/>
              <a:gdLst/>
              <a:ahLst/>
              <a:cxnLst/>
              <a:rect r="r" b="b" t="t" l="l"/>
              <a:pathLst>
                <a:path h="855679" w="855679">
                  <a:moveTo>
                    <a:pt x="0" y="0"/>
                  </a:moveTo>
                  <a:lnTo>
                    <a:pt x="855679" y="0"/>
                  </a:lnTo>
                  <a:lnTo>
                    <a:pt x="855679" y="855679"/>
                  </a:lnTo>
                  <a:lnTo>
                    <a:pt x="0" y="855679"/>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TextBox 14" id="14"/>
            <p:cNvSpPr txBox="true"/>
            <p:nvPr/>
          </p:nvSpPr>
          <p:spPr>
            <a:xfrm rot="0">
              <a:off x="1135179" y="172628"/>
              <a:ext cx="16603840" cy="494752"/>
            </a:xfrm>
            <a:prstGeom prst="rect">
              <a:avLst/>
            </a:prstGeom>
          </p:spPr>
          <p:txBody>
            <a:bodyPr anchor="t" rtlCol="false" tIns="0" lIns="0" bIns="0" rIns="0">
              <a:spAutoFit/>
            </a:bodyPr>
            <a:lstStyle/>
            <a:p>
              <a:pPr algn="l">
                <a:lnSpc>
                  <a:spcPts val="3172"/>
                </a:lnSpc>
              </a:pPr>
              <a:r>
                <a:rPr lang="en-US" sz="2266">
                  <a:solidFill>
                    <a:srgbClr val="000000"/>
                  </a:solidFill>
                  <a:latin typeface="Open Sans"/>
                  <a:ea typeface="Open Sans"/>
                  <a:cs typeface="Open Sans"/>
                  <a:sym typeface="Open Sans"/>
                </a:rPr>
                <a:t>Use of</a:t>
              </a:r>
              <a:r>
                <a:rPr lang="en-US" sz="2266">
                  <a:solidFill>
                    <a:srgbClr val="000000"/>
                  </a:solidFill>
                  <a:latin typeface="Open Sans"/>
                  <a:ea typeface="Open Sans"/>
                  <a:cs typeface="Open Sans"/>
                  <a:sym typeface="Open Sans"/>
                </a:rPr>
                <a:t> other medications or products that may interact with PrEP</a:t>
              </a:r>
            </a:p>
          </p:txBody>
        </p:sp>
      </p:grpSp>
      <p:grpSp>
        <p:nvGrpSpPr>
          <p:cNvPr name="Group 15" id="15"/>
          <p:cNvGrpSpPr/>
          <p:nvPr/>
        </p:nvGrpSpPr>
        <p:grpSpPr>
          <a:xfrm rot="0">
            <a:off x="2462384" y="6549405"/>
            <a:ext cx="13331621" cy="633943"/>
            <a:chOff x="0" y="0"/>
            <a:chExt cx="17775495" cy="845257"/>
          </a:xfrm>
        </p:grpSpPr>
        <p:sp>
          <p:nvSpPr>
            <p:cNvPr name="Freeform 16" id="16"/>
            <p:cNvSpPr/>
            <p:nvPr/>
          </p:nvSpPr>
          <p:spPr>
            <a:xfrm flipH="false" flipV="false" rot="0">
              <a:off x="0" y="0"/>
              <a:ext cx="845257" cy="845257"/>
            </a:xfrm>
            <a:custGeom>
              <a:avLst/>
              <a:gdLst/>
              <a:ahLst/>
              <a:cxnLst/>
              <a:rect r="r" b="b" t="t" l="l"/>
              <a:pathLst>
                <a:path h="845257" w="845257">
                  <a:moveTo>
                    <a:pt x="0" y="0"/>
                  </a:moveTo>
                  <a:lnTo>
                    <a:pt x="845257" y="0"/>
                  </a:lnTo>
                  <a:lnTo>
                    <a:pt x="845257" y="845257"/>
                  </a:lnTo>
                  <a:lnTo>
                    <a:pt x="0" y="845257"/>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TextBox 17" id="17"/>
            <p:cNvSpPr txBox="true"/>
            <p:nvPr/>
          </p:nvSpPr>
          <p:spPr>
            <a:xfrm rot="0">
              <a:off x="1145601" y="167417"/>
              <a:ext cx="16629893" cy="494752"/>
            </a:xfrm>
            <a:prstGeom prst="rect">
              <a:avLst/>
            </a:prstGeom>
          </p:spPr>
          <p:txBody>
            <a:bodyPr anchor="t" rtlCol="false" tIns="0" lIns="0" bIns="0" rIns="0">
              <a:spAutoFit/>
            </a:bodyPr>
            <a:lstStyle/>
            <a:p>
              <a:pPr algn="l">
                <a:lnSpc>
                  <a:spcPts val="3172"/>
                </a:lnSpc>
              </a:pPr>
              <a:r>
                <a:rPr lang="en-US" sz="2266">
                  <a:solidFill>
                    <a:srgbClr val="000000"/>
                  </a:solidFill>
                  <a:latin typeface="Open Sans"/>
                  <a:ea typeface="Open Sans"/>
                  <a:cs typeface="Open Sans"/>
                  <a:sym typeface="Open Sans"/>
                </a:rPr>
                <a:t>Medication allergi</a:t>
              </a:r>
              <a:r>
                <a:rPr lang="en-US" sz="2266">
                  <a:solidFill>
                    <a:srgbClr val="000000"/>
                  </a:solidFill>
                  <a:latin typeface="Open Sans"/>
                  <a:ea typeface="Open Sans"/>
                  <a:cs typeface="Open Sans"/>
                  <a:sym typeface="Open Sans"/>
                </a:rPr>
                <a:t>es/hypersensitivities</a:t>
              </a:r>
            </a:p>
          </p:txBody>
        </p:sp>
      </p:grpSp>
      <p:grpSp>
        <p:nvGrpSpPr>
          <p:cNvPr name="Group 18" id="18"/>
          <p:cNvGrpSpPr/>
          <p:nvPr/>
        </p:nvGrpSpPr>
        <p:grpSpPr>
          <a:xfrm rot="0">
            <a:off x="2462384" y="7616463"/>
            <a:ext cx="13343693" cy="626126"/>
            <a:chOff x="0" y="0"/>
            <a:chExt cx="17791590" cy="834834"/>
          </a:xfrm>
        </p:grpSpPr>
        <p:sp>
          <p:nvSpPr>
            <p:cNvPr name="Freeform 19" id="19"/>
            <p:cNvSpPr/>
            <p:nvPr/>
          </p:nvSpPr>
          <p:spPr>
            <a:xfrm flipH="false" flipV="false" rot="0">
              <a:off x="0" y="0"/>
              <a:ext cx="834834" cy="834834"/>
            </a:xfrm>
            <a:custGeom>
              <a:avLst/>
              <a:gdLst/>
              <a:ahLst/>
              <a:cxnLst/>
              <a:rect r="r" b="b" t="t" l="l"/>
              <a:pathLst>
                <a:path h="834834" w="834834">
                  <a:moveTo>
                    <a:pt x="0" y="0"/>
                  </a:moveTo>
                  <a:lnTo>
                    <a:pt x="834834" y="0"/>
                  </a:lnTo>
                  <a:lnTo>
                    <a:pt x="834834" y="834834"/>
                  </a:lnTo>
                  <a:lnTo>
                    <a:pt x="0" y="834834"/>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TextBox 20" id="20"/>
            <p:cNvSpPr txBox="true"/>
            <p:nvPr/>
          </p:nvSpPr>
          <p:spPr>
            <a:xfrm rot="0">
              <a:off x="1161697" y="162206"/>
              <a:ext cx="16629893" cy="494752"/>
            </a:xfrm>
            <a:prstGeom prst="rect">
              <a:avLst/>
            </a:prstGeom>
          </p:spPr>
          <p:txBody>
            <a:bodyPr anchor="t" rtlCol="false" tIns="0" lIns="0" bIns="0" rIns="0">
              <a:spAutoFit/>
            </a:bodyPr>
            <a:lstStyle/>
            <a:p>
              <a:pPr algn="l">
                <a:lnSpc>
                  <a:spcPts val="3172"/>
                </a:lnSpc>
              </a:pPr>
              <a:r>
                <a:rPr lang="en-US" sz="2266">
                  <a:solidFill>
                    <a:srgbClr val="000000"/>
                  </a:solidFill>
                  <a:latin typeface="Open Sans"/>
                  <a:ea typeface="Open Sans"/>
                  <a:cs typeface="Open Sans"/>
                  <a:sym typeface="Open Sans"/>
                </a:rPr>
                <a:t>Comorbidities</a:t>
              </a:r>
            </a:p>
          </p:txBody>
        </p:sp>
      </p:grpSp>
      <p:sp>
        <p:nvSpPr>
          <p:cNvPr name="TextBox 21" id="21"/>
          <p:cNvSpPr txBox="true"/>
          <p:nvPr/>
        </p:nvSpPr>
        <p:spPr>
          <a:xfrm rot="0">
            <a:off x="671150" y="1271838"/>
            <a:ext cx="16448307" cy="429616"/>
          </a:xfrm>
          <a:prstGeom prst="rect">
            <a:avLst/>
          </a:prstGeom>
        </p:spPr>
        <p:txBody>
          <a:bodyPr anchor="t" rtlCol="false" tIns="0" lIns="0" bIns="0" rIns="0">
            <a:spAutoFit/>
          </a:bodyPr>
          <a:lstStyle/>
          <a:p>
            <a:pPr algn="l">
              <a:lnSpc>
                <a:spcPts val="3557"/>
              </a:lnSpc>
            </a:pPr>
            <a:r>
              <a:rPr lang="en-US" sz="2540">
                <a:solidFill>
                  <a:srgbClr val="000000"/>
                </a:solidFill>
                <a:latin typeface="Open Sans"/>
                <a:ea typeface="Open Sans"/>
                <a:cs typeface="Open Sans"/>
                <a:sym typeface="Open Sans"/>
              </a:rPr>
              <a:t>Providers should assess the following to determine eligibility for use of any PrEP product:</a:t>
            </a:r>
          </a:p>
        </p:txBody>
      </p:sp>
      <p:sp>
        <p:nvSpPr>
          <p:cNvPr name="TextBox 22" id="22"/>
          <p:cNvSpPr txBox="true"/>
          <p:nvPr/>
        </p:nvSpPr>
        <p:spPr>
          <a:xfrm rot="0">
            <a:off x="671150" y="8648989"/>
            <a:ext cx="17150332" cy="1180522"/>
          </a:xfrm>
          <a:prstGeom prst="rect">
            <a:avLst/>
          </a:prstGeom>
        </p:spPr>
        <p:txBody>
          <a:bodyPr anchor="t" rtlCol="false" tIns="0" lIns="0" bIns="0" rIns="0">
            <a:spAutoFit/>
          </a:bodyPr>
          <a:lstStyle/>
          <a:p>
            <a:pPr algn="l">
              <a:lnSpc>
                <a:spcPts val="3181"/>
              </a:lnSpc>
            </a:pPr>
            <a:r>
              <a:rPr lang="en-US" sz="2272">
                <a:solidFill>
                  <a:srgbClr val="000000"/>
                </a:solidFill>
                <a:latin typeface="Open Sans"/>
                <a:ea typeface="Open Sans"/>
                <a:cs typeface="Open Sans"/>
                <a:sym typeface="Open Sans"/>
              </a:rPr>
              <a:t>Assessment may include diagnostic test(s), medical history, and/or physical examination. It is often possible to perform eligibility assessment steps virtually through differentiated delivery options, as suggested in the WHO Technical Brief: </a:t>
            </a:r>
            <a:r>
              <a:rPr lang="en-US" b="true" sz="2272" u="sng">
                <a:solidFill>
                  <a:srgbClr val="FE6C39"/>
                </a:solidFill>
                <a:latin typeface="Open Sans Bold"/>
                <a:ea typeface="Open Sans Bold"/>
                <a:cs typeface="Open Sans Bold"/>
                <a:sym typeface="Open Sans Bold"/>
                <a:hlinkClick r:id="rId14" tooltip="https://www.who.int/publications/i/item/9789240053694"/>
              </a:rPr>
              <a:t>Differentiated and simplified pre-exposure prophylaxis for HIV prevention: Update to WHO implementation guidance.</a:t>
            </a:r>
          </a:p>
        </p:txBody>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379354" y="1684245"/>
            <a:ext cx="11169645" cy="8488914"/>
          </a:xfrm>
          <a:prstGeom prst="rect">
            <a:avLst/>
          </a:prstGeom>
        </p:spPr>
        <p:txBody>
          <a:bodyPr anchor="t" rtlCol="false" tIns="0" lIns="0" bIns="0" rIns="0">
            <a:spAutoFit/>
          </a:bodyPr>
          <a:lstStyle/>
          <a:p>
            <a:pPr algn="l" marL="548560" indent="-274280" lvl="1">
              <a:lnSpc>
                <a:spcPts val="3557"/>
              </a:lnSpc>
              <a:buFont typeface="Arial"/>
              <a:buChar char="•"/>
            </a:pPr>
            <a:r>
              <a:rPr lang="en-US" sz="2540">
                <a:solidFill>
                  <a:srgbClr val="000000"/>
                </a:solidFill>
                <a:latin typeface="Open Sans"/>
                <a:ea typeface="Open Sans"/>
                <a:cs typeface="Open Sans"/>
                <a:sym typeface="Open Sans"/>
              </a:rPr>
              <a:t>All PrEP products are considered by WHO to be </a:t>
            </a:r>
            <a:r>
              <a:rPr lang="en-US" b="true" sz="2540">
                <a:solidFill>
                  <a:srgbClr val="000000"/>
                </a:solidFill>
                <a:latin typeface="Open Sans Bold"/>
                <a:ea typeface="Open Sans Bold"/>
                <a:cs typeface="Open Sans Bold"/>
                <a:sym typeface="Open Sans Bold"/>
              </a:rPr>
              <a:t>safe and effective for use by pregnant and breastfeeding individuals</a:t>
            </a:r>
            <a:r>
              <a:rPr lang="en-US" sz="2540">
                <a:solidFill>
                  <a:srgbClr val="000000"/>
                </a:solidFill>
                <a:latin typeface="Open Sans"/>
                <a:ea typeface="Open Sans"/>
                <a:cs typeface="Open Sans"/>
                <a:sym typeface="Open Sans"/>
              </a:rPr>
              <a:t>, though evidence for dapivirine vaginal ring (DVR), CAB-LA, and lenacapavir (LEN) is more limited in comparison to TDF-based oral PrEP. </a:t>
            </a:r>
          </a:p>
          <a:p>
            <a:pPr algn="l" marL="548560" indent="-274280" lvl="1">
              <a:lnSpc>
                <a:spcPts val="3557"/>
              </a:lnSpc>
              <a:buFont typeface="Arial"/>
              <a:buChar char="•"/>
            </a:pPr>
            <a:r>
              <a:rPr lang="en-US" sz="2540">
                <a:solidFill>
                  <a:srgbClr val="000000"/>
                </a:solidFill>
                <a:latin typeface="Open Sans"/>
                <a:ea typeface="Open Sans"/>
                <a:cs typeface="Open Sans"/>
                <a:sym typeface="Open Sans"/>
              </a:rPr>
              <a:t>In some countries, national regulatory bodies and policies may have additional guidance or contraindications for pregnancy or breastfeeding and for starting and/or continuing specific PrEP products, and pregnancy testing may be required in such locations. Providers should refer to the guidelines and policies in their country on this topic.</a:t>
            </a:r>
          </a:p>
          <a:p>
            <a:pPr algn="l" marL="548560" indent="-274280" lvl="1">
              <a:lnSpc>
                <a:spcPts val="3557"/>
              </a:lnSpc>
              <a:buFont typeface="Arial"/>
              <a:buChar char="•"/>
            </a:pPr>
            <a:r>
              <a:rPr lang="en-US" sz="2540">
                <a:solidFill>
                  <a:srgbClr val="000000"/>
                </a:solidFill>
                <a:latin typeface="Open Sans"/>
                <a:ea typeface="Open Sans"/>
                <a:cs typeface="Open Sans"/>
                <a:sym typeface="Open Sans"/>
              </a:rPr>
              <a:t>None of the PrEP products is known to interact with medications and dietary supplements commonly used during pregnancy and the postnatal period, including iron and folic acid tablets, antibiotics, antimalarials, antihelminthics, and oxytocin. It is safe to use these while also using HIV PrEP, regardless of the specific product. Most family planning methods and PrEP may be used in combination; concomitant use of more than one vaginal ring (e.g., for PrEP and family planning) should be avoided.</a:t>
            </a:r>
          </a:p>
          <a:p>
            <a:pPr algn="l">
              <a:lnSpc>
                <a:spcPts val="3557"/>
              </a:lnSpc>
            </a:pPr>
          </a:p>
        </p:txBody>
      </p:sp>
      <p:sp>
        <p:nvSpPr>
          <p:cNvPr name="Freeform 3" id="3"/>
          <p:cNvSpPr/>
          <p:nvPr/>
        </p:nvSpPr>
        <p:spPr>
          <a:xfrm flipH="false" flipV="false" rot="0">
            <a:off x="11548999" y="3010364"/>
            <a:ext cx="6091711" cy="4781285"/>
          </a:xfrm>
          <a:custGeom>
            <a:avLst/>
            <a:gdLst/>
            <a:ahLst/>
            <a:cxnLst/>
            <a:rect r="r" b="b" t="t" l="l"/>
            <a:pathLst>
              <a:path h="4781285" w="6091711">
                <a:moveTo>
                  <a:pt x="0" y="0"/>
                </a:moveTo>
                <a:lnTo>
                  <a:pt x="6091711" y="0"/>
                </a:lnTo>
                <a:lnTo>
                  <a:pt x="6091711" y="4781284"/>
                </a:lnTo>
                <a:lnTo>
                  <a:pt x="0" y="4781284"/>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4" id="4"/>
          <p:cNvSpPr txBox="true"/>
          <p:nvPr/>
        </p:nvSpPr>
        <p:spPr>
          <a:xfrm rot="0">
            <a:off x="379354" y="542883"/>
            <a:ext cx="12374397" cy="862826"/>
          </a:xfrm>
          <a:prstGeom prst="rect">
            <a:avLst/>
          </a:prstGeom>
        </p:spPr>
        <p:txBody>
          <a:bodyPr anchor="t" rtlCol="false" tIns="0" lIns="0" bIns="0" rIns="0">
            <a:spAutoFit/>
          </a:bodyPr>
          <a:lstStyle/>
          <a:p>
            <a:pPr algn="l">
              <a:lnSpc>
                <a:spcPts val="7042"/>
              </a:lnSpc>
            </a:pPr>
            <a:r>
              <a:rPr lang="en-US" sz="5030" b="true">
                <a:solidFill>
                  <a:srgbClr val="FE6C39"/>
                </a:solidFill>
                <a:latin typeface="Roboto Condensed Bold"/>
                <a:ea typeface="Roboto Condensed Bold"/>
                <a:cs typeface="Roboto Condensed Bold"/>
                <a:sym typeface="Roboto Condensed Bold"/>
              </a:rPr>
              <a:t>PrEP Use in Pregnancy </a:t>
            </a:r>
          </a:p>
        </p:txBody>
      </p:sp>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704395" y="698845"/>
            <a:ext cx="15497243" cy="830580"/>
          </a:xfrm>
          <a:prstGeom prst="rect">
            <a:avLst/>
          </a:prstGeom>
        </p:spPr>
        <p:txBody>
          <a:bodyPr anchor="t" rtlCol="false" tIns="0" lIns="0" bIns="0" rIns="0">
            <a:spAutoFit/>
          </a:bodyPr>
          <a:lstStyle/>
          <a:p>
            <a:pPr algn="l">
              <a:lnSpc>
                <a:spcPts val="6719"/>
              </a:lnSpc>
            </a:pPr>
            <a:r>
              <a:rPr lang="en-US" sz="4800" b="true">
                <a:solidFill>
                  <a:srgbClr val="A93291"/>
                </a:solidFill>
                <a:latin typeface="Roboto Condensed Bold"/>
                <a:ea typeface="Roboto Condensed Bold"/>
                <a:cs typeface="Roboto Condensed Bold"/>
                <a:sym typeface="Roboto Condensed Bold"/>
              </a:rPr>
              <a:t>Ruling-out HIV Infection</a:t>
            </a:r>
          </a:p>
        </p:txBody>
      </p:sp>
      <p:sp>
        <p:nvSpPr>
          <p:cNvPr name="TextBox 3" id="3"/>
          <p:cNvSpPr txBox="true"/>
          <p:nvPr/>
        </p:nvSpPr>
        <p:spPr>
          <a:xfrm rot="0">
            <a:off x="704395" y="1684749"/>
            <a:ext cx="14921702" cy="1011446"/>
          </a:xfrm>
          <a:prstGeom prst="rect">
            <a:avLst/>
          </a:prstGeom>
        </p:spPr>
        <p:txBody>
          <a:bodyPr anchor="t" rtlCol="false" tIns="0" lIns="0" bIns="0" rIns="0">
            <a:spAutoFit/>
          </a:bodyPr>
          <a:lstStyle/>
          <a:p>
            <a:pPr algn="l">
              <a:lnSpc>
                <a:spcPts val="4100"/>
              </a:lnSpc>
              <a:spcBef>
                <a:spcPct val="0"/>
              </a:spcBef>
            </a:pPr>
            <a:r>
              <a:rPr lang="en-US" sz="2929">
                <a:solidFill>
                  <a:srgbClr val="000000"/>
                </a:solidFill>
                <a:latin typeface="Open Sans"/>
                <a:ea typeface="Open Sans"/>
                <a:cs typeface="Open Sans"/>
                <a:sym typeface="Open Sans"/>
              </a:rPr>
              <a:t>PrEP is only appropriate for those who are HIV-</a:t>
            </a:r>
            <a:r>
              <a:rPr lang="en-US" sz="2929">
                <a:solidFill>
                  <a:srgbClr val="000000"/>
                </a:solidFill>
                <a:latin typeface="Open Sans"/>
                <a:ea typeface="Open Sans"/>
                <a:cs typeface="Open Sans"/>
                <a:sym typeface="Open Sans"/>
              </a:rPr>
              <a:t>n</a:t>
            </a:r>
            <a:r>
              <a:rPr lang="en-US" sz="2929">
                <a:solidFill>
                  <a:srgbClr val="000000"/>
                </a:solidFill>
                <a:latin typeface="Open Sans"/>
                <a:ea typeface="Open Sans"/>
                <a:cs typeface="Open Sans"/>
                <a:sym typeface="Open Sans"/>
              </a:rPr>
              <a:t>e</a:t>
            </a:r>
            <a:r>
              <a:rPr lang="en-US" sz="2929">
                <a:solidFill>
                  <a:srgbClr val="000000"/>
                </a:solidFill>
                <a:latin typeface="Open Sans"/>
                <a:ea typeface="Open Sans"/>
                <a:cs typeface="Open Sans"/>
                <a:sym typeface="Open Sans"/>
              </a:rPr>
              <a:t>g</a:t>
            </a:r>
            <a:r>
              <a:rPr lang="en-US" sz="2929">
                <a:solidFill>
                  <a:srgbClr val="000000"/>
                </a:solidFill>
                <a:latin typeface="Open Sans"/>
                <a:ea typeface="Open Sans"/>
                <a:cs typeface="Open Sans"/>
                <a:sym typeface="Open Sans"/>
              </a:rPr>
              <a:t>ative,</a:t>
            </a:r>
            <a:r>
              <a:rPr lang="en-US" sz="2929">
                <a:solidFill>
                  <a:srgbClr val="000000"/>
                </a:solidFill>
                <a:latin typeface="Open Sans"/>
                <a:ea typeface="Open Sans"/>
                <a:cs typeface="Open Sans"/>
                <a:sym typeface="Open Sans"/>
              </a:rPr>
              <a:t> s</a:t>
            </a:r>
            <a:r>
              <a:rPr lang="en-US" sz="2929">
                <a:solidFill>
                  <a:srgbClr val="000000"/>
                </a:solidFill>
                <a:latin typeface="Open Sans"/>
                <a:ea typeface="Open Sans"/>
                <a:cs typeface="Open Sans"/>
                <a:sym typeface="Open Sans"/>
              </a:rPr>
              <a:t>o</a:t>
            </a:r>
            <a:r>
              <a:rPr lang="en-US" sz="2929">
                <a:solidFill>
                  <a:srgbClr val="000000"/>
                </a:solidFill>
                <a:latin typeface="Open Sans"/>
                <a:ea typeface="Open Sans"/>
                <a:cs typeface="Open Sans"/>
                <a:sym typeface="Open Sans"/>
              </a:rPr>
              <a:t> a</a:t>
            </a:r>
            <a:r>
              <a:rPr lang="en-US" sz="2929">
                <a:solidFill>
                  <a:srgbClr val="000000"/>
                </a:solidFill>
                <a:latin typeface="Open Sans"/>
                <a:ea typeface="Open Sans"/>
                <a:cs typeface="Open Sans"/>
                <a:sym typeface="Open Sans"/>
              </a:rPr>
              <a:t>ll clien</a:t>
            </a:r>
            <a:r>
              <a:rPr lang="en-US" sz="2929">
                <a:solidFill>
                  <a:srgbClr val="000000"/>
                </a:solidFill>
                <a:latin typeface="Open Sans"/>
                <a:ea typeface="Open Sans"/>
                <a:cs typeface="Open Sans"/>
                <a:sym typeface="Open Sans"/>
              </a:rPr>
              <a:t>t</a:t>
            </a:r>
            <a:r>
              <a:rPr lang="en-US" sz="2929">
                <a:solidFill>
                  <a:srgbClr val="000000"/>
                </a:solidFill>
                <a:latin typeface="Open Sans"/>
                <a:ea typeface="Open Sans"/>
                <a:cs typeface="Open Sans"/>
                <a:sym typeface="Open Sans"/>
              </a:rPr>
              <a:t>s</a:t>
            </a:r>
            <a:r>
              <a:rPr lang="en-US" sz="2929">
                <a:solidFill>
                  <a:srgbClr val="000000"/>
                </a:solidFill>
                <a:latin typeface="Open Sans"/>
                <a:ea typeface="Open Sans"/>
                <a:cs typeface="Open Sans"/>
                <a:sym typeface="Open Sans"/>
              </a:rPr>
              <a:t> s</a:t>
            </a:r>
            <a:r>
              <a:rPr lang="en-US" sz="2929">
                <a:solidFill>
                  <a:srgbClr val="000000"/>
                </a:solidFill>
                <a:latin typeface="Open Sans"/>
                <a:ea typeface="Open Sans"/>
                <a:cs typeface="Open Sans"/>
                <a:sym typeface="Open Sans"/>
              </a:rPr>
              <a:t>ho</a:t>
            </a:r>
            <a:r>
              <a:rPr lang="en-US" sz="2929">
                <a:solidFill>
                  <a:srgbClr val="000000"/>
                </a:solidFill>
                <a:latin typeface="Open Sans"/>
                <a:ea typeface="Open Sans"/>
                <a:cs typeface="Open Sans"/>
                <a:sym typeface="Open Sans"/>
              </a:rPr>
              <a:t>u</a:t>
            </a:r>
            <a:r>
              <a:rPr lang="en-US" sz="2929">
                <a:solidFill>
                  <a:srgbClr val="000000"/>
                </a:solidFill>
                <a:latin typeface="Open Sans"/>
                <a:ea typeface="Open Sans"/>
                <a:cs typeface="Open Sans"/>
                <a:sym typeface="Open Sans"/>
              </a:rPr>
              <a:t>ld </a:t>
            </a:r>
            <a:r>
              <a:rPr lang="en-US" sz="2929">
                <a:solidFill>
                  <a:srgbClr val="000000"/>
                </a:solidFill>
                <a:latin typeface="Open Sans"/>
                <a:ea typeface="Open Sans"/>
                <a:cs typeface="Open Sans"/>
                <a:sym typeface="Open Sans"/>
              </a:rPr>
              <a:t>b</a:t>
            </a:r>
            <a:r>
              <a:rPr lang="en-US" sz="2929">
                <a:solidFill>
                  <a:srgbClr val="000000"/>
                </a:solidFill>
                <a:latin typeface="Open Sans"/>
                <a:ea typeface="Open Sans"/>
                <a:cs typeface="Open Sans"/>
                <a:sym typeface="Open Sans"/>
              </a:rPr>
              <a:t>e </a:t>
            </a:r>
            <a:r>
              <a:rPr lang="en-US" sz="2929">
                <a:solidFill>
                  <a:srgbClr val="000000"/>
                </a:solidFill>
                <a:latin typeface="Open Sans"/>
                <a:ea typeface="Open Sans"/>
                <a:cs typeface="Open Sans"/>
                <a:sym typeface="Open Sans"/>
              </a:rPr>
              <a:t>t</a:t>
            </a:r>
            <a:r>
              <a:rPr lang="en-US" sz="2929">
                <a:solidFill>
                  <a:srgbClr val="000000"/>
                </a:solidFill>
                <a:latin typeface="Open Sans"/>
                <a:ea typeface="Open Sans"/>
                <a:cs typeface="Open Sans"/>
                <a:sym typeface="Open Sans"/>
              </a:rPr>
              <a:t>horough</a:t>
            </a:r>
            <a:r>
              <a:rPr lang="en-US" sz="2929">
                <a:solidFill>
                  <a:srgbClr val="000000"/>
                </a:solidFill>
                <a:latin typeface="Open Sans"/>
                <a:ea typeface="Open Sans"/>
                <a:cs typeface="Open Sans"/>
                <a:sym typeface="Open Sans"/>
              </a:rPr>
              <a:t>l</a:t>
            </a:r>
            <a:r>
              <a:rPr lang="en-US" sz="2929">
                <a:solidFill>
                  <a:srgbClr val="000000"/>
                </a:solidFill>
                <a:latin typeface="Open Sans"/>
                <a:ea typeface="Open Sans"/>
                <a:cs typeface="Open Sans"/>
                <a:sym typeface="Open Sans"/>
              </a:rPr>
              <a:t>y</a:t>
            </a:r>
            <a:r>
              <a:rPr lang="en-US" sz="2929">
                <a:solidFill>
                  <a:srgbClr val="000000"/>
                </a:solidFill>
                <a:latin typeface="Open Sans"/>
                <a:ea typeface="Open Sans"/>
                <a:cs typeface="Open Sans"/>
                <a:sym typeface="Open Sans"/>
              </a:rPr>
              <a:t> </a:t>
            </a:r>
            <a:r>
              <a:rPr lang="en-US" sz="2929">
                <a:solidFill>
                  <a:srgbClr val="000000"/>
                </a:solidFill>
                <a:latin typeface="Open Sans"/>
                <a:ea typeface="Open Sans"/>
                <a:cs typeface="Open Sans"/>
                <a:sym typeface="Open Sans"/>
              </a:rPr>
              <a:t>asses</a:t>
            </a:r>
            <a:r>
              <a:rPr lang="en-US" sz="2929">
                <a:solidFill>
                  <a:srgbClr val="000000"/>
                </a:solidFill>
                <a:latin typeface="Open Sans"/>
                <a:ea typeface="Open Sans"/>
                <a:cs typeface="Open Sans"/>
                <a:sym typeface="Open Sans"/>
              </a:rPr>
              <a:t>s</a:t>
            </a:r>
            <a:r>
              <a:rPr lang="en-US" sz="2929">
                <a:solidFill>
                  <a:srgbClr val="000000"/>
                </a:solidFill>
                <a:latin typeface="Open Sans"/>
                <a:ea typeface="Open Sans"/>
                <a:cs typeface="Open Sans"/>
                <a:sym typeface="Open Sans"/>
              </a:rPr>
              <a:t>ed</a:t>
            </a:r>
            <a:r>
              <a:rPr lang="en-US" sz="2929">
                <a:solidFill>
                  <a:srgbClr val="000000"/>
                </a:solidFill>
                <a:latin typeface="Open Sans"/>
                <a:ea typeface="Open Sans"/>
                <a:cs typeface="Open Sans"/>
                <a:sym typeface="Open Sans"/>
              </a:rPr>
              <a:t> </a:t>
            </a:r>
            <a:r>
              <a:rPr lang="en-US" sz="2929">
                <a:solidFill>
                  <a:srgbClr val="000000"/>
                </a:solidFill>
                <a:latin typeface="Open Sans"/>
                <a:ea typeface="Open Sans"/>
                <a:cs typeface="Open Sans"/>
                <a:sym typeface="Open Sans"/>
              </a:rPr>
              <a:t>f</a:t>
            </a:r>
            <a:r>
              <a:rPr lang="en-US" sz="2929">
                <a:solidFill>
                  <a:srgbClr val="000000"/>
                </a:solidFill>
                <a:latin typeface="Open Sans"/>
                <a:ea typeface="Open Sans"/>
                <a:cs typeface="Open Sans"/>
                <a:sym typeface="Open Sans"/>
              </a:rPr>
              <a:t>o</a:t>
            </a:r>
            <a:r>
              <a:rPr lang="en-US" sz="2929">
                <a:solidFill>
                  <a:srgbClr val="000000"/>
                </a:solidFill>
                <a:latin typeface="Open Sans"/>
                <a:ea typeface="Open Sans"/>
                <a:cs typeface="Open Sans"/>
                <a:sym typeface="Open Sans"/>
              </a:rPr>
              <a:t>r</a:t>
            </a:r>
            <a:r>
              <a:rPr lang="en-US" sz="2929">
                <a:solidFill>
                  <a:srgbClr val="000000"/>
                </a:solidFill>
                <a:latin typeface="Open Sans"/>
                <a:ea typeface="Open Sans"/>
                <a:cs typeface="Open Sans"/>
                <a:sym typeface="Open Sans"/>
              </a:rPr>
              <a:t> HIV</a:t>
            </a:r>
            <a:r>
              <a:rPr lang="en-US" sz="2929">
                <a:solidFill>
                  <a:srgbClr val="000000"/>
                </a:solidFill>
                <a:latin typeface="Open Sans"/>
                <a:ea typeface="Open Sans"/>
                <a:cs typeface="Open Sans"/>
                <a:sym typeface="Open Sans"/>
              </a:rPr>
              <a:t> status. </a:t>
            </a:r>
            <a:r>
              <a:rPr lang="en-US" b="true" sz="2929">
                <a:solidFill>
                  <a:srgbClr val="000000"/>
                </a:solidFill>
                <a:latin typeface="Open Sans Bold"/>
                <a:ea typeface="Open Sans Bold"/>
                <a:cs typeface="Open Sans Bold"/>
                <a:sym typeface="Open Sans Bold"/>
              </a:rPr>
              <a:t>Steps 1-3 focus on ruling out HIV infection</a:t>
            </a:r>
          </a:p>
        </p:txBody>
      </p:sp>
      <p:grpSp>
        <p:nvGrpSpPr>
          <p:cNvPr name="Group 4" id="4"/>
          <p:cNvGrpSpPr/>
          <p:nvPr/>
        </p:nvGrpSpPr>
        <p:grpSpPr>
          <a:xfrm rot="0">
            <a:off x="2487960" y="2905746"/>
            <a:ext cx="9949498" cy="641759"/>
            <a:chOff x="0" y="0"/>
            <a:chExt cx="13265998" cy="855679"/>
          </a:xfrm>
        </p:grpSpPr>
        <p:sp>
          <p:nvSpPr>
            <p:cNvPr name="Freeform 5" id="5"/>
            <p:cNvSpPr/>
            <p:nvPr/>
          </p:nvSpPr>
          <p:spPr>
            <a:xfrm flipH="false" flipV="false" rot="0">
              <a:off x="0" y="0"/>
              <a:ext cx="855679" cy="855679"/>
            </a:xfrm>
            <a:custGeom>
              <a:avLst/>
              <a:gdLst/>
              <a:ahLst/>
              <a:cxnLst/>
              <a:rect r="r" b="b" t="t" l="l"/>
              <a:pathLst>
                <a:path h="855679" w="855679">
                  <a:moveTo>
                    <a:pt x="0" y="0"/>
                  </a:moveTo>
                  <a:lnTo>
                    <a:pt x="855679" y="0"/>
                  </a:lnTo>
                  <a:lnTo>
                    <a:pt x="855679" y="855679"/>
                  </a:lnTo>
                  <a:lnTo>
                    <a:pt x="0" y="855679"/>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6" id="6"/>
            <p:cNvSpPr txBox="true"/>
            <p:nvPr/>
          </p:nvSpPr>
          <p:spPr>
            <a:xfrm rot="0">
              <a:off x="1122152" y="128893"/>
              <a:ext cx="12143845" cy="494752"/>
            </a:xfrm>
            <a:prstGeom prst="rect">
              <a:avLst/>
            </a:prstGeom>
          </p:spPr>
          <p:txBody>
            <a:bodyPr anchor="t" rtlCol="false" tIns="0" lIns="0" bIns="0" rIns="0">
              <a:spAutoFit/>
            </a:bodyPr>
            <a:lstStyle/>
            <a:p>
              <a:pPr algn="l">
                <a:lnSpc>
                  <a:spcPts val="3172"/>
                </a:lnSpc>
              </a:pPr>
              <a:r>
                <a:rPr lang="en-US" sz="2266">
                  <a:solidFill>
                    <a:srgbClr val="000000"/>
                  </a:solidFill>
                  <a:latin typeface="Open Sans"/>
                  <a:ea typeface="Open Sans"/>
                  <a:cs typeface="Open Sans"/>
                  <a:sym typeface="Open Sans"/>
                </a:rPr>
                <a:t>HIV Testing</a:t>
              </a:r>
            </a:p>
          </p:txBody>
        </p:sp>
      </p:grpSp>
      <p:grpSp>
        <p:nvGrpSpPr>
          <p:cNvPr name="Group 7" id="7"/>
          <p:cNvGrpSpPr/>
          <p:nvPr/>
        </p:nvGrpSpPr>
        <p:grpSpPr>
          <a:xfrm rot="0">
            <a:off x="2487960" y="3980620"/>
            <a:ext cx="11917435" cy="641759"/>
            <a:chOff x="0" y="0"/>
            <a:chExt cx="15889913" cy="855679"/>
          </a:xfrm>
        </p:grpSpPr>
        <p:sp>
          <p:nvSpPr>
            <p:cNvPr name="Freeform 8" id="8"/>
            <p:cNvSpPr/>
            <p:nvPr/>
          </p:nvSpPr>
          <p:spPr>
            <a:xfrm flipH="false" flipV="false" rot="0">
              <a:off x="0" y="0"/>
              <a:ext cx="855679" cy="855679"/>
            </a:xfrm>
            <a:custGeom>
              <a:avLst/>
              <a:gdLst/>
              <a:ahLst/>
              <a:cxnLst/>
              <a:rect r="r" b="b" t="t" l="l"/>
              <a:pathLst>
                <a:path h="855679" w="855679">
                  <a:moveTo>
                    <a:pt x="0" y="0"/>
                  </a:moveTo>
                  <a:lnTo>
                    <a:pt x="855679" y="0"/>
                  </a:lnTo>
                  <a:lnTo>
                    <a:pt x="855679" y="855679"/>
                  </a:lnTo>
                  <a:lnTo>
                    <a:pt x="0" y="855679"/>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9" id="9"/>
            <p:cNvSpPr txBox="true"/>
            <p:nvPr/>
          </p:nvSpPr>
          <p:spPr>
            <a:xfrm rot="0">
              <a:off x="1132575" y="172628"/>
              <a:ext cx="14757338" cy="494752"/>
            </a:xfrm>
            <a:prstGeom prst="rect">
              <a:avLst/>
            </a:prstGeom>
          </p:spPr>
          <p:txBody>
            <a:bodyPr anchor="t" rtlCol="false" tIns="0" lIns="0" bIns="0" rIns="0">
              <a:spAutoFit/>
            </a:bodyPr>
            <a:lstStyle/>
            <a:p>
              <a:pPr algn="l">
                <a:lnSpc>
                  <a:spcPts val="3172"/>
                </a:lnSpc>
              </a:pPr>
              <a:r>
                <a:rPr lang="en-US" sz="2266">
                  <a:solidFill>
                    <a:srgbClr val="000000"/>
                  </a:solidFill>
                  <a:latin typeface="Open Sans"/>
                  <a:ea typeface="Open Sans"/>
                  <a:cs typeface="Open Sans"/>
                  <a:sym typeface="Open Sans"/>
                </a:rPr>
                <a:t>Possible exposure to HIV in the past 72 hours (“PEP Assessment”)</a:t>
              </a:r>
            </a:p>
          </p:txBody>
        </p:sp>
      </p:grpSp>
      <p:grpSp>
        <p:nvGrpSpPr>
          <p:cNvPr name="Group 10" id="10"/>
          <p:cNvGrpSpPr/>
          <p:nvPr/>
        </p:nvGrpSpPr>
        <p:grpSpPr>
          <a:xfrm rot="0">
            <a:off x="2487960" y="5055494"/>
            <a:ext cx="13312081" cy="742539"/>
            <a:chOff x="0" y="0"/>
            <a:chExt cx="17749441" cy="990052"/>
          </a:xfrm>
        </p:grpSpPr>
        <p:sp>
          <p:nvSpPr>
            <p:cNvPr name="Freeform 11" id="11"/>
            <p:cNvSpPr/>
            <p:nvPr/>
          </p:nvSpPr>
          <p:spPr>
            <a:xfrm flipH="false" flipV="false" rot="0">
              <a:off x="0" y="43064"/>
              <a:ext cx="855679" cy="855679"/>
            </a:xfrm>
            <a:custGeom>
              <a:avLst/>
              <a:gdLst/>
              <a:ahLst/>
              <a:cxnLst/>
              <a:rect r="r" b="b" t="t" l="l"/>
              <a:pathLst>
                <a:path h="855679" w="855679">
                  <a:moveTo>
                    <a:pt x="0" y="0"/>
                  </a:moveTo>
                  <a:lnTo>
                    <a:pt x="855679" y="0"/>
                  </a:lnTo>
                  <a:lnTo>
                    <a:pt x="855679" y="855679"/>
                  </a:lnTo>
                  <a:lnTo>
                    <a:pt x="0" y="855679"/>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TextBox 12" id="12"/>
            <p:cNvSpPr txBox="true"/>
            <p:nvPr/>
          </p:nvSpPr>
          <p:spPr>
            <a:xfrm rot="0">
              <a:off x="1132575" y="-38100"/>
              <a:ext cx="16616866" cy="1028152"/>
            </a:xfrm>
            <a:prstGeom prst="rect">
              <a:avLst/>
            </a:prstGeom>
          </p:spPr>
          <p:txBody>
            <a:bodyPr anchor="t" rtlCol="false" tIns="0" lIns="0" bIns="0" rIns="0">
              <a:spAutoFit/>
            </a:bodyPr>
            <a:lstStyle/>
            <a:p>
              <a:pPr algn="l">
                <a:lnSpc>
                  <a:spcPts val="3172"/>
                </a:lnSpc>
              </a:pPr>
              <a:r>
                <a:rPr lang="en-US" sz="2266">
                  <a:solidFill>
                    <a:srgbClr val="000000"/>
                  </a:solidFill>
                  <a:latin typeface="Open Sans"/>
                  <a:ea typeface="Open Sans"/>
                  <a:cs typeface="Open Sans"/>
                  <a:sym typeface="Open Sans"/>
                </a:rPr>
                <a:t>Signs/symptoms of acute HIV</a:t>
              </a:r>
              <a:r>
                <a:rPr lang="en-US" sz="2266">
                  <a:solidFill>
                    <a:srgbClr val="000000"/>
                  </a:solidFill>
                  <a:latin typeface="Open Sans"/>
                  <a:ea typeface="Open Sans"/>
                  <a:cs typeface="Open Sans"/>
                  <a:sym typeface="Open Sans"/>
                </a:rPr>
                <a:t> infection in past 2 weeks in the context of possible HIV exposure(s) in past 1 month ("AHI Assessment")</a:t>
              </a:r>
            </a:p>
          </p:txBody>
        </p:sp>
      </p:grpSp>
      <p:sp>
        <p:nvSpPr>
          <p:cNvPr name="TextBox 13" id="13"/>
          <p:cNvSpPr txBox="true"/>
          <p:nvPr/>
        </p:nvSpPr>
        <p:spPr>
          <a:xfrm rot="0">
            <a:off x="866547" y="6179033"/>
            <a:ext cx="16554905" cy="3489214"/>
          </a:xfrm>
          <a:prstGeom prst="rect">
            <a:avLst/>
          </a:prstGeom>
        </p:spPr>
        <p:txBody>
          <a:bodyPr anchor="t" rtlCol="false" tIns="0" lIns="0" bIns="0" rIns="0">
            <a:spAutoFit/>
          </a:bodyPr>
          <a:lstStyle/>
          <a:p>
            <a:pPr algn="l">
              <a:lnSpc>
                <a:spcPts val="3493"/>
              </a:lnSpc>
              <a:spcBef>
                <a:spcPct val="0"/>
              </a:spcBef>
            </a:pPr>
            <a:r>
              <a:rPr lang="en-US" sz="2495">
                <a:solidFill>
                  <a:srgbClr val="000000"/>
                </a:solidFill>
                <a:latin typeface="Open Sans"/>
                <a:ea typeface="Open Sans"/>
                <a:cs typeface="Open Sans"/>
                <a:sym typeface="Open Sans"/>
              </a:rPr>
              <a:t>HIV testing (Step 1) alone</a:t>
            </a:r>
            <a:r>
              <a:rPr lang="en-US" sz="2495">
                <a:solidFill>
                  <a:srgbClr val="000000"/>
                </a:solidFill>
                <a:latin typeface="Open Sans"/>
                <a:ea typeface="Open Sans"/>
                <a:cs typeface="Open Sans"/>
                <a:sym typeface="Open Sans"/>
              </a:rPr>
              <a:t> is not sufficient, since all HIV diagnostic tests have window periods when early HIV infection cannot be detected, when they may yield false-</a:t>
            </a:r>
            <a:r>
              <a:rPr lang="en-US" sz="2495">
                <a:solidFill>
                  <a:srgbClr val="000000"/>
                </a:solidFill>
                <a:latin typeface="Open Sans"/>
                <a:ea typeface="Open Sans"/>
                <a:cs typeface="Open Sans"/>
                <a:sym typeface="Open Sans"/>
              </a:rPr>
              <a:t>n</a:t>
            </a:r>
            <a:r>
              <a:rPr lang="en-US" sz="2495">
                <a:solidFill>
                  <a:srgbClr val="000000"/>
                </a:solidFill>
                <a:latin typeface="Open Sans"/>
                <a:ea typeface="Open Sans"/>
                <a:cs typeface="Open Sans"/>
                <a:sym typeface="Open Sans"/>
              </a:rPr>
              <a:t>e</a:t>
            </a:r>
            <a:r>
              <a:rPr lang="en-US" sz="2495">
                <a:solidFill>
                  <a:srgbClr val="000000"/>
                </a:solidFill>
                <a:latin typeface="Open Sans"/>
                <a:ea typeface="Open Sans"/>
                <a:cs typeface="Open Sans"/>
                <a:sym typeface="Open Sans"/>
              </a:rPr>
              <a:t>g</a:t>
            </a:r>
            <a:r>
              <a:rPr lang="en-US" sz="2495">
                <a:solidFill>
                  <a:srgbClr val="000000"/>
                </a:solidFill>
                <a:latin typeface="Open Sans"/>
                <a:ea typeface="Open Sans"/>
                <a:cs typeface="Open Sans"/>
                <a:sym typeface="Open Sans"/>
              </a:rPr>
              <a:t>ative results.</a:t>
            </a:r>
            <a:r>
              <a:rPr lang="en-US" sz="2495">
                <a:solidFill>
                  <a:srgbClr val="000000"/>
                </a:solidFill>
                <a:latin typeface="Open Sans"/>
                <a:ea typeface="Open Sans"/>
                <a:cs typeface="Open Sans"/>
                <a:sym typeface="Open Sans"/>
              </a:rPr>
              <a:t> As a resu</a:t>
            </a:r>
            <a:r>
              <a:rPr lang="en-US" sz="2495">
                <a:solidFill>
                  <a:srgbClr val="000000"/>
                </a:solidFill>
                <a:latin typeface="Open Sans"/>
                <a:ea typeface="Open Sans"/>
                <a:cs typeface="Open Sans"/>
                <a:sym typeface="Open Sans"/>
              </a:rPr>
              <a:t>lt, providers must complemen</a:t>
            </a:r>
            <a:r>
              <a:rPr lang="en-US" sz="2495">
                <a:solidFill>
                  <a:srgbClr val="000000"/>
                </a:solidFill>
                <a:latin typeface="Open Sans"/>
                <a:ea typeface="Open Sans"/>
                <a:cs typeface="Open Sans"/>
                <a:sym typeface="Open Sans"/>
              </a:rPr>
              <a:t>t HIV testing wit</a:t>
            </a:r>
            <a:r>
              <a:rPr lang="en-US" sz="2495">
                <a:solidFill>
                  <a:srgbClr val="000000"/>
                </a:solidFill>
                <a:latin typeface="Open Sans"/>
                <a:ea typeface="Open Sans"/>
                <a:cs typeface="Open Sans"/>
                <a:sym typeface="Open Sans"/>
              </a:rPr>
              <a:t>h additional clinical and </a:t>
            </a:r>
            <a:r>
              <a:rPr lang="en-US" sz="2495">
                <a:solidFill>
                  <a:srgbClr val="000000"/>
                </a:solidFill>
                <a:latin typeface="Open Sans"/>
                <a:ea typeface="Open Sans"/>
                <a:cs typeface="Open Sans"/>
                <a:sym typeface="Open Sans"/>
              </a:rPr>
              <a:t>b</a:t>
            </a:r>
            <a:r>
              <a:rPr lang="en-US" sz="2495">
                <a:solidFill>
                  <a:srgbClr val="000000"/>
                </a:solidFill>
                <a:latin typeface="Open Sans"/>
                <a:ea typeface="Open Sans"/>
                <a:cs typeface="Open Sans"/>
                <a:sym typeface="Open Sans"/>
              </a:rPr>
              <a:t>ehaviora</a:t>
            </a:r>
            <a:r>
              <a:rPr lang="en-US" sz="2495">
                <a:solidFill>
                  <a:srgbClr val="000000"/>
                </a:solidFill>
                <a:latin typeface="Open Sans"/>
                <a:ea typeface="Open Sans"/>
                <a:cs typeface="Open Sans"/>
                <a:sym typeface="Open Sans"/>
              </a:rPr>
              <a:t>l </a:t>
            </a:r>
            <a:r>
              <a:rPr lang="en-US" sz="2495">
                <a:solidFill>
                  <a:srgbClr val="000000"/>
                </a:solidFill>
                <a:latin typeface="Open Sans"/>
                <a:ea typeface="Open Sans"/>
                <a:cs typeface="Open Sans"/>
                <a:sym typeface="Open Sans"/>
              </a:rPr>
              <a:t>asses</a:t>
            </a:r>
            <a:r>
              <a:rPr lang="en-US" sz="2495">
                <a:solidFill>
                  <a:srgbClr val="000000"/>
                </a:solidFill>
                <a:latin typeface="Open Sans"/>
                <a:ea typeface="Open Sans"/>
                <a:cs typeface="Open Sans"/>
                <a:sym typeface="Open Sans"/>
              </a:rPr>
              <a:t>sm</a:t>
            </a:r>
            <a:r>
              <a:rPr lang="en-US" sz="2495">
                <a:solidFill>
                  <a:srgbClr val="000000"/>
                </a:solidFill>
                <a:latin typeface="Open Sans"/>
                <a:ea typeface="Open Sans"/>
                <a:cs typeface="Open Sans"/>
                <a:sym typeface="Open Sans"/>
              </a:rPr>
              <a:t>ents to</a:t>
            </a:r>
            <a:r>
              <a:rPr lang="en-US" sz="2495">
                <a:solidFill>
                  <a:srgbClr val="000000"/>
                </a:solidFill>
                <a:latin typeface="Open Sans"/>
                <a:ea typeface="Open Sans"/>
                <a:cs typeface="Open Sans"/>
                <a:sym typeface="Open Sans"/>
              </a:rPr>
              <a:t> </a:t>
            </a:r>
            <a:r>
              <a:rPr lang="en-US" sz="2495">
                <a:solidFill>
                  <a:srgbClr val="000000"/>
                </a:solidFill>
                <a:latin typeface="Open Sans"/>
                <a:ea typeface="Open Sans"/>
                <a:cs typeface="Open Sans"/>
                <a:sym typeface="Open Sans"/>
              </a:rPr>
              <a:t>further rule </a:t>
            </a:r>
            <a:r>
              <a:rPr lang="en-US" sz="2495">
                <a:solidFill>
                  <a:srgbClr val="000000"/>
                </a:solidFill>
                <a:latin typeface="Open Sans"/>
                <a:ea typeface="Open Sans"/>
                <a:cs typeface="Open Sans"/>
                <a:sym typeface="Open Sans"/>
              </a:rPr>
              <a:t>out HIV</a:t>
            </a:r>
            <a:r>
              <a:rPr lang="en-US" sz="2495">
                <a:solidFill>
                  <a:srgbClr val="000000"/>
                </a:solidFill>
                <a:latin typeface="Open Sans"/>
                <a:ea typeface="Open Sans"/>
                <a:cs typeface="Open Sans"/>
                <a:sym typeface="Open Sans"/>
              </a:rPr>
              <a:t> infection prior to starting a client on PrEP.</a:t>
            </a:r>
          </a:p>
          <a:p>
            <a:pPr algn="l">
              <a:lnSpc>
                <a:spcPts val="3493"/>
              </a:lnSpc>
              <a:spcBef>
                <a:spcPct val="0"/>
              </a:spcBef>
            </a:pPr>
          </a:p>
          <a:p>
            <a:pPr algn="l">
              <a:lnSpc>
                <a:spcPts val="3493"/>
              </a:lnSpc>
              <a:spcBef>
                <a:spcPct val="0"/>
              </a:spcBef>
            </a:pPr>
            <a:r>
              <a:rPr lang="en-US" sz="2495">
                <a:solidFill>
                  <a:srgbClr val="000000"/>
                </a:solidFill>
                <a:latin typeface="Open Sans"/>
                <a:ea typeface="Open Sans"/>
                <a:cs typeface="Open Sans"/>
                <a:sym typeface="Open Sans"/>
              </a:rPr>
              <a:t>This includes assessing HIV exposure in the prior 72 hours/"PEP assessment" (</a:t>
            </a:r>
            <a:r>
              <a:rPr lang="en-US" sz="2495">
                <a:solidFill>
                  <a:srgbClr val="000000"/>
                </a:solidFill>
                <a:latin typeface="Open Sans"/>
                <a:ea typeface="Open Sans"/>
                <a:cs typeface="Open Sans"/>
                <a:sym typeface="Open Sans"/>
              </a:rPr>
              <a:t>Step </a:t>
            </a:r>
            <a:r>
              <a:rPr lang="en-US" sz="2495">
                <a:solidFill>
                  <a:srgbClr val="000000"/>
                </a:solidFill>
                <a:latin typeface="Open Sans"/>
                <a:ea typeface="Open Sans"/>
                <a:cs typeface="Open Sans"/>
                <a:sym typeface="Open Sans"/>
              </a:rPr>
              <a:t>2)</a:t>
            </a:r>
            <a:r>
              <a:rPr lang="en-US" sz="2495">
                <a:solidFill>
                  <a:srgbClr val="000000"/>
                </a:solidFill>
                <a:latin typeface="Open Sans"/>
                <a:ea typeface="Open Sans"/>
                <a:cs typeface="Open Sans"/>
                <a:sym typeface="Open Sans"/>
              </a:rPr>
              <a:t> </a:t>
            </a:r>
            <a:r>
              <a:rPr lang="en-US" sz="2495">
                <a:solidFill>
                  <a:srgbClr val="000000"/>
                </a:solidFill>
                <a:latin typeface="Open Sans"/>
                <a:ea typeface="Open Sans"/>
                <a:cs typeface="Open Sans"/>
                <a:sym typeface="Open Sans"/>
              </a:rPr>
              <a:t>and assessing signs/sympt</a:t>
            </a:r>
            <a:r>
              <a:rPr lang="en-US" sz="2495">
                <a:solidFill>
                  <a:srgbClr val="000000"/>
                </a:solidFill>
                <a:latin typeface="Open Sans"/>
                <a:ea typeface="Open Sans"/>
                <a:cs typeface="Open Sans"/>
                <a:sym typeface="Open Sans"/>
              </a:rPr>
              <a:t>o</a:t>
            </a:r>
            <a:r>
              <a:rPr lang="en-US" sz="2495">
                <a:solidFill>
                  <a:srgbClr val="000000"/>
                </a:solidFill>
                <a:latin typeface="Open Sans"/>
                <a:ea typeface="Open Sans"/>
                <a:cs typeface="Open Sans"/>
                <a:sym typeface="Open Sans"/>
              </a:rPr>
              <a:t>m</a:t>
            </a:r>
            <a:r>
              <a:rPr lang="en-US" sz="2495">
                <a:solidFill>
                  <a:srgbClr val="000000"/>
                </a:solidFill>
                <a:latin typeface="Open Sans"/>
                <a:ea typeface="Open Sans"/>
                <a:cs typeface="Open Sans"/>
                <a:sym typeface="Open Sans"/>
              </a:rPr>
              <a:t>s o</a:t>
            </a:r>
            <a:r>
              <a:rPr lang="en-US" sz="2495">
                <a:solidFill>
                  <a:srgbClr val="000000"/>
                </a:solidFill>
                <a:latin typeface="Open Sans"/>
                <a:ea typeface="Open Sans"/>
                <a:cs typeface="Open Sans"/>
                <a:sym typeface="Open Sans"/>
              </a:rPr>
              <a:t>f AHI i</a:t>
            </a:r>
            <a:r>
              <a:rPr lang="en-US" sz="2495">
                <a:solidFill>
                  <a:srgbClr val="000000"/>
                </a:solidFill>
                <a:latin typeface="Open Sans"/>
                <a:ea typeface="Open Sans"/>
                <a:cs typeface="Open Sans"/>
                <a:sym typeface="Open Sans"/>
              </a:rPr>
              <a:t>n </a:t>
            </a:r>
            <a:r>
              <a:rPr lang="en-US" sz="2495">
                <a:solidFill>
                  <a:srgbClr val="000000"/>
                </a:solidFill>
                <a:latin typeface="Open Sans"/>
                <a:ea typeface="Open Sans"/>
                <a:cs typeface="Open Sans"/>
                <a:sym typeface="Open Sans"/>
              </a:rPr>
              <a:t>the past 2 weeks </a:t>
            </a:r>
            <a:r>
              <a:rPr lang="en-US" sz="2495">
                <a:solidFill>
                  <a:srgbClr val="000000"/>
                </a:solidFill>
                <a:latin typeface="Open Sans"/>
                <a:ea typeface="Open Sans"/>
                <a:cs typeface="Open Sans"/>
                <a:sym typeface="Open Sans"/>
              </a:rPr>
              <a:t>in </a:t>
            </a:r>
            <a:r>
              <a:rPr lang="en-US" sz="2495">
                <a:solidFill>
                  <a:srgbClr val="000000"/>
                </a:solidFill>
                <a:latin typeface="Open Sans"/>
                <a:ea typeface="Open Sans"/>
                <a:cs typeface="Open Sans"/>
                <a:sym typeface="Open Sans"/>
              </a:rPr>
              <a:t>the c</a:t>
            </a:r>
            <a:r>
              <a:rPr lang="en-US" sz="2495">
                <a:solidFill>
                  <a:srgbClr val="000000"/>
                </a:solidFill>
                <a:latin typeface="Open Sans"/>
                <a:ea typeface="Open Sans"/>
                <a:cs typeface="Open Sans"/>
                <a:sym typeface="Open Sans"/>
              </a:rPr>
              <a:t>o</a:t>
            </a:r>
            <a:r>
              <a:rPr lang="en-US" sz="2495">
                <a:solidFill>
                  <a:srgbClr val="000000"/>
                </a:solidFill>
                <a:latin typeface="Open Sans"/>
                <a:ea typeface="Open Sans"/>
                <a:cs typeface="Open Sans"/>
                <a:sym typeface="Open Sans"/>
              </a:rPr>
              <a:t>n</a:t>
            </a:r>
            <a:r>
              <a:rPr lang="en-US" sz="2495">
                <a:solidFill>
                  <a:srgbClr val="000000"/>
                </a:solidFill>
                <a:latin typeface="Open Sans"/>
                <a:ea typeface="Open Sans"/>
                <a:cs typeface="Open Sans"/>
                <a:sym typeface="Open Sans"/>
              </a:rPr>
              <a:t>t</a:t>
            </a:r>
            <a:r>
              <a:rPr lang="en-US" sz="2495">
                <a:solidFill>
                  <a:srgbClr val="000000"/>
                </a:solidFill>
                <a:latin typeface="Open Sans"/>
                <a:ea typeface="Open Sans"/>
                <a:cs typeface="Open Sans"/>
                <a:sym typeface="Open Sans"/>
              </a:rPr>
              <a:t>ext of</a:t>
            </a:r>
            <a:r>
              <a:rPr lang="en-US" sz="2495">
                <a:solidFill>
                  <a:srgbClr val="000000"/>
                </a:solidFill>
                <a:latin typeface="Open Sans"/>
                <a:ea typeface="Open Sans"/>
                <a:cs typeface="Open Sans"/>
                <a:sym typeface="Open Sans"/>
              </a:rPr>
              <a:t> HIV </a:t>
            </a:r>
            <a:r>
              <a:rPr lang="en-US" sz="2495">
                <a:solidFill>
                  <a:srgbClr val="000000"/>
                </a:solidFill>
                <a:latin typeface="Open Sans"/>
                <a:ea typeface="Open Sans"/>
                <a:cs typeface="Open Sans"/>
                <a:sym typeface="Open Sans"/>
              </a:rPr>
              <a:t>exposure </a:t>
            </a:r>
            <a:r>
              <a:rPr lang="en-US" sz="2495">
                <a:solidFill>
                  <a:srgbClr val="000000"/>
                </a:solidFill>
                <a:latin typeface="Open Sans"/>
                <a:ea typeface="Open Sans"/>
                <a:cs typeface="Open Sans"/>
                <a:sym typeface="Open Sans"/>
              </a:rPr>
              <a:t>in</a:t>
            </a:r>
            <a:r>
              <a:rPr lang="en-US" sz="2495">
                <a:solidFill>
                  <a:srgbClr val="000000"/>
                </a:solidFill>
                <a:latin typeface="Open Sans"/>
                <a:ea typeface="Open Sans"/>
                <a:cs typeface="Open Sans"/>
                <a:sym typeface="Open Sans"/>
              </a:rPr>
              <a:t> th</a:t>
            </a:r>
            <a:r>
              <a:rPr lang="en-US" sz="2495">
                <a:solidFill>
                  <a:srgbClr val="000000"/>
                </a:solidFill>
                <a:latin typeface="Open Sans"/>
                <a:ea typeface="Open Sans"/>
                <a:cs typeface="Open Sans"/>
                <a:sym typeface="Open Sans"/>
              </a:rPr>
              <a:t>e</a:t>
            </a:r>
            <a:r>
              <a:rPr lang="en-US" sz="2495">
                <a:solidFill>
                  <a:srgbClr val="000000"/>
                </a:solidFill>
                <a:latin typeface="Open Sans"/>
                <a:ea typeface="Open Sans"/>
                <a:cs typeface="Open Sans"/>
                <a:sym typeface="Open Sans"/>
              </a:rPr>
              <a:t> pas</a:t>
            </a:r>
            <a:r>
              <a:rPr lang="en-US" sz="2495">
                <a:solidFill>
                  <a:srgbClr val="000000"/>
                </a:solidFill>
                <a:latin typeface="Open Sans"/>
                <a:ea typeface="Open Sans"/>
                <a:cs typeface="Open Sans"/>
                <a:sym typeface="Open Sans"/>
              </a:rPr>
              <a:t>t</a:t>
            </a:r>
            <a:r>
              <a:rPr lang="en-US" sz="2495">
                <a:solidFill>
                  <a:srgbClr val="000000"/>
                </a:solidFill>
                <a:latin typeface="Open Sans"/>
                <a:ea typeface="Open Sans"/>
                <a:cs typeface="Open Sans"/>
                <a:sym typeface="Open Sans"/>
              </a:rPr>
              <a:t> 1 m</a:t>
            </a:r>
            <a:r>
              <a:rPr lang="en-US" sz="2495">
                <a:solidFill>
                  <a:srgbClr val="000000"/>
                </a:solidFill>
                <a:latin typeface="Open Sans"/>
                <a:ea typeface="Open Sans"/>
                <a:cs typeface="Open Sans"/>
                <a:sym typeface="Open Sans"/>
              </a:rPr>
              <a:t>on</a:t>
            </a:r>
            <a:r>
              <a:rPr lang="en-US" sz="2495">
                <a:solidFill>
                  <a:srgbClr val="000000"/>
                </a:solidFill>
                <a:latin typeface="Open Sans"/>
                <a:ea typeface="Open Sans"/>
                <a:cs typeface="Open Sans"/>
                <a:sym typeface="Open Sans"/>
              </a:rPr>
              <a:t>th/"AHI assessment" (Step 3).</a:t>
            </a:r>
          </a:p>
        </p:txBody>
      </p:sp>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155955" y="3597684"/>
            <a:ext cx="5818411" cy="5818411"/>
          </a:xfrm>
          <a:custGeom>
            <a:avLst/>
            <a:gdLst/>
            <a:ahLst/>
            <a:cxnLst/>
            <a:rect r="r" b="b" t="t" l="l"/>
            <a:pathLst>
              <a:path h="5818411" w="5818411">
                <a:moveTo>
                  <a:pt x="0" y="0"/>
                </a:moveTo>
                <a:lnTo>
                  <a:pt x="5818411" y="0"/>
                </a:lnTo>
                <a:lnTo>
                  <a:pt x="5818411" y="5818411"/>
                </a:lnTo>
                <a:lnTo>
                  <a:pt x="0" y="5818411"/>
                </a:lnTo>
                <a:lnTo>
                  <a:pt x="0" y="0"/>
                </a:lnTo>
                <a:close/>
              </a:path>
            </a:pathLst>
          </a:custGeom>
          <a:blipFill>
            <a:blip r:embed="rId2"/>
            <a:stretch>
              <a:fillRect l="0" t="0" r="0" b="0"/>
            </a:stretch>
          </a:blipFill>
        </p:spPr>
      </p:sp>
      <p:sp>
        <p:nvSpPr>
          <p:cNvPr name="TextBox 3" id="3"/>
          <p:cNvSpPr txBox="true"/>
          <p:nvPr/>
        </p:nvSpPr>
        <p:spPr>
          <a:xfrm rot="0">
            <a:off x="648098" y="723861"/>
            <a:ext cx="16932350" cy="2266355"/>
          </a:xfrm>
          <a:prstGeom prst="rect">
            <a:avLst/>
          </a:prstGeom>
        </p:spPr>
        <p:txBody>
          <a:bodyPr anchor="t" rtlCol="false" tIns="0" lIns="0" bIns="0" rIns="0">
            <a:spAutoFit/>
          </a:bodyPr>
          <a:lstStyle/>
          <a:p>
            <a:pPr algn="l">
              <a:lnSpc>
                <a:spcPts val="6025"/>
              </a:lnSpc>
            </a:pPr>
            <a:r>
              <a:rPr lang="en-US" sz="4304" b="true">
                <a:solidFill>
                  <a:srgbClr val="FE6C39"/>
                </a:solidFill>
                <a:latin typeface="Roboto Condensed Bold"/>
                <a:ea typeface="Roboto Condensed Bold"/>
                <a:cs typeface="Roboto Condensed Bold"/>
                <a:sym typeface="Roboto Condensed Bold"/>
              </a:rPr>
              <a:t>Identifying early/pre-existing HIV infection among clients seeking PrEP is important, since inadvertently starting PrEP in individuals living with HIV may result in negative clinical outcomes, including:</a:t>
            </a:r>
          </a:p>
        </p:txBody>
      </p:sp>
      <p:sp>
        <p:nvSpPr>
          <p:cNvPr name="TextBox 4" id="4"/>
          <p:cNvSpPr txBox="true"/>
          <p:nvPr/>
        </p:nvSpPr>
        <p:spPr>
          <a:xfrm rot="0">
            <a:off x="7512574" y="4310970"/>
            <a:ext cx="9553936" cy="4344214"/>
          </a:xfrm>
          <a:prstGeom prst="rect">
            <a:avLst/>
          </a:prstGeom>
        </p:spPr>
        <p:txBody>
          <a:bodyPr anchor="t" rtlCol="false" tIns="0" lIns="0" bIns="0" rIns="0">
            <a:spAutoFit/>
          </a:bodyPr>
          <a:lstStyle/>
          <a:p>
            <a:pPr algn="l" marL="596587" indent="-298293" lvl="1">
              <a:lnSpc>
                <a:spcPts val="3868"/>
              </a:lnSpc>
              <a:spcBef>
                <a:spcPct val="0"/>
              </a:spcBef>
              <a:buFont typeface="Arial"/>
              <a:buChar char="•"/>
            </a:pPr>
            <a:r>
              <a:rPr lang="en-US" sz="2763">
                <a:solidFill>
                  <a:srgbClr val="000000"/>
                </a:solidFill>
                <a:latin typeface="Open Sans"/>
                <a:ea typeface="Open Sans"/>
                <a:cs typeface="Open Sans"/>
                <a:sym typeface="Open Sans"/>
              </a:rPr>
              <a:t>Delayed start of</a:t>
            </a:r>
            <a:r>
              <a:rPr lang="en-US" sz="2763">
                <a:solidFill>
                  <a:srgbClr val="000000"/>
                </a:solidFill>
                <a:latin typeface="Open Sans"/>
                <a:ea typeface="Open Sans"/>
                <a:cs typeface="Open Sans"/>
                <a:sym typeface="Open Sans"/>
              </a:rPr>
              <a:t> ART. Individuals living with HIV should be initiated on antiretroviral therapy (ART) without d</a:t>
            </a:r>
            <a:r>
              <a:rPr lang="en-US" sz="2763">
                <a:solidFill>
                  <a:srgbClr val="000000"/>
                </a:solidFill>
                <a:latin typeface="Open Sans"/>
                <a:ea typeface="Open Sans"/>
                <a:cs typeface="Open Sans"/>
                <a:sym typeface="Open Sans"/>
              </a:rPr>
              <a:t>elay to suppress</a:t>
            </a:r>
            <a:r>
              <a:rPr lang="en-US" sz="2763">
                <a:solidFill>
                  <a:srgbClr val="000000"/>
                </a:solidFill>
                <a:latin typeface="Open Sans"/>
                <a:ea typeface="Open Sans"/>
                <a:cs typeface="Open Sans"/>
                <a:sym typeface="Open Sans"/>
              </a:rPr>
              <a:t> viral rep</a:t>
            </a:r>
            <a:r>
              <a:rPr lang="en-US" sz="2763">
                <a:solidFill>
                  <a:srgbClr val="000000"/>
                </a:solidFill>
                <a:latin typeface="Open Sans"/>
                <a:ea typeface="Open Sans"/>
                <a:cs typeface="Open Sans"/>
                <a:sym typeface="Open Sans"/>
              </a:rPr>
              <a:t>lication; PrEP products are no</a:t>
            </a:r>
            <a:r>
              <a:rPr lang="en-US" sz="2763">
                <a:solidFill>
                  <a:srgbClr val="000000"/>
                </a:solidFill>
                <a:latin typeface="Open Sans"/>
                <a:ea typeface="Open Sans"/>
                <a:cs typeface="Open Sans"/>
                <a:sym typeface="Open Sans"/>
              </a:rPr>
              <a:t>t suffi</a:t>
            </a:r>
            <a:r>
              <a:rPr lang="en-US" sz="2763">
                <a:solidFill>
                  <a:srgbClr val="000000"/>
                </a:solidFill>
                <a:latin typeface="Open Sans"/>
                <a:ea typeface="Open Sans"/>
                <a:cs typeface="Open Sans"/>
                <a:sym typeface="Open Sans"/>
              </a:rPr>
              <a:t>cient to</a:t>
            </a:r>
            <a:r>
              <a:rPr lang="en-US" sz="2763">
                <a:solidFill>
                  <a:srgbClr val="000000"/>
                </a:solidFill>
                <a:latin typeface="Open Sans"/>
                <a:ea typeface="Open Sans"/>
                <a:cs typeface="Open Sans"/>
                <a:sym typeface="Open Sans"/>
              </a:rPr>
              <a:t> </a:t>
            </a:r>
            <a:r>
              <a:rPr lang="en-US" sz="2763">
                <a:solidFill>
                  <a:srgbClr val="000000"/>
                </a:solidFill>
                <a:latin typeface="Open Sans"/>
                <a:ea typeface="Open Sans"/>
                <a:cs typeface="Open Sans"/>
                <a:sym typeface="Open Sans"/>
              </a:rPr>
              <a:t>trea</a:t>
            </a:r>
            <a:r>
              <a:rPr lang="en-US" sz="2763">
                <a:solidFill>
                  <a:srgbClr val="000000"/>
                </a:solidFill>
                <a:latin typeface="Open Sans"/>
                <a:ea typeface="Open Sans"/>
                <a:cs typeface="Open Sans"/>
                <a:sym typeface="Open Sans"/>
              </a:rPr>
              <a:t>t HIV.</a:t>
            </a:r>
          </a:p>
          <a:p>
            <a:pPr algn="l" marL="596587" indent="-298293" lvl="1">
              <a:lnSpc>
                <a:spcPts val="3868"/>
              </a:lnSpc>
              <a:spcBef>
                <a:spcPct val="0"/>
              </a:spcBef>
              <a:buFont typeface="Arial"/>
              <a:buChar char="•"/>
            </a:pPr>
            <a:r>
              <a:rPr lang="en-US" sz="2763">
                <a:solidFill>
                  <a:srgbClr val="000000"/>
                </a:solidFill>
                <a:latin typeface="Open Sans"/>
                <a:ea typeface="Open Sans"/>
                <a:cs typeface="Open Sans"/>
                <a:sym typeface="Open Sans"/>
              </a:rPr>
              <a:t>Delayed</a:t>
            </a:r>
            <a:r>
              <a:rPr lang="en-US" sz="2763">
                <a:solidFill>
                  <a:srgbClr val="000000"/>
                </a:solidFill>
                <a:latin typeface="Open Sans"/>
                <a:ea typeface="Open Sans"/>
                <a:cs typeface="Open Sans"/>
                <a:sym typeface="Open Sans"/>
              </a:rPr>
              <a:t> detection of HIV by HIV tests, depending upon the PrEP </a:t>
            </a:r>
            <a:r>
              <a:rPr lang="en-US" sz="2763">
                <a:solidFill>
                  <a:srgbClr val="000000"/>
                </a:solidFill>
                <a:latin typeface="Open Sans"/>
                <a:ea typeface="Open Sans"/>
                <a:cs typeface="Open Sans"/>
                <a:sym typeface="Open Sans"/>
              </a:rPr>
              <a:t>pro</a:t>
            </a:r>
            <a:r>
              <a:rPr lang="en-US" sz="2763">
                <a:solidFill>
                  <a:srgbClr val="000000"/>
                </a:solidFill>
                <a:latin typeface="Open Sans"/>
                <a:ea typeface="Open Sans"/>
                <a:cs typeface="Open Sans"/>
                <a:sym typeface="Open Sans"/>
              </a:rPr>
              <a:t>duct.</a:t>
            </a:r>
          </a:p>
          <a:p>
            <a:pPr algn="l" marL="596587" indent="-298293" lvl="1">
              <a:lnSpc>
                <a:spcPts val="3868"/>
              </a:lnSpc>
              <a:spcBef>
                <a:spcPct val="0"/>
              </a:spcBef>
              <a:buFont typeface="Arial"/>
              <a:buChar char="•"/>
            </a:pPr>
            <a:r>
              <a:rPr lang="en-US" sz="2763">
                <a:solidFill>
                  <a:srgbClr val="000000"/>
                </a:solidFill>
                <a:latin typeface="Open Sans"/>
                <a:ea typeface="Open Sans"/>
                <a:cs typeface="Open Sans"/>
                <a:sym typeface="Open Sans"/>
              </a:rPr>
              <a:t>Risk</a:t>
            </a:r>
            <a:r>
              <a:rPr lang="en-US" sz="2763">
                <a:solidFill>
                  <a:srgbClr val="000000"/>
                </a:solidFill>
                <a:latin typeface="Open Sans"/>
                <a:ea typeface="Open Sans"/>
                <a:cs typeface="Open Sans"/>
                <a:sym typeface="Open Sans"/>
              </a:rPr>
              <a:t> o</a:t>
            </a:r>
            <a:r>
              <a:rPr lang="en-US" sz="2763">
                <a:solidFill>
                  <a:srgbClr val="000000"/>
                </a:solidFill>
                <a:latin typeface="Open Sans"/>
                <a:ea typeface="Open Sans"/>
                <a:cs typeface="Open Sans"/>
                <a:sym typeface="Open Sans"/>
              </a:rPr>
              <a:t>f developi</a:t>
            </a:r>
            <a:r>
              <a:rPr lang="en-US" sz="2763">
                <a:solidFill>
                  <a:srgbClr val="000000"/>
                </a:solidFill>
                <a:latin typeface="Open Sans"/>
                <a:ea typeface="Open Sans"/>
                <a:cs typeface="Open Sans"/>
                <a:sym typeface="Open Sans"/>
              </a:rPr>
              <a:t>ng</a:t>
            </a:r>
            <a:r>
              <a:rPr lang="en-US" sz="2763">
                <a:solidFill>
                  <a:srgbClr val="000000"/>
                </a:solidFill>
                <a:latin typeface="Open Sans"/>
                <a:ea typeface="Open Sans"/>
                <a:cs typeface="Open Sans"/>
                <a:sym typeface="Open Sans"/>
              </a:rPr>
              <a:t> viral drug res</a:t>
            </a:r>
            <a:r>
              <a:rPr lang="en-US" sz="2763">
                <a:solidFill>
                  <a:srgbClr val="000000"/>
                </a:solidFill>
                <a:latin typeface="Open Sans"/>
                <a:ea typeface="Open Sans"/>
                <a:cs typeface="Open Sans"/>
                <a:sym typeface="Open Sans"/>
              </a:rPr>
              <a:t>is</a:t>
            </a:r>
            <a:r>
              <a:rPr lang="en-US" sz="2763">
                <a:solidFill>
                  <a:srgbClr val="000000"/>
                </a:solidFill>
                <a:latin typeface="Open Sans"/>
                <a:ea typeface="Open Sans"/>
                <a:cs typeface="Open Sans"/>
                <a:sym typeface="Open Sans"/>
              </a:rPr>
              <a:t>tance, depend</a:t>
            </a:r>
            <a:r>
              <a:rPr lang="en-US" sz="2763">
                <a:solidFill>
                  <a:srgbClr val="000000"/>
                </a:solidFill>
                <a:latin typeface="Open Sans"/>
                <a:ea typeface="Open Sans"/>
                <a:cs typeface="Open Sans"/>
                <a:sym typeface="Open Sans"/>
              </a:rPr>
              <a:t>ing</a:t>
            </a:r>
            <a:r>
              <a:rPr lang="en-US" sz="2763">
                <a:solidFill>
                  <a:srgbClr val="000000"/>
                </a:solidFill>
                <a:latin typeface="Open Sans"/>
                <a:ea typeface="Open Sans"/>
                <a:cs typeface="Open Sans"/>
                <a:sym typeface="Open Sans"/>
              </a:rPr>
              <a:t> up</a:t>
            </a:r>
            <a:r>
              <a:rPr lang="en-US" sz="2763">
                <a:solidFill>
                  <a:srgbClr val="000000"/>
                </a:solidFill>
                <a:latin typeface="Open Sans"/>
                <a:ea typeface="Open Sans"/>
                <a:cs typeface="Open Sans"/>
                <a:sym typeface="Open Sans"/>
              </a:rPr>
              <a:t>on </a:t>
            </a:r>
            <a:r>
              <a:rPr lang="en-US" sz="2763">
                <a:solidFill>
                  <a:srgbClr val="000000"/>
                </a:solidFill>
                <a:latin typeface="Open Sans"/>
                <a:ea typeface="Open Sans"/>
                <a:cs typeface="Open Sans"/>
                <a:sym typeface="Open Sans"/>
              </a:rPr>
              <a:t>the PrEP product.</a:t>
            </a:r>
          </a:p>
          <a:p>
            <a:pPr algn="l">
              <a:lnSpc>
                <a:spcPts val="3868"/>
              </a:lnSpc>
              <a:spcBef>
                <a:spcPct val="0"/>
              </a:spcBef>
            </a:pPr>
          </a:p>
        </p:txBody>
      </p:sp>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265539" y="198120"/>
            <a:ext cx="18146959" cy="830580"/>
          </a:xfrm>
          <a:prstGeom prst="rect">
            <a:avLst/>
          </a:prstGeom>
        </p:spPr>
        <p:txBody>
          <a:bodyPr anchor="t" rtlCol="false" tIns="0" lIns="0" bIns="0" rIns="0">
            <a:spAutoFit/>
          </a:bodyPr>
          <a:lstStyle/>
          <a:p>
            <a:pPr algn="l">
              <a:lnSpc>
                <a:spcPts val="6719"/>
              </a:lnSpc>
            </a:pPr>
            <a:r>
              <a:rPr lang="en-US" sz="4800" b="true">
                <a:solidFill>
                  <a:srgbClr val="000000"/>
                </a:solidFill>
                <a:latin typeface="Roboto Condensed Bold"/>
                <a:ea typeface="Roboto Condensed Bold"/>
                <a:cs typeface="Roboto Condensed Bold"/>
                <a:sym typeface="Roboto Condensed Bold"/>
              </a:rPr>
              <a:t>Additional details: Delayed HIV Detection Risk </a:t>
            </a:r>
          </a:p>
        </p:txBody>
      </p:sp>
      <p:grpSp>
        <p:nvGrpSpPr>
          <p:cNvPr name="Group 3" id="3"/>
          <p:cNvGrpSpPr/>
          <p:nvPr/>
        </p:nvGrpSpPr>
        <p:grpSpPr>
          <a:xfrm rot="0">
            <a:off x="4770873" y="1759303"/>
            <a:ext cx="4066975" cy="8252402"/>
            <a:chOff x="0" y="0"/>
            <a:chExt cx="5422634" cy="11003202"/>
          </a:xfrm>
        </p:grpSpPr>
        <p:grpSp>
          <p:nvGrpSpPr>
            <p:cNvPr name="Group 4" id="4"/>
            <p:cNvGrpSpPr/>
            <p:nvPr/>
          </p:nvGrpSpPr>
          <p:grpSpPr>
            <a:xfrm rot="0">
              <a:off x="0" y="0"/>
              <a:ext cx="5422634" cy="11003202"/>
              <a:chOff x="0" y="0"/>
              <a:chExt cx="1657719" cy="3363719"/>
            </a:xfrm>
          </p:grpSpPr>
          <p:sp>
            <p:nvSpPr>
              <p:cNvPr name="Freeform 5" id="5"/>
              <p:cNvSpPr/>
              <p:nvPr/>
            </p:nvSpPr>
            <p:spPr>
              <a:xfrm flipH="false" flipV="false" rot="0">
                <a:off x="0" y="0"/>
                <a:ext cx="1657719" cy="3363719"/>
              </a:xfrm>
              <a:custGeom>
                <a:avLst/>
                <a:gdLst/>
                <a:ahLst/>
                <a:cxnLst/>
                <a:rect r="r" b="b" t="t" l="l"/>
                <a:pathLst>
                  <a:path h="3363719" w="1657719">
                    <a:moveTo>
                      <a:pt x="0" y="0"/>
                    </a:moveTo>
                    <a:lnTo>
                      <a:pt x="1657719" y="0"/>
                    </a:lnTo>
                    <a:lnTo>
                      <a:pt x="1657719" y="3363719"/>
                    </a:lnTo>
                    <a:lnTo>
                      <a:pt x="0" y="3363719"/>
                    </a:lnTo>
                    <a:close/>
                  </a:path>
                </a:pathLst>
              </a:custGeom>
              <a:solidFill>
                <a:srgbClr val="48AEA8"/>
              </a:solidFill>
            </p:spPr>
          </p:sp>
          <p:sp>
            <p:nvSpPr>
              <p:cNvPr name="TextBox 6" id="6"/>
              <p:cNvSpPr txBox="true"/>
              <p:nvPr/>
            </p:nvSpPr>
            <p:spPr>
              <a:xfrm>
                <a:off x="0" y="47625"/>
                <a:ext cx="1657719" cy="3316094"/>
              </a:xfrm>
              <a:prstGeom prst="rect">
                <a:avLst/>
              </a:prstGeom>
            </p:spPr>
            <p:txBody>
              <a:bodyPr anchor="ctr" rtlCol="false" tIns="50800" lIns="50800" bIns="50800" rIns="50800"/>
              <a:lstStyle/>
              <a:p>
                <a:pPr algn="ctr">
                  <a:lnSpc>
                    <a:spcPts val="1602"/>
                  </a:lnSpc>
                </a:pPr>
              </a:p>
            </p:txBody>
          </p:sp>
        </p:grpSp>
        <p:sp>
          <p:nvSpPr>
            <p:cNvPr name="TextBox 7" id="7"/>
            <p:cNvSpPr txBox="true"/>
            <p:nvPr/>
          </p:nvSpPr>
          <p:spPr>
            <a:xfrm rot="0">
              <a:off x="552164" y="563577"/>
              <a:ext cx="2610018" cy="742062"/>
            </a:xfrm>
            <a:prstGeom prst="rect">
              <a:avLst/>
            </a:prstGeom>
          </p:spPr>
          <p:txBody>
            <a:bodyPr anchor="t" rtlCol="false" tIns="0" lIns="0" bIns="0" rIns="0">
              <a:spAutoFit/>
            </a:bodyPr>
            <a:lstStyle/>
            <a:p>
              <a:pPr algn="ctr">
                <a:lnSpc>
                  <a:spcPts val="3864"/>
                </a:lnSpc>
              </a:pPr>
              <a:r>
                <a:rPr lang="en-US" sz="4200" b="true">
                  <a:solidFill>
                    <a:srgbClr val="FFFFFF"/>
                  </a:solidFill>
                  <a:latin typeface="Roboto Condensed Bold"/>
                  <a:ea typeface="Roboto Condensed Bold"/>
                  <a:cs typeface="Roboto Condensed Bold"/>
                  <a:sym typeface="Roboto Condensed Bold"/>
                </a:rPr>
                <a:t>DVR</a:t>
              </a:r>
            </a:p>
          </p:txBody>
        </p:sp>
        <p:sp>
          <p:nvSpPr>
            <p:cNvPr name="Freeform 8" id="8"/>
            <p:cNvSpPr/>
            <p:nvPr/>
          </p:nvSpPr>
          <p:spPr>
            <a:xfrm flipH="false" flipV="false" rot="0">
              <a:off x="3479682" y="245133"/>
              <a:ext cx="1349598" cy="1349598"/>
            </a:xfrm>
            <a:custGeom>
              <a:avLst/>
              <a:gdLst/>
              <a:ahLst/>
              <a:cxnLst/>
              <a:rect r="r" b="b" t="t" l="l"/>
              <a:pathLst>
                <a:path h="1349598" w="1349598">
                  <a:moveTo>
                    <a:pt x="0" y="0"/>
                  </a:moveTo>
                  <a:lnTo>
                    <a:pt x="1349599" y="0"/>
                  </a:lnTo>
                  <a:lnTo>
                    <a:pt x="1349599" y="1349598"/>
                  </a:lnTo>
                  <a:lnTo>
                    <a:pt x="0" y="134959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grpSp>
        <p:nvGrpSpPr>
          <p:cNvPr name="Group 9" id="9"/>
          <p:cNvGrpSpPr/>
          <p:nvPr/>
        </p:nvGrpSpPr>
        <p:grpSpPr>
          <a:xfrm rot="0">
            <a:off x="142007" y="1762893"/>
            <a:ext cx="4066975" cy="8245222"/>
            <a:chOff x="0" y="0"/>
            <a:chExt cx="5422634" cy="10993630"/>
          </a:xfrm>
        </p:grpSpPr>
        <p:grpSp>
          <p:nvGrpSpPr>
            <p:cNvPr name="Group 10" id="10"/>
            <p:cNvGrpSpPr/>
            <p:nvPr/>
          </p:nvGrpSpPr>
          <p:grpSpPr>
            <a:xfrm rot="0">
              <a:off x="0" y="0"/>
              <a:ext cx="5422634" cy="10993630"/>
              <a:chOff x="0" y="0"/>
              <a:chExt cx="1640113" cy="3325098"/>
            </a:xfrm>
          </p:grpSpPr>
          <p:sp>
            <p:nvSpPr>
              <p:cNvPr name="Freeform 11" id="11"/>
              <p:cNvSpPr/>
              <p:nvPr/>
            </p:nvSpPr>
            <p:spPr>
              <a:xfrm flipH="false" flipV="false" rot="0">
                <a:off x="0" y="0"/>
                <a:ext cx="1640113" cy="3325098"/>
              </a:xfrm>
              <a:custGeom>
                <a:avLst/>
                <a:gdLst/>
                <a:ahLst/>
                <a:cxnLst/>
                <a:rect r="r" b="b" t="t" l="l"/>
                <a:pathLst>
                  <a:path h="3325098" w="1640113">
                    <a:moveTo>
                      <a:pt x="0" y="0"/>
                    </a:moveTo>
                    <a:lnTo>
                      <a:pt x="1640113" y="0"/>
                    </a:lnTo>
                    <a:lnTo>
                      <a:pt x="1640113" y="3325098"/>
                    </a:lnTo>
                    <a:lnTo>
                      <a:pt x="0" y="3325098"/>
                    </a:lnTo>
                    <a:close/>
                  </a:path>
                </a:pathLst>
              </a:custGeom>
              <a:solidFill>
                <a:srgbClr val="1D9EDE"/>
              </a:solidFill>
            </p:spPr>
          </p:sp>
          <p:sp>
            <p:nvSpPr>
              <p:cNvPr name="TextBox 12" id="12"/>
              <p:cNvSpPr txBox="true"/>
              <p:nvPr/>
            </p:nvSpPr>
            <p:spPr>
              <a:xfrm>
                <a:off x="0" y="47625"/>
                <a:ext cx="1640113" cy="3277473"/>
              </a:xfrm>
              <a:prstGeom prst="rect">
                <a:avLst/>
              </a:prstGeom>
            </p:spPr>
            <p:txBody>
              <a:bodyPr anchor="ctr" rtlCol="false" tIns="50800" lIns="50800" bIns="50800" rIns="50800"/>
              <a:lstStyle/>
              <a:p>
                <a:pPr algn="ctr">
                  <a:lnSpc>
                    <a:spcPts val="1602"/>
                  </a:lnSpc>
                </a:pPr>
              </a:p>
            </p:txBody>
          </p:sp>
        </p:grpSp>
        <p:sp>
          <p:nvSpPr>
            <p:cNvPr name="TextBox 13" id="13"/>
            <p:cNvSpPr txBox="true"/>
            <p:nvPr/>
          </p:nvSpPr>
          <p:spPr>
            <a:xfrm rot="0">
              <a:off x="575132" y="491360"/>
              <a:ext cx="3313807" cy="742062"/>
            </a:xfrm>
            <a:prstGeom prst="rect">
              <a:avLst/>
            </a:prstGeom>
          </p:spPr>
          <p:txBody>
            <a:bodyPr anchor="t" rtlCol="false" tIns="0" lIns="0" bIns="0" rIns="0">
              <a:spAutoFit/>
            </a:bodyPr>
            <a:lstStyle/>
            <a:p>
              <a:pPr algn="ctr">
                <a:lnSpc>
                  <a:spcPts val="3864"/>
                </a:lnSpc>
              </a:pPr>
              <a:r>
                <a:rPr lang="en-US" sz="4200" b="true">
                  <a:solidFill>
                    <a:srgbClr val="FFFFFF"/>
                  </a:solidFill>
                  <a:latin typeface="Roboto Condensed Bold"/>
                  <a:ea typeface="Roboto Condensed Bold"/>
                  <a:cs typeface="Roboto Condensed Bold"/>
                  <a:sym typeface="Roboto Condensed Bold"/>
                </a:rPr>
                <a:t>Or</a:t>
              </a:r>
              <a:r>
                <a:rPr lang="en-US" b="true" sz="4200">
                  <a:solidFill>
                    <a:srgbClr val="FFFFFF"/>
                  </a:solidFill>
                  <a:latin typeface="Roboto Condensed Bold"/>
                  <a:ea typeface="Roboto Condensed Bold"/>
                  <a:cs typeface="Roboto Condensed Bold"/>
                  <a:sym typeface="Roboto Condensed Bold"/>
                </a:rPr>
                <a:t>al PrEP </a:t>
              </a:r>
            </a:p>
          </p:txBody>
        </p:sp>
        <p:sp>
          <p:nvSpPr>
            <p:cNvPr name="Freeform 14" id="14"/>
            <p:cNvSpPr/>
            <p:nvPr/>
          </p:nvSpPr>
          <p:spPr>
            <a:xfrm flipH="false" flipV="false" rot="0">
              <a:off x="4247854" y="148809"/>
              <a:ext cx="810760" cy="1457249"/>
            </a:xfrm>
            <a:custGeom>
              <a:avLst/>
              <a:gdLst/>
              <a:ahLst/>
              <a:cxnLst/>
              <a:rect r="r" b="b" t="t" l="l"/>
              <a:pathLst>
                <a:path h="1457249" w="810760">
                  <a:moveTo>
                    <a:pt x="0" y="0"/>
                  </a:moveTo>
                  <a:lnTo>
                    <a:pt x="810761" y="0"/>
                  </a:lnTo>
                  <a:lnTo>
                    <a:pt x="810761" y="1457249"/>
                  </a:lnTo>
                  <a:lnTo>
                    <a:pt x="0" y="1457249"/>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grpSp>
        <p:nvGrpSpPr>
          <p:cNvPr name="Group 15" id="15"/>
          <p:cNvGrpSpPr/>
          <p:nvPr/>
        </p:nvGrpSpPr>
        <p:grpSpPr>
          <a:xfrm rot="0">
            <a:off x="14031543" y="1762893"/>
            <a:ext cx="4114450" cy="8245222"/>
            <a:chOff x="0" y="0"/>
            <a:chExt cx="5485934" cy="10993630"/>
          </a:xfrm>
        </p:grpSpPr>
        <p:grpSp>
          <p:nvGrpSpPr>
            <p:cNvPr name="Group 16" id="16"/>
            <p:cNvGrpSpPr/>
            <p:nvPr/>
          </p:nvGrpSpPr>
          <p:grpSpPr>
            <a:xfrm rot="0">
              <a:off x="0" y="0"/>
              <a:ext cx="5485934" cy="10993630"/>
              <a:chOff x="0" y="0"/>
              <a:chExt cx="1659258" cy="3325098"/>
            </a:xfrm>
          </p:grpSpPr>
          <p:sp>
            <p:nvSpPr>
              <p:cNvPr name="Freeform 17" id="17"/>
              <p:cNvSpPr/>
              <p:nvPr/>
            </p:nvSpPr>
            <p:spPr>
              <a:xfrm flipH="false" flipV="false" rot="0">
                <a:off x="0" y="0"/>
                <a:ext cx="1659258" cy="3325098"/>
              </a:xfrm>
              <a:custGeom>
                <a:avLst/>
                <a:gdLst/>
                <a:ahLst/>
                <a:cxnLst/>
                <a:rect r="r" b="b" t="t" l="l"/>
                <a:pathLst>
                  <a:path h="3325098" w="1659258">
                    <a:moveTo>
                      <a:pt x="0" y="0"/>
                    </a:moveTo>
                    <a:lnTo>
                      <a:pt x="1659258" y="0"/>
                    </a:lnTo>
                    <a:lnTo>
                      <a:pt x="1659258" y="3325098"/>
                    </a:lnTo>
                    <a:lnTo>
                      <a:pt x="0" y="3325098"/>
                    </a:lnTo>
                    <a:close/>
                  </a:path>
                </a:pathLst>
              </a:custGeom>
              <a:solidFill>
                <a:srgbClr val="FE6C39"/>
              </a:solidFill>
            </p:spPr>
          </p:sp>
          <p:sp>
            <p:nvSpPr>
              <p:cNvPr name="TextBox 18" id="18"/>
              <p:cNvSpPr txBox="true"/>
              <p:nvPr/>
            </p:nvSpPr>
            <p:spPr>
              <a:xfrm>
                <a:off x="0" y="47625"/>
                <a:ext cx="1659258" cy="3277473"/>
              </a:xfrm>
              <a:prstGeom prst="rect">
                <a:avLst/>
              </a:prstGeom>
            </p:spPr>
            <p:txBody>
              <a:bodyPr anchor="ctr" rtlCol="false" tIns="100900" lIns="100900" bIns="100900" rIns="100900"/>
              <a:lstStyle/>
              <a:p>
                <a:pPr algn="ctr">
                  <a:lnSpc>
                    <a:spcPts val="1602"/>
                  </a:lnSpc>
                </a:pPr>
              </a:p>
            </p:txBody>
          </p:sp>
        </p:grpSp>
        <p:sp>
          <p:nvSpPr>
            <p:cNvPr name="TextBox 19" id="19"/>
            <p:cNvSpPr txBox="true"/>
            <p:nvPr/>
          </p:nvSpPr>
          <p:spPr>
            <a:xfrm rot="0">
              <a:off x="441496" y="669825"/>
              <a:ext cx="2564391" cy="742062"/>
            </a:xfrm>
            <a:prstGeom prst="rect">
              <a:avLst/>
            </a:prstGeom>
          </p:spPr>
          <p:txBody>
            <a:bodyPr anchor="t" rtlCol="false" tIns="0" lIns="0" bIns="0" rIns="0">
              <a:spAutoFit/>
            </a:bodyPr>
            <a:lstStyle/>
            <a:p>
              <a:pPr algn="ctr">
                <a:lnSpc>
                  <a:spcPts val="3864"/>
                </a:lnSpc>
              </a:pPr>
              <a:r>
                <a:rPr lang="en-US" sz="4200" b="true">
                  <a:solidFill>
                    <a:srgbClr val="FFFFFF"/>
                  </a:solidFill>
                  <a:latin typeface="Roboto Condensed Bold"/>
                  <a:ea typeface="Roboto Condensed Bold"/>
                  <a:cs typeface="Roboto Condensed Bold"/>
                  <a:sym typeface="Roboto Condensed Bold"/>
                </a:rPr>
                <a:t>LEN</a:t>
              </a:r>
            </a:p>
          </p:txBody>
        </p:sp>
        <p:sp>
          <p:nvSpPr>
            <p:cNvPr name="Freeform 20" id="20"/>
            <p:cNvSpPr/>
            <p:nvPr/>
          </p:nvSpPr>
          <p:spPr>
            <a:xfrm flipH="true" flipV="false" rot="-10800000">
              <a:off x="3325450" y="706923"/>
              <a:ext cx="1620883" cy="1633131"/>
            </a:xfrm>
            <a:custGeom>
              <a:avLst/>
              <a:gdLst/>
              <a:ahLst/>
              <a:cxnLst/>
              <a:rect r="r" b="b" t="t" l="l"/>
              <a:pathLst>
                <a:path h="1633131" w="1620883">
                  <a:moveTo>
                    <a:pt x="1620883" y="0"/>
                  </a:moveTo>
                  <a:lnTo>
                    <a:pt x="0" y="0"/>
                  </a:lnTo>
                  <a:lnTo>
                    <a:pt x="0" y="1633132"/>
                  </a:lnTo>
                  <a:lnTo>
                    <a:pt x="1620883" y="1633132"/>
                  </a:lnTo>
                  <a:lnTo>
                    <a:pt x="1620883"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TextBox 21" id="21"/>
            <p:cNvSpPr txBox="true"/>
            <p:nvPr/>
          </p:nvSpPr>
          <p:spPr>
            <a:xfrm rot="0">
              <a:off x="3775570" y="1221767"/>
              <a:ext cx="514226" cy="301722"/>
            </a:xfrm>
            <a:prstGeom prst="rect">
              <a:avLst/>
            </a:prstGeom>
          </p:spPr>
          <p:txBody>
            <a:bodyPr anchor="t" rtlCol="false" tIns="0" lIns="0" bIns="0" rIns="0">
              <a:spAutoFit/>
            </a:bodyPr>
            <a:lstStyle/>
            <a:p>
              <a:pPr algn="ctr">
                <a:lnSpc>
                  <a:spcPts val="1828"/>
                </a:lnSpc>
              </a:pPr>
              <a:r>
                <a:rPr lang="en-US" sz="1305">
                  <a:solidFill>
                    <a:srgbClr val="F36B2B"/>
                  </a:solidFill>
                  <a:latin typeface="Bobby Jones Condensed Soft"/>
                  <a:ea typeface="Bobby Jones Condensed Soft"/>
                  <a:cs typeface="Bobby Jones Condensed Soft"/>
                  <a:sym typeface="Bobby Jones Condensed Soft"/>
                </a:rPr>
                <a:t>L</a:t>
              </a:r>
            </a:p>
          </p:txBody>
        </p:sp>
        <p:sp>
          <p:nvSpPr>
            <p:cNvPr name="Freeform 22" id="22"/>
            <p:cNvSpPr/>
            <p:nvPr/>
          </p:nvSpPr>
          <p:spPr>
            <a:xfrm flipH="false" flipV="false" rot="9001455">
              <a:off x="4183911" y="303261"/>
              <a:ext cx="928093" cy="1096713"/>
            </a:xfrm>
            <a:custGeom>
              <a:avLst/>
              <a:gdLst/>
              <a:ahLst/>
              <a:cxnLst/>
              <a:rect r="r" b="b" t="t" l="l"/>
              <a:pathLst>
                <a:path h="1096713" w="928093">
                  <a:moveTo>
                    <a:pt x="0" y="0"/>
                  </a:moveTo>
                  <a:lnTo>
                    <a:pt x="928093" y="0"/>
                  </a:lnTo>
                  <a:lnTo>
                    <a:pt x="928093" y="1096713"/>
                  </a:lnTo>
                  <a:lnTo>
                    <a:pt x="0" y="109671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23" id="23"/>
            <p:cNvSpPr/>
            <p:nvPr/>
          </p:nvSpPr>
          <p:spPr>
            <a:xfrm flipH="false" flipV="false" rot="-8500143">
              <a:off x="4372273" y="170858"/>
              <a:ext cx="410419" cy="556112"/>
            </a:xfrm>
            <a:custGeom>
              <a:avLst/>
              <a:gdLst/>
              <a:ahLst/>
              <a:cxnLst/>
              <a:rect r="r" b="b" t="t" l="l"/>
              <a:pathLst>
                <a:path h="556112" w="410419">
                  <a:moveTo>
                    <a:pt x="0" y="0"/>
                  </a:moveTo>
                  <a:lnTo>
                    <a:pt x="410419" y="0"/>
                  </a:lnTo>
                  <a:lnTo>
                    <a:pt x="410419" y="556112"/>
                  </a:lnTo>
                  <a:lnTo>
                    <a:pt x="0" y="556112"/>
                  </a:lnTo>
                  <a:lnTo>
                    <a:pt x="0" y="0"/>
                  </a:lnTo>
                  <a:close/>
                </a:path>
              </a:pathLst>
            </a:custGeom>
            <a:blipFill>
              <a:blip r:embed="rId8">
                <a:extLst>
                  <a:ext uri="{96DAC541-7B7A-43D3-8B79-37D633B846F1}">
                    <asvg:svgBlip xmlns:asvg="http://schemas.microsoft.com/office/drawing/2016/SVG/main" r:embed="rId9"/>
                  </a:ext>
                </a:extLst>
              </a:blip>
              <a:stretch>
                <a:fillRect l="-117708" t="-89863" r="0" b="0"/>
              </a:stretch>
            </a:blipFill>
          </p:spPr>
        </p:sp>
      </p:grpSp>
      <p:grpSp>
        <p:nvGrpSpPr>
          <p:cNvPr name="Group 24" id="24"/>
          <p:cNvGrpSpPr/>
          <p:nvPr/>
        </p:nvGrpSpPr>
        <p:grpSpPr>
          <a:xfrm rot="0">
            <a:off x="9399739" y="1759303"/>
            <a:ext cx="4069914" cy="8252402"/>
            <a:chOff x="0" y="0"/>
            <a:chExt cx="5426552" cy="11003202"/>
          </a:xfrm>
        </p:grpSpPr>
        <p:grpSp>
          <p:nvGrpSpPr>
            <p:cNvPr name="Group 25" id="25"/>
            <p:cNvGrpSpPr/>
            <p:nvPr/>
          </p:nvGrpSpPr>
          <p:grpSpPr>
            <a:xfrm rot="0">
              <a:off x="0" y="0"/>
              <a:ext cx="5426552" cy="11003202"/>
              <a:chOff x="0" y="0"/>
              <a:chExt cx="1641298" cy="3327994"/>
            </a:xfrm>
          </p:grpSpPr>
          <p:sp>
            <p:nvSpPr>
              <p:cNvPr name="Freeform 26" id="26"/>
              <p:cNvSpPr/>
              <p:nvPr/>
            </p:nvSpPr>
            <p:spPr>
              <a:xfrm flipH="false" flipV="false" rot="0">
                <a:off x="0" y="0"/>
                <a:ext cx="1641298" cy="3327994"/>
              </a:xfrm>
              <a:custGeom>
                <a:avLst/>
                <a:gdLst/>
                <a:ahLst/>
                <a:cxnLst/>
                <a:rect r="r" b="b" t="t" l="l"/>
                <a:pathLst>
                  <a:path h="3327994" w="1641298">
                    <a:moveTo>
                      <a:pt x="0" y="0"/>
                    </a:moveTo>
                    <a:lnTo>
                      <a:pt x="1641298" y="0"/>
                    </a:lnTo>
                    <a:lnTo>
                      <a:pt x="1641298" y="3327994"/>
                    </a:lnTo>
                    <a:lnTo>
                      <a:pt x="0" y="3327994"/>
                    </a:lnTo>
                    <a:close/>
                  </a:path>
                </a:pathLst>
              </a:custGeom>
              <a:solidFill>
                <a:srgbClr val="A93291"/>
              </a:solidFill>
            </p:spPr>
          </p:sp>
          <p:sp>
            <p:nvSpPr>
              <p:cNvPr name="TextBox 27" id="27"/>
              <p:cNvSpPr txBox="true"/>
              <p:nvPr/>
            </p:nvSpPr>
            <p:spPr>
              <a:xfrm>
                <a:off x="0" y="47625"/>
                <a:ext cx="1641298" cy="3280369"/>
              </a:xfrm>
              <a:prstGeom prst="rect">
                <a:avLst/>
              </a:prstGeom>
            </p:spPr>
            <p:txBody>
              <a:bodyPr anchor="ctr" rtlCol="false" tIns="118061" lIns="118061" bIns="118061" rIns="118061"/>
              <a:lstStyle/>
              <a:p>
                <a:pPr algn="ctr">
                  <a:lnSpc>
                    <a:spcPts val="1602"/>
                  </a:lnSpc>
                </a:pPr>
              </a:p>
            </p:txBody>
          </p:sp>
        </p:grpSp>
        <p:sp>
          <p:nvSpPr>
            <p:cNvPr name="TextBox 28" id="28"/>
            <p:cNvSpPr txBox="true"/>
            <p:nvPr/>
          </p:nvSpPr>
          <p:spPr>
            <a:xfrm rot="0">
              <a:off x="0" y="658498"/>
              <a:ext cx="3196838" cy="742062"/>
            </a:xfrm>
            <a:prstGeom prst="rect">
              <a:avLst/>
            </a:prstGeom>
          </p:spPr>
          <p:txBody>
            <a:bodyPr anchor="t" rtlCol="false" tIns="0" lIns="0" bIns="0" rIns="0">
              <a:spAutoFit/>
            </a:bodyPr>
            <a:lstStyle/>
            <a:p>
              <a:pPr algn="ctr">
                <a:lnSpc>
                  <a:spcPts val="3864"/>
                </a:lnSpc>
              </a:pPr>
              <a:r>
                <a:rPr lang="en-US" sz="4200" b="true">
                  <a:solidFill>
                    <a:srgbClr val="FFFFFF"/>
                  </a:solidFill>
                  <a:latin typeface="Roboto Condensed Bold"/>
                  <a:ea typeface="Roboto Condensed Bold"/>
                  <a:cs typeface="Roboto Condensed Bold"/>
                  <a:sym typeface="Roboto Condensed Bold"/>
                </a:rPr>
                <a:t>CAB-LA</a:t>
              </a:r>
            </a:p>
          </p:txBody>
        </p:sp>
        <p:sp>
          <p:nvSpPr>
            <p:cNvPr name="Freeform 29" id="29"/>
            <p:cNvSpPr/>
            <p:nvPr/>
          </p:nvSpPr>
          <p:spPr>
            <a:xfrm flipH="false" flipV="false" rot="-10800000">
              <a:off x="3196838" y="125141"/>
              <a:ext cx="1761518" cy="1774829"/>
            </a:xfrm>
            <a:custGeom>
              <a:avLst/>
              <a:gdLst/>
              <a:ahLst/>
              <a:cxnLst/>
              <a:rect r="r" b="b" t="t" l="l"/>
              <a:pathLst>
                <a:path h="1774829" w="1761518">
                  <a:moveTo>
                    <a:pt x="0" y="0"/>
                  </a:moveTo>
                  <a:lnTo>
                    <a:pt x="1761518" y="0"/>
                  </a:lnTo>
                  <a:lnTo>
                    <a:pt x="1761518" y="1774830"/>
                  </a:lnTo>
                  <a:lnTo>
                    <a:pt x="0" y="1774830"/>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TextBox 30" id="30"/>
            <p:cNvSpPr txBox="true"/>
            <p:nvPr/>
          </p:nvSpPr>
          <p:spPr>
            <a:xfrm rot="0">
              <a:off x="3918521" y="757264"/>
              <a:ext cx="577631" cy="240689"/>
            </a:xfrm>
            <a:prstGeom prst="rect">
              <a:avLst/>
            </a:prstGeom>
          </p:spPr>
          <p:txBody>
            <a:bodyPr anchor="t" rtlCol="false" tIns="0" lIns="0" bIns="0" rIns="0">
              <a:spAutoFit/>
            </a:bodyPr>
            <a:lstStyle/>
            <a:p>
              <a:pPr algn="ctr">
                <a:lnSpc>
                  <a:spcPts val="1418"/>
                </a:lnSpc>
              </a:pPr>
              <a:r>
                <a:rPr lang="en-US" sz="1013">
                  <a:solidFill>
                    <a:srgbClr val="A93291"/>
                  </a:solidFill>
                  <a:latin typeface="Aloja"/>
                  <a:ea typeface="Aloja"/>
                  <a:cs typeface="Aloja"/>
                  <a:sym typeface="Aloja"/>
                </a:rPr>
                <a:t>C</a:t>
              </a:r>
            </a:p>
          </p:txBody>
        </p:sp>
      </p:grpSp>
      <p:sp>
        <p:nvSpPr>
          <p:cNvPr name="TextBox 31" id="31"/>
          <p:cNvSpPr txBox="true"/>
          <p:nvPr/>
        </p:nvSpPr>
        <p:spPr>
          <a:xfrm rot="0">
            <a:off x="271667" y="981075"/>
            <a:ext cx="16987633" cy="420558"/>
          </a:xfrm>
          <a:prstGeom prst="rect">
            <a:avLst/>
          </a:prstGeom>
        </p:spPr>
        <p:txBody>
          <a:bodyPr anchor="t" rtlCol="false" tIns="0" lIns="0" bIns="0" rIns="0">
            <a:spAutoFit/>
          </a:bodyPr>
          <a:lstStyle/>
          <a:p>
            <a:pPr algn="l">
              <a:lnSpc>
                <a:spcPts val="3476"/>
              </a:lnSpc>
              <a:spcBef>
                <a:spcPct val="0"/>
              </a:spcBef>
            </a:pPr>
            <a:r>
              <a:rPr lang="en-US" sz="2483">
                <a:solidFill>
                  <a:srgbClr val="000000"/>
                </a:solidFill>
                <a:latin typeface="Open Sans"/>
                <a:ea typeface="Open Sans"/>
                <a:cs typeface="Open Sans"/>
                <a:sym typeface="Open Sans"/>
              </a:rPr>
              <a:t>Syst</a:t>
            </a:r>
            <a:r>
              <a:rPr lang="en-US" sz="2483">
                <a:solidFill>
                  <a:srgbClr val="000000"/>
                </a:solidFill>
                <a:latin typeface="Open Sans"/>
                <a:ea typeface="Open Sans"/>
                <a:cs typeface="Open Sans"/>
                <a:sym typeface="Open Sans"/>
              </a:rPr>
              <a:t>emical</a:t>
            </a:r>
            <a:r>
              <a:rPr lang="en-US" sz="2483">
                <a:solidFill>
                  <a:srgbClr val="000000"/>
                </a:solidFill>
                <a:latin typeface="Open Sans"/>
                <a:ea typeface="Open Sans"/>
                <a:cs typeface="Open Sans"/>
                <a:sym typeface="Open Sans"/>
              </a:rPr>
              <a:t>ly-</a:t>
            </a:r>
            <a:r>
              <a:rPr lang="en-US" sz="2483">
                <a:solidFill>
                  <a:srgbClr val="000000"/>
                </a:solidFill>
                <a:latin typeface="Open Sans"/>
                <a:ea typeface="Open Sans"/>
                <a:cs typeface="Open Sans"/>
                <a:sym typeface="Open Sans"/>
              </a:rPr>
              <a:t>a</a:t>
            </a:r>
            <a:r>
              <a:rPr lang="en-US" sz="2483">
                <a:solidFill>
                  <a:srgbClr val="000000"/>
                </a:solidFill>
                <a:latin typeface="Open Sans"/>
                <a:ea typeface="Open Sans"/>
                <a:cs typeface="Open Sans"/>
                <a:sym typeface="Open Sans"/>
              </a:rPr>
              <a:t>cting PrEP products can or may resul</a:t>
            </a:r>
            <a:r>
              <a:rPr lang="en-US" sz="2483">
                <a:solidFill>
                  <a:srgbClr val="000000"/>
                </a:solidFill>
                <a:latin typeface="Open Sans"/>
                <a:ea typeface="Open Sans"/>
                <a:cs typeface="Open Sans"/>
                <a:sym typeface="Open Sans"/>
              </a:rPr>
              <a:t>t </a:t>
            </a:r>
            <a:r>
              <a:rPr lang="en-US" sz="2483">
                <a:solidFill>
                  <a:srgbClr val="000000"/>
                </a:solidFill>
                <a:latin typeface="Open Sans"/>
                <a:ea typeface="Open Sans"/>
                <a:cs typeface="Open Sans"/>
                <a:sym typeface="Open Sans"/>
              </a:rPr>
              <a:t>in</a:t>
            </a:r>
            <a:r>
              <a:rPr lang="en-US" sz="2483">
                <a:solidFill>
                  <a:srgbClr val="000000"/>
                </a:solidFill>
                <a:latin typeface="Open Sans"/>
                <a:ea typeface="Open Sans"/>
                <a:cs typeface="Open Sans"/>
                <a:sym typeface="Open Sans"/>
              </a:rPr>
              <a:t> </a:t>
            </a:r>
            <a:r>
              <a:rPr lang="en-US" sz="2483">
                <a:solidFill>
                  <a:srgbClr val="000000"/>
                </a:solidFill>
                <a:latin typeface="Open Sans"/>
                <a:ea typeface="Open Sans"/>
                <a:cs typeface="Open Sans"/>
                <a:sym typeface="Open Sans"/>
              </a:rPr>
              <a:t>a</a:t>
            </a:r>
            <a:r>
              <a:rPr lang="en-US" sz="2483">
                <a:solidFill>
                  <a:srgbClr val="000000"/>
                </a:solidFill>
                <a:latin typeface="Open Sans"/>
                <a:ea typeface="Open Sans"/>
                <a:cs typeface="Open Sans"/>
                <a:sym typeface="Open Sans"/>
              </a:rPr>
              <a:t> delayed</a:t>
            </a:r>
            <a:r>
              <a:rPr lang="en-US" sz="2483">
                <a:solidFill>
                  <a:srgbClr val="000000"/>
                </a:solidFill>
                <a:latin typeface="Open Sans"/>
                <a:ea typeface="Open Sans"/>
                <a:cs typeface="Open Sans"/>
                <a:sym typeface="Open Sans"/>
              </a:rPr>
              <a:t> ability of HIV tests to detect</a:t>
            </a:r>
            <a:r>
              <a:rPr lang="en-US" sz="2483">
                <a:solidFill>
                  <a:srgbClr val="000000"/>
                </a:solidFill>
                <a:latin typeface="Open Sans"/>
                <a:ea typeface="Open Sans"/>
                <a:cs typeface="Open Sans"/>
                <a:sym typeface="Open Sans"/>
              </a:rPr>
              <a:t> HIV;</a:t>
            </a:r>
            <a:r>
              <a:rPr lang="en-US" sz="2483">
                <a:solidFill>
                  <a:srgbClr val="000000"/>
                </a:solidFill>
                <a:latin typeface="Open Sans"/>
                <a:ea typeface="Open Sans"/>
                <a:cs typeface="Open Sans"/>
                <a:sym typeface="Open Sans"/>
              </a:rPr>
              <a:t> DVR use does </a:t>
            </a:r>
            <a:r>
              <a:rPr lang="en-US" sz="2483">
                <a:solidFill>
                  <a:srgbClr val="000000"/>
                </a:solidFill>
                <a:latin typeface="Open Sans"/>
                <a:ea typeface="Open Sans"/>
                <a:cs typeface="Open Sans"/>
                <a:sym typeface="Open Sans"/>
              </a:rPr>
              <a:t>n</a:t>
            </a:r>
            <a:r>
              <a:rPr lang="en-US" sz="2483">
                <a:solidFill>
                  <a:srgbClr val="000000"/>
                </a:solidFill>
                <a:latin typeface="Open Sans"/>
                <a:ea typeface="Open Sans"/>
                <a:cs typeface="Open Sans"/>
                <a:sym typeface="Open Sans"/>
              </a:rPr>
              <a:t>ot.</a:t>
            </a:r>
          </a:p>
        </p:txBody>
      </p:sp>
      <p:sp>
        <p:nvSpPr>
          <p:cNvPr name="TextBox 32" id="32"/>
          <p:cNvSpPr txBox="true"/>
          <p:nvPr/>
        </p:nvSpPr>
        <p:spPr>
          <a:xfrm rot="0">
            <a:off x="295195" y="3081281"/>
            <a:ext cx="3760598" cy="6578462"/>
          </a:xfrm>
          <a:prstGeom prst="rect">
            <a:avLst/>
          </a:prstGeom>
        </p:spPr>
        <p:txBody>
          <a:bodyPr anchor="t" rtlCol="false" tIns="0" lIns="0" bIns="0" rIns="0">
            <a:spAutoFit/>
          </a:bodyPr>
          <a:lstStyle/>
          <a:p>
            <a:pPr algn="l">
              <a:lnSpc>
                <a:spcPts val="2765"/>
              </a:lnSpc>
              <a:spcBef>
                <a:spcPct val="0"/>
              </a:spcBef>
            </a:pPr>
            <a:r>
              <a:rPr lang="en-US" sz="1975">
                <a:solidFill>
                  <a:srgbClr val="FFFFFF"/>
                </a:solidFill>
                <a:latin typeface="Open Sans"/>
                <a:ea typeface="Open Sans"/>
                <a:cs typeface="Open Sans"/>
                <a:sym typeface="Open Sans"/>
              </a:rPr>
              <a:t>Starting TDF-bas</a:t>
            </a:r>
            <a:r>
              <a:rPr lang="en-US" sz="1975">
                <a:solidFill>
                  <a:srgbClr val="FFFFFF"/>
                </a:solidFill>
                <a:latin typeface="Open Sans"/>
                <a:ea typeface="Open Sans"/>
                <a:cs typeface="Open Sans"/>
                <a:sym typeface="Open Sans"/>
              </a:rPr>
              <a:t>ed oral PrEP in individuals with early/pre-existing HIV can interfere with production of anti-HIV antibodies. This may resul</a:t>
            </a:r>
            <a:r>
              <a:rPr lang="en-US" sz="1975">
                <a:solidFill>
                  <a:srgbClr val="FFFFFF"/>
                </a:solidFill>
                <a:latin typeface="Open Sans"/>
                <a:ea typeface="Open Sans"/>
                <a:cs typeface="Open Sans"/>
                <a:sym typeface="Open Sans"/>
              </a:rPr>
              <a:t>t </a:t>
            </a:r>
            <a:r>
              <a:rPr lang="en-US" sz="1975">
                <a:solidFill>
                  <a:srgbClr val="FFFFFF"/>
                </a:solidFill>
                <a:latin typeface="Open Sans"/>
                <a:ea typeface="Open Sans"/>
                <a:cs typeface="Open Sans"/>
                <a:sym typeface="Open Sans"/>
              </a:rPr>
              <a:t>in</a:t>
            </a:r>
            <a:r>
              <a:rPr lang="en-US" sz="1975">
                <a:solidFill>
                  <a:srgbClr val="FFFFFF"/>
                </a:solidFill>
                <a:latin typeface="Open Sans"/>
                <a:ea typeface="Open Sans"/>
                <a:cs typeface="Open Sans"/>
                <a:sym typeface="Open Sans"/>
              </a:rPr>
              <a:t> </a:t>
            </a:r>
            <a:r>
              <a:rPr lang="en-US" sz="1975">
                <a:solidFill>
                  <a:srgbClr val="FFFFFF"/>
                </a:solidFill>
                <a:latin typeface="Open Sans"/>
                <a:ea typeface="Open Sans"/>
                <a:cs typeface="Open Sans"/>
                <a:sym typeface="Open Sans"/>
              </a:rPr>
              <a:t>a</a:t>
            </a:r>
            <a:r>
              <a:rPr lang="en-US" sz="1975">
                <a:solidFill>
                  <a:srgbClr val="FFFFFF"/>
                </a:solidFill>
                <a:latin typeface="Open Sans"/>
                <a:ea typeface="Open Sans"/>
                <a:cs typeface="Open Sans"/>
                <a:sym typeface="Open Sans"/>
              </a:rPr>
              <a:t> delayed</a:t>
            </a:r>
            <a:r>
              <a:rPr lang="en-US" sz="1975">
                <a:solidFill>
                  <a:srgbClr val="FFFFFF"/>
                </a:solidFill>
                <a:latin typeface="Open Sans"/>
                <a:ea typeface="Open Sans"/>
                <a:cs typeface="Open Sans"/>
                <a:sym typeface="Open Sans"/>
              </a:rPr>
              <a:t> ability of HIV tests to detect</a:t>
            </a:r>
            <a:r>
              <a:rPr lang="en-US" sz="1975">
                <a:solidFill>
                  <a:srgbClr val="FFFFFF"/>
                </a:solidFill>
                <a:latin typeface="Open Sans"/>
                <a:ea typeface="Open Sans"/>
                <a:cs typeface="Open Sans"/>
                <a:sym typeface="Open Sans"/>
              </a:rPr>
              <a:t> HIV, depending on the</a:t>
            </a:r>
            <a:r>
              <a:rPr lang="en-US" sz="1975">
                <a:solidFill>
                  <a:srgbClr val="FFFFFF"/>
                </a:solidFill>
                <a:latin typeface="Open Sans"/>
                <a:ea typeface="Open Sans"/>
                <a:cs typeface="Open Sans"/>
                <a:sym typeface="Open Sans"/>
              </a:rPr>
              <a:t> specific HIV test and its window period, leading to false-negative test results. Confirming HIV diagnosis in this period may be complicated.</a:t>
            </a:r>
          </a:p>
          <a:p>
            <a:pPr algn="l">
              <a:lnSpc>
                <a:spcPts val="2765"/>
              </a:lnSpc>
              <a:spcBef>
                <a:spcPct val="0"/>
              </a:spcBef>
            </a:pPr>
            <a:r>
              <a:rPr lang="en-US" sz="1975">
                <a:solidFill>
                  <a:srgbClr val="FFFFFF"/>
                </a:solidFill>
                <a:latin typeface="Open Sans"/>
                <a:ea typeface="Open Sans"/>
                <a:cs typeface="Open Sans"/>
                <a:sym typeface="Open Sans"/>
              </a:rPr>
              <a:t>Once TDF-based oral PrEP is stopped, complications of delayed detectio</a:t>
            </a:r>
            <a:r>
              <a:rPr lang="en-US" sz="1975">
                <a:solidFill>
                  <a:srgbClr val="FFFFFF"/>
                </a:solidFill>
                <a:latin typeface="Open Sans"/>
                <a:ea typeface="Open Sans"/>
                <a:cs typeface="Open Sans"/>
                <a:sym typeface="Open Sans"/>
              </a:rPr>
              <a:t>n res</a:t>
            </a:r>
            <a:r>
              <a:rPr lang="en-US" sz="1975">
                <a:solidFill>
                  <a:srgbClr val="FFFFFF"/>
                </a:solidFill>
                <a:latin typeface="Open Sans"/>
                <a:ea typeface="Open Sans"/>
                <a:cs typeface="Open Sans"/>
                <a:sym typeface="Open Sans"/>
              </a:rPr>
              <a:t>olve relatively quickly. In contrast, for CAB-LA, HIV detection may be delayed for a longer period after discontinuation.</a:t>
            </a:r>
          </a:p>
        </p:txBody>
      </p:sp>
      <p:sp>
        <p:nvSpPr>
          <p:cNvPr name="TextBox 33" id="33"/>
          <p:cNvSpPr txBox="true"/>
          <p:nvPr/>
        </p:nvSpPr>
        <p:spPr>
          <a:xfrm rot="0">
            <a:off x="5004885" y="3217781"/>
            <a:ext cx="3760598" cy="4497239"/>
          </a:xfrm>
          <a:prstGeom prst="rect">
            <a:avLst/>
          </a:prstGeom>
        </p:spPr>
        <p:txBody>
          <a:bodyPr anchor="t" rtlCol="false" tIns="0" lIns="0" bIns="0" rIns="0">
            <a:spAutoFit/>
          </a:bodyPr>
          <a:lstStyle/>
          <a:p>
            <a:pPr algn="l">
              <a:lnSpc>
                <a:spcPts val="2765"/>
              </a:lnSpc>
              <a:spcBef>
                <a:spcPct val="0"/>
              </a:spcBef>
            </a:pPr>
            <a:r>
              <a:rPr lang="en-US" sz="1975">
                <a:solidFill>
                  <a:srgbClr val="FFFFFF"/>
                </a:solidFill>
                <a:latin typeface="Open Sans"/>
                <a:ea typeface="Open Sans"/>
                <a:cs typeface="Open Sans"/>
                <a:sym typeface="Open Sans"/>
              </a:rPr>
              <a:t>Starting DVR</a:t>
            </a:r>
            <a:r>
              <a:rPr lang="en-US" sz="1975">
                <a:solidFill>
                  <a:srgbClr val="FFFFFF"/>
                </a:solidFill>
                <a:latin typeface="Open Sans"/>
                <a:ea typeface="Open Sans"/>
                <a:cs typeface="Open Sans"/>
                <a:sym typeface="Open Sans"/>
              </a:rPr>
              <a:t> in individuals with early/pre-existing HIV is not known to interfere with production of anti-HIV antibodies, since</a:t>
            </a:r>
            <a:r>
              <a:rPr lang="en-US" sz="1975">
                <a:solidFill>
                  <a:srgbClr val="FFFFFF"/>
                </a:solidFill>
                <a:latin typeface="Open Sans"/>
                <a:ea typeface="Open Sans"/>
                <a:cs typeface="Open Sans"/>
                <a:sym typeface="Open Sans"/>
              </a:rPr>
              <a:t> dap</a:t>
            </a:r>
            <a:r>
              <a:rPr lang="en-US" sz="1975">
                <a:solidFill>
                  <a:srgbClr val="FFFFFF"/>
                </a:solidFill>
                <a:latin typeface="Open Sans"/>
                <a:ea typeface="Open Sans"/>
                <a:cs typeface="Open Sans"/>
                <a:sym typeface="Open Sans"/>
              </a:rPr>
              <a:t>ivir</a:t>
            </a:r>
            <a:r>
              <a:rPr lang="en-US" sz="1975">
                <a:solidFill>
                  <a:srgbClr val="FFFFFF"/>
                </a:solidFill>
                <a:latin typeface="Open Sans"/>
                <a:ea typeface="Open Sans"/>
                <a:cs typeface="Open Sans"/>
                <a:sym typeface="Open Sans"/>
              </a:rPr>
              <a:t>ine from the</a:t>
            </a:r>
            <a:r>
              <a:rPr lang="en-US" sz="1975">
                <a:solidFill>
                  <a:srgbClr val="FFFFFF"/>
                </a:solidFill>
                <a:latin typeface="Open Sans"/>
                <a:ea typeface="Open Sans"/>
                <a:cs typeface="Open Sans"/>
                <a:sym typeface="Open Sans"/>
              </a:rPr>
              <a:t> DVR is primarily locally acting in the vagina.</a:t>
            </a:r>
          </a:p>
          <a:p>
            <a:pPr algn="l">
              <a:lnSpc>
                <a:spcPts val="2765"/>
              </a:lnSpc>
              <a:spcBef>
                <a:spcPct val="0"/>
              </a:spcBef>
            </a:pPr>
            <a:r>
              <a:rPr lang="en-US" sz="1975">
                <a:solidFill>
                  <a:srgbClr val="FFFFFF"/>
                </a:solidFill>
                <a:latin typeface="Open Sans"/>
                <a:ea typeface="Open Sans"/>
                <a:cs typeface="Open Sans"/>
                <a:sym typeface="Open Sans"/>
              </a:rPr>
              <a:t>Thus, there is no known risk of delayed detectio</a:t>
            </a:r>
            <a:r>
              <a:rPr lang="en-US" sz="1975">
                <a:solidFill>
                  <a:srgbClr val="FFFFFF"/>
                </a:solidFill>
                <a:latin typeface="Open Sans"/>
                <a:ea typeface="Open Sans"/>
                <a:cs typeface="Open Sans"/>
                <a:sym typeface="Open Sans"/>
              </a:rPr>
              <a:t>n </a:t>
            </a:r>
            <a:r>
              <a:rPr lang="en-US" sz="1975">
                <a:solidFill>
                  <a:srgbClr val="FFFFFF"/>
                </a:solidFill>
                <a:latin typeface="Open Sans"/>
                <a:ea typeface="Open Sans"/>
                <a:cs typeface="Open Sans"/>
                <a:sym typeface="Open Sans"/>
              </a:rPr>
              <a:t>of HIV with use of DVR. In contrast, TDF-based oral PrEP and CAB-LA use do carry such risks. </a:t>
            </a:r>
          </a:p>
          <a:p>
            <a:pPr algn="l">
              <a:lnSpc>
                <a:spcPts val="2765"/>
              </a:lnSpc>
              <a:spcBef>
                <a:spcPct val="0"/>
              </a:spcBef>
            </a:pPr>
          </a:p>
        </p:txBody>
      </p:sp>
      <p:sp>
        <p:nvSpPr>
          <p:cNvPr name="TextBox 34" id="34"/>
          <p:cNvSpPr txBox="true"/>
          <p:nvPr/>
        </p:nvSpPr>
        <p:spPr>
          <a:xfrm rot="0">
            <a:off x="9552223" y="3243472"/>
            <a:ext cx="3615036" cy="6416271"/>
          </a:xfrm>
          <a:prstGeom prst="rect">
            <a:avLst/>
          </a:prstGeom>
        </p:spPr>
        <p:txBody>
          <a:bodyPr anchor="t" rtlCol="false" tIns="0" lIns="0" bIns="0" rIns="0">
            <a:spAutoFit/>
          </a:bodyPr>
          <a:lstStyle/>
          <a:p>
            <a:pPr algn="l">
              <a:lnSpc>
                <a:spcPts val="2565"/>
              </a:lnSpc>
              <a:spcBef>
                <a:spcPct val="0"/>
              </a:spcBef>
            </a:pPr>
            <a:r>
              <a:rPr lang="en-US" sz="1832">
                <a:solidFill>
                  <a:srgbClr val="FFFFFF"/>
                </a:solidFill>
                <a:latin typeface="Open Sans"/>
                <a:ea typeface="Open Sans"/>
                <a:cs typeface="Open Sans"/>
                <a:sym typeface="Open Sans"/>
              </a:rPr>
              <a:t>Starting CAB-LA</a:t>
            </a:r>
            <a:r>
              <a:rPr lang="en-US" sz="1832">
                <a:solidFill>
                  <a:srgbClr val="FFFFFF"/>
                </a:solidFill>
                <a:latin typeface="Open Sans"/>
                <a:ea typeface="Open Sans"/>
                <a:cs typeface="Open Sans"/>
                <a:sym typeface="Open Sans"/>
              </a:rPr>
              <a:t> in individuals with early/pre-existing HIV can impair viral replication throughout the body, known as long-acting early viral inhibition (LEVI) syndrome.</a:t>
            </a:r>
          </a:p>
          <a:p>
            <a:pPr algn="l">
              <a:lnSpc>
                <a:spcPts val="2565"/>
              </a:lnSpc>
              <a:spcBef>
                <a:spcPct val="0"/>
              </a:spcBef>
            </a:pPr>
            <a:r>
              <a:rPr lang="en-US" sz="1832">
                <a:solidFill>
                  <a:srgbClr val="FFFFFF"/>
                </a:solidFill>
                <a:latin typeface="Open Sans"/>
                <a:ea typeface="Open Sans"/>
                <a:cs typeface="Open Sans"/>
                <a:sym typeface="Open Sans"/>
              </a:rPr>
              <a:t>This may interfere with production of anti-HIV antibodies, resulting in a delaye</a:t>
            </a:r>
            <a:r>
              <a:rPr lang="en-US" sz="1832">
                <a:solidFill>
                  <a:srgbClr val="FFFFFF"/>
                </a:solidFill>
                <a:latin typeface="Open Sans"/>
                <a:ea typeface="Open Sans"/>
                <a:cs typeface="Open Sans"/>
                <a:sym typeface="Open Sans"/>
              </a:rPr>
              <a:t>d ab</a:t>
            </a:r>
            <a:r>
              <a:rPr lang="en-US" sz="1832">
                <a:solidFill>
                  <a:srgbClr val="FFFFFF"/>
                </a:solidFill>
                <a:latin typeface="Open Sans"/>
                <a:ea typeface="Open Sans"/>
                <a:cs typeface="Open Sans"/>
                <a:sym typeface="Open Sans"/>
              </a:rPr>
              <a:t>ility of HIV tests to detect HIV, depend</a:t>
            </a:r>
            <a:r>
              <a:rPr lang="en-US" sz="1832">
                <a:solidFill>
                  <a:srgbClr val="FFFFFF"/>
                </a:solidFill>
                <a:latin typeface="Open Sans"/>
                <a:ea typeface="Open Sans"/>
                <a:cs typeface="Open Sans"/>
                <a:sym typeface="Open Sans"/>
              </a:rPr>
              <a:t>ing on the</a:t>
            </a:r>
            <a:r>
              <a:rPr lang="en-US" sz="1832">
                <a:solidFill>
                  <a:srgbClr val="FFFFFF"/>
                </a:solidFill>
                <a:latin typeface="Open Sans"/>
                <a:ea typeface="Open Sans"/>
                <a:cs typeface="Open Sans"/>
                <a:sym typeface="Open Sans"/>
              </a:rPr>
              <a:t> specific HIV test and its window period. Confirming HIV diagnosis in this period may be complicated.</a:t>
            </a:r>
          </a:p>
          <a:p>
            <a:pPr algn="l">
              <a:lnSpc>
                <a:spcPts val="2565"/>
              </a:lnSpc>
              <a:spcBef>
                <a:spcPct val="0"/>
              </a:spcBef>
            </a:pPr>
            <a:r>
              <a:rPr lang="en-US" sz="1832">
                <a:solidFill>
                  <a:srgbClr val="FFFFFF"/>
                </a:solidFill>
                <a:latin typeface="Open Sans"/>
                <a:ea typeface="Open Sans"/>
                <a:cs typeface="Open Sans"/>
                <a:sym typeface="Open Sans"/>
              </a:rPr>
              <a:t>Even after CAB-LA injections are discontinued, complications of delayed detectio</a:t>
            </a:r>
            <a:r>
              <a:rPr lang="en-US" sz="1832">
                <a:solidFill>
                  <a:srgbClr val="FFFFFF"/>
                </a:solidFill>
                <a:latin typeface="Open Sans"/>
                <a:ea typeface="Open Sans"/>
                <a:cs typeface="Open Sans"/>
                <a:sym typeface="Open Sans"/>
              </a:rPr>
              <a:t>n may</a:t>
            </a:r>
            <a:r>
              <a:rPr lang="en-US" sz="1832">
                <a:solidFill>
                  <a:srgbClr val="FFFFFF"/>
                </a:solidFill>
                <a:latin typeface="Open Sans"/>
                <a:ea typeface="Open Sans"/>
                <a:cs typeface="Open Sans"/>
                <a:sym typeface="Open Sans"/>
              </a:rPr>
              <a:t> persist for an extended period, given the long-acting nature of CAB-LA.</a:t>
            </a:r>
          </a:p>
          <a:p>
            <a:pPr algn="l">
              <a:lnSpc>
                <a:spcPts val="2565"/>
              </a:lnSpc>
              <a:spcBef>
                <a:spcPct val="0"/>
              </a:spcBef>
            </a:pPr>
          </a:p>
        </p:txBody>
      </p:sp>
      <p:sp>
        <p:nvSpPr>
          <p:cNvPr name="TextBox 35" id="35"/>
          <p:cNvSpPr txBox="true"/>
          <p:nvPr/>
        </p:nvSpPr>
        <p:spPr>
          <a:xfrm rot="0">
            <a:off x="14281250" y="3713864"/>
            <a:ext cx="3615036" cy="4807712"/>
          </a:xfrm>
          <a:prstGeom prst="rect">
            <a:avLst/>
          </a:prstGeom>
        </p:spPr>
        <p:txBody>
          <a:bodyPr anchor="t" rtlCol="false" tIns="0" lIns="0" bIns="0" rIns="0">
            <a:spAutoFit/>
          </a:bodyPr>
          <a:lstStyle/>
          <a:p>
            <a:pPr algn="l">
              <a:lnSpc>
                <a:spcPts val="2565"/>
              </a:lnSpc>
              <a:spcBef>
                <a:spcPct val="0"/>
              </a:spcBef>
            </a:pPr>
            <a:r>
              <a:rPr lang="en-US" sz="1832">
                <a:solidFill>
                  <a:srgbClr val="FFFFFF"/>
                </a:solidFill>
                <a:latin typeface="Open Sans"/>
                <a:ea typeface="Open Sans"/>
                <a:cs typeface="Open Sans"/>
                <a:sym typeface="Open Sans"/>
              </a:rPr>
              <a:t>There has</a:t>
            </a:r>
            <a:r>
              <a:rPr lang="en-US" sz="1832">
                <a:solidFill>
                  <a:srgbClr val="FFFFFF"/>
                </a:solidFill>
                <a:latin typeface="Open Sans"/>
                <a:ea typeface="Open Sans"/>
                <a:cs typeface="Open Sans"/>
                <a:sym typeface="Open Sans"/>
              </a:rPr>
              <a:t> been no evidence of delayed HIV detection in trials to date based on the laboratory-based nucleic acid testing (NAT) approaches used.</a:t>
            </a:r>
          </a:p>
          <a:p>
            <a:pPr algn="l">
              <a:lnSpc>
                <a:spcPts val="2565"/>
              </a:lnSpc>
              <a:spcBef>
                <a:spcPct val="0"/>
              </a:spcBef>
            </a:pPr>
            <a:r>
              <a:rPr lang="en-US" sz="1832">
                <a:solidFill>
                  <a:srgbClr val="FFFFFF"/>
                </a:solidFill>
                <a:latin typeface="Open Sans"/>
                <a:ea typeface="Open Sans"/>
                <a:cs typeface="Open Sans"/>
                <a:sym typeface="Open Sans"/>
              </a:rPr>
              <a:t>Due to the long-acting nature of LEN, diagnostic challenges</a:t>
            </a:r>
            <a:r>
              <a:rPr lang="en-US" sz="1832">
                <a:solidFill>
                  <a:srgbClr val="FFFFFF"/>
                </a:solidFill>
                <a:latin typeface="Open Sans"/>
                <a:ea typeface="Open Sans"/>
                <a:cs typeface="Open Sans"/>
                <a:sym typeface="Open Sans"/>
              </a:rPr>
              <a:t> ma</a:t>
            </a:r>
            <a:r>
              <a:rPr lang="en-US" sz="1832">
                <a:solidFill>
                  <a:srgbClr val="FFFFFF"/>
                </a:solidFill>
                <a:latin typeface="Open Sans"/>
                <a:ea typeface="Open Sans"/>
                <a:cs typeface="Open Sans"/>
                <a:sym typeface="Open Sans"/>
              </a:rPr>
              <a:t>y theoretically occur, g</a:t>
            </a:r>
            <a:r>
              <a:rPr lang="en-US" sz="1832">
                <a:solidFill>
                  <a:srgbClr val="FFFFFF"/>
                </a:solidFill>
                <a:latin typeface="Open Sans"/>
                <a:ea typeface="Open Sans"/>
                <a:cs typeface="Open Sans"/>
                <a:sym typeface="Open Sans"/>
              </a:rPr>
              <a:t>iven the</a:t>
            </a:r>
            <a:r>
              <a:rPr lang="en-US" sz="1832">
                <a:solidFill>
                  <a:srgbClr val="FFFFFF"/>
                </a:solidFill>
                <a:latin typeface="Open Sans"/>
                <a:ea typeface="Open Sans"/>
                <a:cs typeface="Open Sans"/>
                <a:sym typeface="Open Sans"/>
              </a:rPr>
              <a:t> medication’s long half-life and antiviral activity for up to 12 months after the last dose. This would be si</a:t>
            </a:r>
            <a:r>
              <a:rPr lang="en-US" sz="1832">
                <a:solidFill>
                  <a:srgbClr val="FFFFFF"/>
                </a:solidFill>
                <a:latin typeface="Open Sans"/>
                <a:ea typeface="Open Sans"/>
                <a:cs typeface="Open Sans"/>
                <a:sym typeface="Open Sans"/>
              </a:rPr>
              <a:t>mila</a:t>
            </a:r>
            <a:r>
              <a:rPr lang="en-US" sz="1832">
                <a:solidFill>
                  <a:srgbClr val="FFFFFF"/>
                </a:solidFill>
                <a:latin typeface="Open Sans"/>
                <a:ea typeface="Open Sans"/>
                <a:cs typeface="Open Sans"/>
                <a:sym typeface="Open Sans"/>
              </a:rPr>
              <a:t>r to other systemically-acting PrEP products.</a:t>
            </a:r>
          </a:p>
          <a:p>
            <a:pPr algn="l">
              <a:lnSpc>
                <a:spcPts val="2565"/>
              </a:lnSpc>
              <a:spcBef>
                <a:spcPct val="0"/>
              </a:spcBef>
            </a:p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DAGr71xLyJQ</dc:identifier>
  <dcterms:modified xsi:type="dcterms:W3CDTF">2011-08-01T06:04:30Z</dcterms:modified>
  <cp:revision>1</cp:revision>
  <dc:title>L2 Classroom-based PPT </dc:title>
</cp:coreProperties>
</file>