
<file path=[Content_Types].xml><?xml version="1.0" encoding="utf-8"?>
<Types xmlns="http://schemas.openxmlformats.org/package/2006/content-types">
  <Default ContentType="application/x-fontdata" Extension="fntdata"/>
  <Default ContentType="image/jpeg" Extension="jpeg"/>
  <Default ContentType="image/png" Extension="png"/>
  <Default ContentType="application/vnd.openxmlformats-package.relationships+xml" Extension="rels"/>
  <Default ContentType="image/svg+xml" Extension="svg"/>
  <Default ContentType="application/xml" Extension="xml"/>
  <Override ContentType="application/vnd.openxmlformats-officedocument.extended-properties+xml" PartName="/docProps/app.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presentationml.slideLayout+xml" PartName="/ppt/slideLayouts/slideLayout1.xml"/>
  <Override ContentType="application/vnd.openxmlformats-officedocument.presentationml.slideLayout+xml" PartName="/ppt/slideLayouts/slideLayout2.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6.xml"/>
  <Override ContentType="application/vnd.openxmlformats-officedocument.presentationml.slideLayout+xml" PartName="/ppt/slideLayouts/slideLayout7.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Layout+xml" PartName="/ppt/slideLayouts/slideLayout10.xml"/>
  <Override ContentType="application/vnd.openxmlformats-officedocument.presentationml.slideLayout+xml" PartName="/ppt/slideLayouts/slideLayout11.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4.xml"/>
  <Override ContentType="application/vnd.openxmlformats-officedocument.presentationml.slide+xml" PartName="/ppt/slides/slide5.xml"/>
  <Override ContentType="application/vnd.openxmlformats-officedocument.presentationml.slide+xml" PartName="/ppt/slides/slide6.xml"/>
  <Override ContentType="application/vnd.openxmlformats-officedocument.presentationml.slide+xml" PartName="/ppt/slides/slide7.xml"/>
  <Override ContentType="application/vnd.openxmlformats-officedocument.presentationml.slide+xml" PartName="/ppt/slides/slide8.xml"/>
  <Override ContentType="application/vnd.openxmlformats-officedocument.presentationml.slide+xml" PartName="/ppt/slides/slide9.xml"/>
  <Override ContentType="application/vnd.openxmlformats-officedocument.presentationml.slide+xml" PartName="/ppt/slides/slide10.xml"/>
  <Override ContentType="application/vnd.openxmlformats-officedocument.presentationml.slide+xml" PartName="/ppt/slides/slide11.xml"/>
  <Override ContentType="application/vnd.openxmlformats-officedocument.presentationml.slide+xml" PartName="/ppt/slides/slide12.xml"/>
  <Override ContentType="application/vnd.openxmlformats-officedocument.presentationml.slide+xml" PartName="/ppt/slides/slide13.xml"/>
  <Override ContentType="application/vnd.openxmlformats-officedocument.presentationml.slide+xml" PartName="/ppt/slides/slide14.xml"/>
  <Override ContentType="application/vnd.openxmlformats-officedocument.presentationml.slide+xml" PartName="/ppt/slides/slide15.xml"/>
  <Override ContentType="application/vnd.openxmlformats-officedocument.presentationml.slide+xml" PartName="/ppt/slides/slide16.xml"/>
  <Override ContentType="application/vnd.openxmlformats-officedocument.presentationml.slide+xml" PartName="/ppt/slides/slide17.xml"/>
  <Override ContentType="application/vnd.openxmlformats-officedocument.presentationml.slide+xml" PartName="/ppt/slides/slide18.xml"/>
  <Override ContentType="application/vnd.openxmlformats-officedocument.presentationml.slide+xml" PartName="/ppt/slides/slide19.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22.xml"/>
  <Override ContentType="application/vnd.openxmlformats-officedocument.presentationml.slide+xml" PartName="/ppt/slides/slide23.xml"/>
  <Override ContentType="application/vnd.openxmlformats-officedocument.presentationml.slide+xml" PartName="/ppt/slides/slide24.xml"/>
  <Override ContentType="application/vnd.openxmlformats-officedocument.presentationml.slide+xml" PartName="/ppt/slides/slide25.xml"/>
  <Override ContentType="application/vnd.openxmlformats-officedocument.presentationml.slide+xml" PartName="/ppt/slides/slide26.xml"/>
  <Override ContentType="application/vnd.openxmlformats-officedocument.presentationml.slide+xml" PartName="/ppt/slides/slide27.xml"/>
  <Override ContentType="application/vnd.openxmlformats-officedocument.presentationml.slide+xml" PartName="/ppt/slides/slide28.xml"/>
  <Override ContentType="application/vnd.openxmlformats-officedocument.presentationml.slide+xml" PartName="/ppt/slides/slide29.xml"/>
  <Override ContentType="application/vnd.openxmlformats-officedocument.presentationml.slide+xml" PartName="/ppt/slides/slide30.xml"/>
  <Override ContentType="application/vnd.openxmlformats-officedocument.presentationml.slide+xml" PartName="/ppt/slides/slide31.xml"/>
  <Override ContentType="application/vnd.openxmlformats-officedocument.presentationml.slide+xml" PartName="/ppt/slides/slide32.xml"/>
  <Override ContentType="application/vnd.openxmlformats-officedocument.presentationml.slide+xml" PartName="/ppt/slides/slide33.xml"/>
  <Override ContentType="application/vnd.openxmlformats-officedocument.presentationml.slide+xml" PartName="/ppt/slides/slide34.xml"/>
  <Override ContentType="application/vnd.openxmlformats-officedocument.presentationml.slide+xml" PartName="/ppt/slides/slide35.xml"/>
  <Override ContentType="application/vnd.openxmlformats-officedocument.presentationml.slide+xml" PartName="/ppt/slides/slide36.xml"/>
  <Override ContentType="application/vnd.openxmlformats-officedocument.presentationml.slide+xml" PartName="/ppt/slides/slide37.xml"/>
  <Override ContentType="application/vnd.openxmlformats-officedocument.presentationml.slide+xml" PartName="/ppt/slides/slide38.xml"/>
  <Override ContentType="application/vnd.openxmlformats-officedocument.presentationml.slide+xml" PartName="/ppt/slides/slide39.xml"/>
  <Override ContentType="application/vnd.openxmlformats-officedocument.presentationml.slide+xml" PartName="/ppt/slides/slide40.xml"/>
  <Override ContentType="application/vnd.openxmlformats-officedocument.presentationml.slide+xml" PartName="/ppt/slides/slide41.xml"/>
  <Override ContentType="application/vnd.openxmlformats-officedocument.presentationml.slide+xml" PartName="/ppt/slides/slide42.xml"/>
  <Override ContentType="application/vnd.openxmlformats-officedocument.presentationml.slide+xml" PartName="/ppt/slides/slide43.xml"/>
  <Override ContentType="application/vnd.openxmlformats-officedocument.presentationml.slide+xml" PartName="/ppt/slides/slide44.xml"/>
  <Override ContentType="application/vnd.openxmlformats-officedocument.presentationml.slide+xml" PartName="/ppt/slides/slide45.xml"/>
  <Override ContentType="application/vnd.openxmlformats-officedocument.presentationml.slide+xml" PartName="/ppt/slides/slide46.xml"/>
  <Override ContentType="application/vnd.openxmlformats-officedocument.presentationml.slide+xml" PartName="/ppt/slides/slide47.xml"/>
  <Override ContentType="application/vnd.openxmlformats-officedocument.presentationml.slide+xml" PartName="/ppt/slides/slide48.xml"/>
  <Override ContentType="application/vnd.openxmlformats-officedocument.presentationml.slide+xml" PartName="/ppt/slides/slide49.xml"/>
  <Override ContentType="application/vnd.openxmlformats-officedocument.presentationml.slide+xml" PartName="/ppt/slides/slide50.xml"/>
  <Override ContentType="application/vnd.openxmlformats-officedocument.presentationml.slide+xml" PartName="/ppt/slides/slide51.xml"/>
  <Override ContentType="application/vnd.openxmlformats-officedocument.presentationml.slide+xml" PartName="/ppt/slides/slide52.xml"/>
  <Override ContentType="application/vnd.openxmlformats-officedocument.presentationml.slide+xml" PartName="/ppt/slides/slide53.xml"/>
  <Override ContentType="application/vnd.openxmlformats-officedocument.presentationml.slide+xml" PartName="/ppt/slides/slide54.xml"/>
  <Override ContentType="application/vnd.openxmlformats-officedocument.presentationml.slide+xml" PartName="/ppt/slides/slide55.xml"/>
  <Override ContentType="application/vnd.openxmlformats-officedocument.presentationml.slide+xml" PartName="/ppt/slides/slide56.xml"/>
  <Override ContentType="application/vnd.openxmlformats-officedocument.presentationml.slide+xml" PartName="/ppt/slides/slide57.xml"/>
  <Override ContentType="application/vnd.openxmlformats-officedocument.presentationml.slide+xml" PartName="/ppt/slides/slide58.xml"/>
  <Override ContentType="application/vnd.openxmlformats-officedocument.presentationml.slide+xml" PartName="/ppt/slides/slide59.xml"/>
  <Override ContentType="application/vnd.openxmlformats-officedocument.presentationml.slide+xml" PartName="/ppt/slides/slide60.xml"/>
  <Override ContentType="application/vnd.openxmlformats-officedocument.presentationml.slide+xml" PartName="/ppt/slides/slide61.xml"/>
  <Override ContentType="application/vnd.openxmlformats-officedocument.presentationml.slide+xml" PartName="/ppt/slides/slide62.xml"/>
  <Override ContentType="application/vnd.openxmlformats-officedocument.presentationml.slide+xml" PartName="/ppt/slides/slide63.xml"/>
  <Override ContentType="application/vnd.openxmlformats-officedocument.presentationml.slide+xml" PartName="/ppt/slides/slide64.xml"/>
  <Override ContentType="application/vnd.openxmlformats-officedocument.presentationml.slide+xml" PartName="/ppt/slides/slide65.xml"/>
  <Override ContentType="application/vnd.openxmlformats-officedocument.presentationml.slide+xml" PartName="/ppt/slides/slide66.xml"/>
  <Override ContentType="application/vnd.openxmlformats-officedocument.presentationml.slide+xml" PartName="/ppt/slides/slide67.xml"/>
  <Override ContentType="application/vnd.openxmlformats-officedocument.presentationml.slide+xml" PartName="/ppt/slides/slide68.xml"/>
  <Override ContentType="application/vnd.openxmlformats-officedocument.presentationml.slide+xml" PartName="/ppt/slides/slide69.xml"/>
  <Override ContentType="application/vnd.openxmlformats-officedocument.presentationml.slide+xml" PartName="/ppt/slides/slide70.xml"/>
  <Override ContentType="application/vnd.openxmlformats-officedocument.presentationml.slide+xml" PartName="/ppt/slides/slide71.xml"/>
  <Override ContentType="application/vnd.openxmlformats-officedocument.presentationml.slide+xml" PartName="/ppt/slides/slide72.xml"/>
  <Override ContentType="application/vnd.openxmlformats-officedocument.presentationml.slide+xml" PartName="/ppt/slides/slide73.xml"/>
  <Override ContentType="application/vnd.openxmlformats-officedocument.presentationml.slide+xml" PartName="/ppt/slides/slide74.xml"/>
  <Override ContentType="application/vnd.openxmlformats-officedocument.presentationml.slide+xml" PartName="/ppt/slides/slide75.xml"/>
  <Override ContentType="application/vnd.openxmlformats-officedocument.presentationml.slide+xml" PartName="/ppt/slides/slide76.xml"/>
  <Override ContentType="application/vnd.openxmlformats-officedocument.presentationml.slide+xml" PartName="/ppt/slides/slide77.xml"/>
  <Override ContentType="application/vnd.openxmlformats-officedocument.presentationml.slide+xml" PartName="/ppt/slides/slide78.xml"/>
  <Override ContentType="application/vnd.openxmlformats-officedocument.presentationml.slide+xml" PartName="/ppt/slides/slide79.xml"/>
  <Override ContentType="application/vnd.openxmlformats-officedocument.presentationml.slide+xml" PartName="/ppt/slides/slide80.xml"/>
  <Override ContentType="application/vnd.openxmlformats-officedocument.presentationml.slide+xml" PartName="/ppt/slides/slide81.xml"/>
  <Override ContentType="application/vnd.openxmlformats-officedocument.presentationml.slide+xml" PartName="/ppt/slides/slide82.xml"/>
  <Override ContentType="application/vnd.openxmlformats-officedocument.presentationml.slide+xml" PartName="/ppt/slides/slide83.xml"/>
  <Override ContentType="application/vnd.openxmlformats-officedocument.presentationml.slide+xml" PartName="/ppt/slides/slide84.xml"/>
  <Override ContentType="application/vnd.openxmlformats-officedocument.presentationml.slide+xml" PartName="/ppt/slides/slide85.xml"/>
  <Override ContentType="application/vnd.openxmlformats-officedocument.presentationml.slide+xml" PartName="/ppt/slides/slide86.xml"/>
  <Override ContentType="application/vnd.openxmlformats-officedocument.presentationml.slide+xml" PartName="/ppt/slides/slide87.xml"/>
  <Override ContentType="application/vnd.openxmlformats-officedocument.presentationml.tableStyles+xml" PartName="/ppt/tableStyles.xml"/>
  <Override ContentType="application/vnd.openxmlformats-officedocument.theme+xml" PartName="/ppt/theme/theme1.xml"/>
  <Override ContentType="application/vnd.openxmlformats-officedocument.presentationml.viewProps+xml" PartName="/ppt/viewProps.xml"/>
</Types>
</file>

<file path=_rels/.rels><?xml version="1.0" encoding="UTF-8" standalone="yes"?><Relationships xmlns="http://schemas.openxmlformats.org/package/2006/relationships"><Relationship Id="rId1" Target="ppt/presentation.xml" Type="http://schemas.openxmlformats.org/officeDocument/2006/relationships/officeDocument"/><Relationship Id="rId2" Target="docProps/thumbnail.jpeg" Type="http://schemas.openxmlformats.org/package/2006/relationships/metadata/thumbnail"/><Relationship Id="rId3" Target="docProps/core.xml" Type="http://schemas.openxmlformats.org/package/2006/relationships/metadata/core-properties"/><Relationship Id="rId4" Target="docProps/app.xml" Type="http://schemas.openxmlformats.org/officeDocument/2006/relationships/extended-properties"/></Relationships>
</file>

<file path=ppt/presentation.xml><?xml version="1.0" encoding="utf-8"?>
<p:presentation xmlns:a="http://schemas.openxmlformats.org/drawingml/2006/main" xmlns:r="http://schemas.openxmlformats.org/officeDocument/2006/relationships" xmlns:p="http://schemas.openxmlformats.org/presentationml/2006/main" saveSubsetFonts="1" embedTrueTypeFonts="true">
  <p:sldMasterIdLst>
    <p:sldMasterId id="2147483648" r:id="rId1"/>
  </p:sld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 id="276" r:id="rId26"/>
    <p:sldId id="277" r:id="rId27"/>
    <p:sldId id="278" r:id="rId28"/>
    <p:sldId id="279" r:id="rId29"/>
    <p:sldId id="280" r:id="rId30"/>
    <p:sldId id="281" r:id="rId31"/>
    <p:sldId id="282" r:id="rId32"/>
    <p:sldId id="283" r:id="rId33"/>
    <p:sldId id="284" r:id="rId34"/>
    <p:sldId id="285" r:id="rId35"/>
    <p:sldId id="286" r:id="rId36"/>
    <p:sldId id="287" r:id="rId37"/>
    <p:sldId id="288" r:id="rId38"/>
    <p:sldId id="289" r:id="rId39"/>
    <p:sldId id="290" r:id="rId40"/>
    <p:sldId id="291" r:id="rId41"/>
    <p:sldId id="292" r:id="rId42"/>
    <p:sldId id="293" r:id="rId43"/>
    <p:sldId id="294" r:id="rId44"/>
    <p:sldId id="295" r:id="rId45"/>
    <p:sldId id="296" r:id="rId46"/>
    <p:sldId id="297" r:id="rId47"/>
    <p:sldId id="298" r:id="rId48"/>
    <p:sldId id="299" r:id="rId49"/>
    <p:sldId id="300" r:id="rId50"/>
    <p:sldId id="301" r:id="rId51"/>
    <p:sldId id="302" r:id="rId52"/>
    <p:sldId id="303" r:id="rId53"/>
    <p:sldId id="304" r:id="rId54"/>
    <p:sldId id="305" r:id="rId55"/>
    <p:sldId id="306" r:id="rId56"/>
    <p:sldId id="307" r:id="rId57"/>
    <p:sldId id="308" r:id="rId58"/>
    <p:sldId id="309" r:id="rId59"/>
    <p:sldId id="310" r:id="rId60"/>
    <p:sldId id="311" r:id="rId61"/>
    <p:sldId id="312" r:id="rId62"/>
    <p:sldId id="313" r:id="rId63"/>
    <p:sldId id="314" r:id="rId64"/>
    <p:sldId id="315" r:id="rId65"/>
    <p:sldId id="316" r:id="rId66"/>
    <p:sldId id="317" r:id="rId67"/>
    <p:sldId id="318" r:id="rId68"/>
    <p:sldId id="319" r:id="rId69"/>
    <p:sldId id="320" r:id="rId70"/>
    <p:sldId id="321" r:id="rId71"/>
    <p:sldId id="322" r:id="rId72"/>
    <p:sldId id="323" r:id="rId73"/>
    <p:sldId id="324" r:id="rId74"/>
    <p:sldId id="325" r:id="rId75"/>
    <p:sldId id="326" r:id="rId76"/>
    <p:sldId id="327" r:id="rId77"/>
    <p:sldId id="328" r:id="rId78"/>
    <p:sldId id="329" r:id="rId79"/>
    <p:sldId id="330" r:id="rId80"/>
    <p:sldId id="331" r:id="rId81"/>
    <p:sldId id="332" r:id="rId82"/>
    <p:sldId id="333" r:id="rId83"/>
    <p:sldId id="334" r:id="rId84"/>
    <p:sldId id="335" r:id="rId85"/>
    <p:sldId id="336" r:id="rId86"/>
    <p:sldId id="337" r:id="rId87"/>
    <p:sldId id="338" r:id="rId88"/>
    <p:sldId id="339" r:id="rId89"/>
    <p:sldId id="340" r:id="rId90"/>
    <p:sldId id="341" r:id="rId91"/>
    <p:sldId id="342" r:id="rId92"/>
  </p:sldIdLst>
  <p:sldSz cx="18288000" cy="10287000"/>
  <p:notesSz cx="6858000" cy="9144000"/>
  <p:embeddedFontLst>
    <p:embeddedFont>
      <p:font typeface="Roboto Condensed Bold Italics" charset="1" panose="02000000000000000000"/>
      <p:regular r:id="rId93"/>
    </p:embeddedFont>
    <p:embeddedFont>
      <p:font typeface="Roboto Condensed Bold" charset="1" panose="02000000000000000000"/>
      <p:regular r:id="rId94"/>
    </p:embeddedFont>
    <p:embeddedFont>
      <p:font typeface="Open Sans" charset="1" panose="00000000000000000000"/>
      <p:regular r:id="rId95"/>
    </p:embeddedFont>
    <p:embeddedFont>
      <p:font typeface="Open Sans Bold" charset="1" panose="00000000000000000000"/>
      <p:regular r:id="rId96"/>
    </p:embeddedFont>
    <p:embeddedFont>
      <p:font typeface="Open Sans Bold Italics" charset="1" panose="00000000000000000000"/>
      <p:regular r:id="rId97"/>
    </p:embeddedFont>
    <p:embeddedFont>
      <p:font typeface="Open Sans Italics" charset="1" panose="00000000000000000000"/>
      <p:regular r:id="rId98"/>
    </p:embeddedFont>
    <p:embeddedFont>
      <p:font typeface="Aloja" charset="1" panose="02000500000000000000"/>
      <p:regular r:id="rId99"/>
    </p:embeddedFont>
    <p:embeddedFont>
      <p:font typeface="Bobby Jones Condensed Soft" charset="1" panose="00000000000000000000"/>
      <p:regular r:id="rId100"/>
    </p:embeddedFont>
    <p:embeddedFont>
      <p:font typeface="Open Sans Light" charset="1" panose="00000000000000000000"/>
      <p:regular r:id="rId101"/>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autoAdjust="0"/>
    <p:restoredTop sz="94622" autoAdjust="0"/>
  </p:normalViewPr>
  <p:slideViewPr>
    <p:cSldViewPr>
      <p:cViewPr varScale="1">
        <p:scale>
          <a:sx n="74" d="100"/>
          <a:sy n="74" d="100"/>
        </p:scale>
        <p:origin x="-1092" y="-9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Relationships xmlns="http://schemas.openxmlformats.org/package/2006/relationships"><Relationship Id="rId1" Target="slideMasters/slideMaster1.xml" Type="http://schemas.openxmlformats.org/officeDocument/2006/relationships/slideMaster"/><Relationship Id="rId10" Target="slides/slide5.xml" Type="http://schemas.openxmlformats.org/officeDocument/2006/relationships/slide"/><Relationship Id="rId100" Target="fonts/font100.fntdata" Type="http://schemas.openxmlformats.org/officeDocument/2006/relationships/font"/><Relationship Id="rId101" Target="fonts/font101.fntdata" Type="http://schemas.openxmlformats.org/officeDocument/2006/relationships/font"/><Relationship Id="rId11" Target="slides/slide6.xml" Type="http://schemas.openxmlformats.org/officeDocument/2006/relationships/slide"/><Relationship Id="rId12" Target="slides/slide7.xml" Type="http://schemas.openxmlformats.org/officeDocument/2006/relationships/slide"/><Relationship Id="rId13" Target="slides/slide8.xml" Type="http://schemas.openxmlformats.org/officeDocument/2006/relationships/slide"/><Relationship Id="rId14" Target="slides/slide9.xml" Type="http://schemas.openxmlformats.org/officeDocument/2006/relationships/slide"/><Relationship Id="rId15" Target="slides/slide10.xml" Type="http://schemas.openxmlformats.org/officeDocument/2006/relationships/slide"/><Relationship Id="rId16" Target="slides/slide11.xml" Type="http://schemas.openxmlformats.org/officeDocument/2006/relationships/slide"/><Relationship Id="rId17" Target="slides/slide12.xml" Type="http://schemas.openxmlformats.org/officeDocument/2006/relationships/slide"/><Relationship Id="rId18" Target="slides/slide13.xml" Type="http://schemas.openxmlformats.org/officeDocument/2006/relationships/slide"/><Relationship Id="rId19" Target="slides/slide14.xml" Type="http://schemas.openxmlformats.org/officeDocument/2006/relationships/slide"/><Relationship Id="rId2" Target="presProps.xml" Type="http://schemas.openxmlformats.org/officeDocument/2006/relationships/presProps"/><Relationship Id="rId20" Target="slides/slide15.xml" Type="http://schemas.openxmlformats.org/officeDocument/2006/relationships/slide"/><Relationship Id="rId21" Target="slides/slide16.xml" Type="http://schemas.openxmlformats.org/officeDocument/2006/relationships/slide"/><Relationship Id="rId22" Target="slides/slide17.xml" Type="http://schemas.openxmlformats.org/officeDocument/2006/relationships/slide"/><Relationship Id="rId23" Target="slides/slide18.xml" Type="http://schemas.openxmlformats.org/officeDocument/2006/relationships/slide"/><Relationship Id="rId24" Target="slides/slide19.xml" Type="http://schemas.openxmlformats.org/officeDocument/2006/relationships/slide"/><Relationship Id="rId25" Target="slides/slide20.xml" Type="http://schemas.openxmlformats.org/officeDocument/2006/relationships/slide"/><Relationship Id="rId26" Target="slides/slide21.xml" Type="http://schemas.openxmlformats.org/officeDocument/2006/relationships/slide"/><Relationship Id="rId27" Target="slides/slide22.xml" Type="http://schemas.openxmlformats.org/officeDocument/2006/relationships/slide"/><Relationship Id="rId28" Target="slides/slide23.xml" Type="http://schemas.openxmlformats.org/officeDocument/2006/relationships/slide"/><Relationship Id="rId29" Target="slides/slide24.xml" Type="http://schemas.openxmlformats.org/officeDocument/2006/relationships/slide"/><Relationship Id="rId3" Target="viewProps.xml" Type="http://schemas.openxmlformats.org/officeDocument/2006/relationships/viewProps"/><Relationship Id="rId30" Target="slides/slide25.xml" Type="http://schemas.openxmlformats.org/officeDocument/2006/relationships/slide"/><Relationship Id="rId31" Target="slides/slide26.xml" Type="http://schemas.openxmlformats.org/officeDocument/2006/relationships/slide"/><Relationship Id="rId32" Target="slides/slide27.xml" Type="http://schemas.openxmlformats.org/officeDocument/2006/relationships/slide"/><Relationship Id="rId33" Target="slides/slide28.xml" Type="http://schemas.openxmlformats.org/officeDocument/2006/relationships/slide"/><Relationship Id="rId34" Target="slides/slide29.xml" Type="http://schemas.openxmlformats.org/officeDocument/2006/relationships/slide"/><Relationship Id="rId35" Target="slides/slide30.xml" Type="http://schemas.openxmlformats.org/officeDocument/2006/relationships/slide"/><Relationship Id="rId36" Target="slides/slide31.xml" Type="http://schemas.openxmlformats.org/officeDocument/2006/relationships/slide"/><Relationship Id="rId37" Target="slides/slide32.xml" Type="http://schemas.openxmlformats.org/officeDocument/2006/relationships/slide"/><Relationship Id="rId38" Target="slides/slide33.xml" Type="http://schemas.openxmlformats.org/officeDocument/2006/relationships/slide"/><Relationship Id="rId39" Target="slides/slide34.xml" Type="http://schemas.openxmlformats.org/officeDocument/2006/relationships/slide"/><Relationship Id="rId4" Target="theme/theme1.xml" Type="http://schemas.openxmlformats.org/officeDocument/2006/relationships/theme"/><Relationship Id="rId40" Target="slides/slide35.xml" Type="http://schemas.openxmlformats.org/officeDocument/2006/relationships/slide"/><Relationship Id="rId41" Target="slides/slide36.xml" Type="http://schemas.openxmlformats.org/officeDocument/2006/relationships/slide"/><Relationship Id="rId42" Target="slides/slide37.xml" Type="http://schemas.openxmlformats.org/officeDocument/2006/relationships/slide"/><Relationship Id="rId43" Target="slides/slide38.xml" Type="http://schemas.openxmlformats.org/officeDocument/2006/relationships/slide"/><Relationship Id="rId44" Target="slides/slide39.xml" Type="http://schemas.openxmlformats.org/officeDocument/2006/relationships/slide"/><Relationship Id="rId45" Target="slides/slide40.xml" Type="http://schemas.openxmlformats.org/officeDocument/2006/relationships/slide"/><Relationship Id="rId46" Target="slides/slide41.xml" Type="http://schemas.openxmlformats.org/officeDocument/2006/relationships/slide"/><Relationship Id="rId47" Target="slides/slide42.xml" Type="http://schemas.openxmlformats.org/officeDocument/2006/relationships/slide"/><Relationship Id="rId48" Target="slides/slide43.xml" Type="http://schemas.openxmlformats.org/officeDocument/2006/relationships/slide"/><Relationship Id="rId49" Target="slides/slide44.xml" Type="http://schemas.openxmlformats.org/officeDocument/2006/relationships/slide"/><Relationship Id="rId5" Target="tableStyles.xml" Type="http://schemas.openxmlformats.org/officeDocument/2006/relationships/tableStyles"/><Relationship Id="rId50" Target="slides/slide45.xml" Type="http://schemas.openxmlformats.org/officeDocument/2006/relationships/slide"/><Relationship Id="rId51" Target="slides/slide46.xml" Type="http://schemas.openxmlformats.org/officeDocument/2006/relationships/slide"/><Relationship Id="rId52" Target="slides/slide47.xml" Type="http://schemas.openxmlformats.org/officeDocument/2006/relationships/slide"/><Relationship Id="rId53" Target="slides/slide48.xml" Type="http://schemas.openxmlformats.org/officeDocument/2006/relationships/slide"/><Relationship Id="rId54" Target="slides/slide49.xml" Type="http://schemas.openxmlformats.org/officeDocument/2006/relationships/slide"/><Relationship Id="rId55" Target="slides/slide50.xml" Type="http://schemas.openxmlformats.org/officeDocument/2006/relationships/slide"/><Relationship Id="rId56" Target="slides/slide51.xml" Type="http://schemas.openxmlformats.org/officeDocument/2006/relationships/slide"/><Relationship Id="rId57" Target="slides/slide52.xml" Type="http://schemas.openxmlformats.org/officeDocument/2006/relationships/slide"/><Relationship Id="rId58" Target="slides/slide53.xml" Type="http://schemas.openxmlformats.org/officeDocument/2006/relationships/slide"/><Relationship Id="rId59" Target="slides/slide54.xml" Type="http://schemas.openxmlformats.org/officeDocument/2006/relationships/slide"/><Relationship Id="rId6" Target="slides/slide1.xml" Type="http://schemas.openxmlformats.org/officeDocument/2006/relationships/slide"/><Relationship Id="rId60" Target="slides/slide55.xml" Type="http://schemas.openxmlformats.org/officeDocument/2006/relationships/slide"/><Relationship Id="rId61" Target="slides/slide56.xml" Type="http://schemas.openxmlformats.org/officeDocument/2006/relationships/slide"/><Relationship Id="rId62" Target="slides/slide57.xml" Type="http://schemas.openxmlformats.org/officeDocument/2006/relationships/slide"/><Relationship Id="rId63" Target="slides/slide58.xml" Type="http://schemas.openxmlformats.org/officeDocument/2006/relationships/slide"/><Relationship Id="rId64" Target="slides/slide59.xml" Type="http://schemas.openxmlformats.org/officeDocument/2006/relationships/slide"/><Relationship Id="rId65" Target="slides/slide60.xml" Type="http://schemas.openxmlformats.org/officeDocument/2006/relationships/slide"/><Relationship Id="rId66" Target="slides/slide61.xml" Type="http://schemas.openxmlformats.org/officeDocument/2006/relationships/slide"/><Relationship Id="rId67" Target="slides/slide62.xml" Type="http://schemas.openxmlformats.org/officeDocument/2006/relationships/slide"/><Relationship Id="rId68" Target="slides/slide63.xml" Type="http://schemas.openxmlformats.org/officeDocument/2006/relationships/slide"/><Relationship Id="rId69" Target="slides/slide64.xml" Type="http://schemas.openxmlformats.org/officeDocument/2006/relationships/slide"/><Relationship Id="rId7" Target="slides/slide2.xml" Type="http://schemas.openxmlformats.org/officeDocument/2006/relationships/slide"/><Relationship Id="rId70" Target="slides/slide65.xml" Type="http://schemas.openxmlformats.org/officeDocument/2006/relationships/slide"/><Relationship Id="rId71" Target="slides/slide66.xml" Type="http://schemas.openxmlformats.org/officeDocument/2006/relationships/slide"/><Relationship Id="rId72" Target="slides/slide67.xml" Type="http://schemas.openxmlformats.org/officeDocument/2006/relationships/slide"/><Relationship Id="rId73" Target="slides/slide68.xml" Type="http://schemas.openxmlformats.org/officeDocument/2006/relationships/slide"/><Relationship Id="rId74" Target="slides/slide69.xml" Type="http://schemas.openxmlformats.org/officeDocument/2006/relationships/slide"/><Relationship Id="rId75" Target="slides/slide70.xml" Type="http://schemas.openxmlformats.org/officeDocument/2006/relationships/slide"/><Relationship Id="rId76" Target="slides/slide71.xml" Type="http://schemas.openxmlformats.org/officeDocument/2006/relationships/slide"/><Relationship Id="rId77" Target="slides/slide72.xml" Type="http://schemas.openxmlformats.org/officeDocument/2006/relationships/slide"/><Relationship Id="rId78" Target="slides/slide73.xml" Type="http://schemas.openxmlformats.org/officeDocument/2006/relationships/slide"/><Relationship Id="rId79" Target="slides/slide74.xml" Type="http://schemas.openxmlformats.org/officeDocument/2006/relationships/slide"/><Relationship Id="rId8" Target="slides/slide3.xml" Type="http://schemas.openxmlformats.org/officeDocument/2006/relationships/slide"/><Relationship Id="rId80" Target="slides/slide75.xml" Type="http://schemas.openxmlformats.org/officeDocument/2006/relationships/slide"/><Relationship Id="rId81" Target="slides/slide76.xml" Type="http://schemas.openxmlformats.org/officeDocument/2006/relationships/slide"/><Relationship Id="rId82" Target="slides/slide77.xml" Type="http://schemas.openxmlformats.org/officeDocument/2006/relationships/slide"/><Relationship Id="rId83" Target="slides/slide78.xml" Type="http://schemas.openxmlformats.org/officeDocument/2006/relationships/slide"/><Relationship Id="rId84" Target="slides/slide79.xml" Type="http://schemas.openxmlformats.org/officeDocument/2006/relationships/slide"/><Relationship Id="rId85" Target="slides/slide80.xml" Type="http://schemas.openxmlformats.org/officeDocument/2006/relationships/slide"/><Relationship Id="rId86" Target="slides/slide81.xml" Type="http://schemas.openxmlformats.org/officeDocument/2006/relationships/slide"/><Relationship Id="rId87" Target="slides/slide82.xml" Type="http://schemas.openxmlformats.org/officeDocument/2006/relationships/slide"/><Relationship Id="rId88" Target="slides/slide83.xml" Type="http://schemas.openxmlformats.org/officeDocument/2006/relationships/slide"/><Relationship Id="rId89" Target="slides/slide84.xml" Type="http://schemas.openxmlformats.org/officeDocument/2006/relationships/slide"/><Relationship Id="rId9" Target="slides/slide4.xml" Type="http://schemas.openxmlformats.org/officeDocument/2006/relationships/slide"/><Relationship Id="rId90" Target="slides/slide85.xml" Type="http://schemas.openxmlformats.org/officeDocument/2006/relationships/slide"/><Relationship Id="rId91" Target="slides/slide86.xml" Type="http://schemas.openxmlformats.org/officeDocument/2006/relationships/slide"/><Relationship Id="rId92" Target="slides/slide87.xml" Type="http://schemas.openxmlformats.org/officeDocument/2006/relationships/slide"/><Relationship Id="rId93" Target="fonts/font93.fntdata" Type="http://schemas.openxmlformats.org/officeDocument/2006/relationships/font"/><Relationship Id="rId94" Target="fonts/font94.fntdata" Type="http://schemas.openxmlformats.org/officeDocument/2006/relationships/font"/><Relationship Id="rId95" Target="fonts/font95.fntdata" Type="http://schemas.openxmlformats.org/officeDocument/2006/relationships/font"/><Relationship Id="rId96" Target="fonts/font96.fntdata" Type="http://schemas.openxmlformats.org/officeDocument/2006/relationships/font"/><Relationship Id="rId97" Target="fonts/font97.fntdata" Type="http://schemas.openxmlformats.org/officeDocument/2006/relationships/font"/><Relationship Id="rId98" Target="fonts/font98.fntdata" Type="http://schemas.openxmlformats.org/officeDocument/2006/relationships/font"/><Relationship Id="rId99" Target="fonts/font99.fntdata" Type="http://schemas.openxmlformats.org/officeDocument/2006/relationships/font"/></Relationships>
</file>

<file path=ppt/slideLayouts/_rels/slideLayout1.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10.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11.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2.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3.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4.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5.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6.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7.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8.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9.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8/1/2011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8/1/2011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8/1/2011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8/1/2011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8/1/2011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8/1/2011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8/1/2011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8/1/2011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8/1/2011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8/1/2011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8/1/2011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Relationships xmlns="http://schemas.openxmlformats.org/package/2006/relationships"><Relationship Id="rId1" Target="../slideLayouts/slideLayout1.xml" Type="http://schemas.openxmlformats.org/officeDocument/2006/relationships/slideLayout"/><Relationship Id="rId10" Target="../slideLayouts/slideLayout10.xml" Type="http://schemas.openxmlformats.org/officeDocument/2006/relationships/slideLayout"/><Relationship Id="rId11" Target="../slideLayouts/slideLayout11.xml" Type="http://schemas.openxmlformats.org/officeDocument/2006/relationships/slideLayout"/><Relationship Id="rId12" Target="../theme/theme1.xml" Type="http://schemas.openxmlformats.org/officeDocument/2006/relationships/theme"/><Relationship Id="rId2" Target="../slideLayouts/slideLayout2.xml" Type="http://schemas.openxmlformats.org/officeDocument/2006/relationships/slideLayout"/><Relationship Id="rId3" Target="../slideLayouts/slideLayout3.xml" Type="http://schemas.openxmlformats.org/officeDocument/2006/relationships/slideLayout"/><Relationship Id="rId4" Target="../slideLayouts/slideLayout4.xml" Type="http://schemas.openxmlformats.org/officeDocument/2006/relationships/slideLayout"/><Relationship Id="rId5" Target="../slideLayouts/slideLayout5.xml" Type="http://schemas.openxmlformats.org/officeDocument/2006/relationships/slideLayout"/><Relationship Id="rId6" Target="../slideLayouts/slideLayout6.xml" Type="http://schemas.openxmlformats.org/officeDocument/2006/relationships/slideLayout"/><Relationship Id="rId7" Target="../slideLayouts/slideLayout7.xml" Type="http://schemas.openxmlformats.org/officeDocument/2006/relationships/slideLayout"/><Relationship Id="rId8" Target="../slideLayouts/slideLayout8.xml" Type="http://schemas.openxmlformats.org/officeDocument/2006/relationships/slideLayout"/><Relationship Id="rId9" Target="../slideLayouts/slideLayout9.xml" Type="http://schemas.openxmlformats.org/officeDocument/2006/relationships/slideLayout"/></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8/1/2011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png" Type="http://schemas.openxmlformats.org/officeDocument/2006/relationships/image"/><Relationship Id="rId3" Target="../media/image2.jpeg" Type="http://schemas.openxmlformats.org/officeDocument/2006/relationships/image"/><Relationship Id="rId4" Target="../media/image3.png" Type="http://schemas.openxmlformats.org/officeDocument/2006/relationships/image"/><Relationship Id="rId5" Target="../media/image4.svg" Type="http://schemas.openxmlformats.org/officeDocument/2006/relationships/image"/></Relationships>
</file>

<file path=ppt/slides/_rels/slide10.xml.rels><?xml version="1.0" encoding="UTF-8" standalone="yes"?><Relationships xmlns="http://schemas.openxmlformats.org/package/2006/relationships"><Relationship Id="rId1" Target="../slideLayouts/slideLayout7.xml" Type="http://schemas.openxmlformats.org/officeDocument/2006/relationships/slideLayout"/><Relationship Id="rId10" Target="../media/image37.png" Type="http://schemas.openxmlformats.org/officeDocument/2006/relationships/image"/><Relationship Id="rId11" Target="../media/image38.svg" Type="http://schemas.openxmlformats.org/officeDocument/2006/relationships/image"/><Relationship Id="rId2" Target="../media/image29.png" Type="http://schemas.openxmlformats.org/officeDocument/2006/relationships/image"/><Relationship Id="rId3" Target="../media/image30.svg" Type="http://schemas.openxmlformats.org/officeDocument/2006/relationships/image"/><Relationship Id="rId4" Target="../media/image31.png" Type="http://schemas.openxmlformats.org/officeDocument/2006/relationships/image"/><Relationship Id="rId5" Target="../media/image32.svg" Type="http://schemas.openxmlformats.org/officeDocument/2006/relationships/image"/><Relationship Id="rId6" Target="../media/image33.png" Type="http://schemas.openxmlformats.org/officeDocument/2006/relationships/image"/><Relationship Id="rId7" Target="../media/image34.svg" Type="http://schemas.openxmlformats.org/officeDocument/2006/relationships/image"/><Relationship Id="rId8" Target="../media/image35.png" Type="http://schemas.openxmlformats.org/officeDocument/2006/relationships/image"/><Relationship Id="rId9" Target="../media/image36.svg" Type="http://schemas.openxmlformats.org/officeDocument/2006/relationships/image"/></Relationships>
</file>

<file path=ppt/slides/_rels/slide11.xml.rels><?xml version="1.0" encoding="UTF-8" standalone="yes"?><Relationships xmlns="http://schemas.openxmlformats.org/package/2006/relationships"><Relationship Id="rId1" Target="../slideLayouts/slideLayout7.xml" Type="http://schemas.openxmlformats.org/officeDocument/2006/relationships/slideLayout"/></Relationships>
</file>

<file path=ppt/slides/_rels/slide12.xml.rels><?xml version="1.0" encoding="UTF-8" standalone="yes"?><Relationships xmlns="http://schemas.openxmlformats.org/package/2006/relationships"><Relationship Id="rId1" Target="../slideLayouts/slideLayout7.xml" Type="http://schemas.openxmlformats.org/officeDocument/2006/relationships/slideLayout"/></Relationships>
</file>

<file path=ppt/slides/_rels/slide13.xml.rels><?xml version="1.0" encoding="UTF-8" standalone="yes"?><Relationships xmlns="http://schemas.openxmlformats.org/package/2006/relationships"><Relationship Id="rId1" Target="../slideLayouts/slideLayout7.xml" Type="http://schemas.openxmlformats.org/officeDocument/2006/relationships/slideLayout"/></Relationships>
</file>

<file path=ppt/slides/_rels/slide14.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39.png" Type="http://schemas.openxmlformats.org/officeDocument/2006/relationships/image"/><Relationship Id="rId3" Target="../media/image40.svg" Type="http://schemas.openxmlformats.org/officeDocument/2006/relationships/image"/><Relationship Id="rId4" Target="../media/image41.png" Type="http://schemas.openxmlformats.org/officeDocument/2006/relationships/image"/><Relationship Id="rId5" Target="../media/image42.svg" Type="http://schemas.openxmlformats.org/officeDocument/2006/relationships/image"/></Relationships>
</file>

<file path=ppt/slides/_rels/slide15.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39.png" Type="http://schemas.openxmlformats.org/officeDocument/2006/relationships/image"/><Relationship Id="rId3" Target="../media/image40.svg" Type="http://schemas.openxmlformats.org/officeDocument/2006/relationships/image"/><Relationship Id="rId4" Target="../media/image41.png" Type="http://schemas.openxmlformats.org/officeDocument/2006/relationships/image"/><Relationship Id="rId5" Target="../media/image42.svg" Type="http://schemas.openxmlformats.org/officeDocument/2006/relationships/image"/></Relationships>
</file>

<file path=ppt/slides/_rels/slide16.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39.png" Type="http://schemas.openxmlformats.org/officeDocument/2006/relationships/image"/><Relationship Id="rId3" Target="../media/image40.svg" Type="http://schemas.openxmlformats.org/officeDocument/2006/relationships/image"/><Relationship Id="rId4" Target="../media/image41.png" Type="http://schemas.openxmlformats.org/officeDocument/2006/relationships/image"/><Relationship Id="rId5" Target="../media/image42.svg" Type="http://schemas.openxmlformats.org/officeDocument/2006/relationships/image"/></Relationships>
</file>

<file path=ppt/slides/_rels/slide17.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43.png" Type="http://schemas.openxmlformats.org/officeDocument/2006/relationships/image"/><Relationship Id="rId3" Target="../media/image44.svg" Type="http://schemas.openxmlformats.org/officeDocument/2006/relationships/image"/><Relationship Id="rId4" Target="../media/image45.png" Type="http://schemas.openxmlformats.org/officeDocument/2006/relationships/image"/><Relationship Id="rId5" Target="../media/image46.svg" Type="http://schemas.openxmlformats.org/officeDocument/2006/relationships/image"/></Relationships>
</file>

<file path=ppt/slides/_rels/slide18.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43.png" Type="http://schemas.openxmlformats.org/officeDocument/2006/relationships/image"/><Relationship Id="rId3" Target="../media/image44.svg" Type="http://schemas.openxmlformats.org/officeDocument/2006/relationships/image"/><Relationship Id="rId4" Target="../media/image45.png" Type="http://schemas.openxmlformats.org/officeDocument/2006/relationships/image"/><Relationship Id="rId5" Target="../media/image46.svg" Type="http://schemas.openxmlformats.org/officeDocument/2006/relationships/image"/></Relationships>
</file>

<file path=ppt/slides/_rels/slide19.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43.png" Type="http://schemas.openxmlformats.org/officeDocument/2006/relationships/image"/><Relationship Id="rId3" Target="../media/image44.svg" Type="http://schemas.openxmlformats.org/officeDocument/2006/relationships/image"/><Relationship Id="rId4" Target="../media/image45.png" Type="http://schemas.openxmlformats.org/officeDocument/2006/relationships/image"/><Relationship Id="rId5" Target="../media/image46.svg" Type="http://schemas.openxmlformats.org/officeDocument/2006/relationships/image"/></Relationships>
</file>

<file path=ppt/slides/_rels/slide2.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5.png" Type="http://schemas.openxmlformats.org/officeDocument/2006/relationships/image"/></Relationships>
</file>

<file path=ppt/slides/_rels/slide20.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31.png" Type="http://schemas.openxmlformats.org/officeDocument/2006/relationships/image"/><Relationship Id="rId3" Target="../media/image32.svg" Type="http://schemas.openxmlformats.org/officeDocument/2006/relationships/image"/></Relationships>
</file>

<file path=ppt/slides/_rels/slide21.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29.png" Type="http://schemas.openxmlformats.org/officeDocument/2006/relationships/image"/><Relationship Id="rId3" Target="../media/image30.svg" Type="http://schemas.openxmlformats.org/officeDocument/2006/relationships/image"/><Relationship Id="rId4" Target="../media/image31.png" Type="http://schemas.openxmlformats.org/officeDocument/2006/relationships/image"/><Relationship Id="rId5" Target="../media/image32.svg" Type="http://schemas.openxmlformats.org/officeDocument/2006/relationships/image"/></Relationships>
</file>

<file path=ppt/slides/_rels/slide22.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29.png" Type="http://schemas.openxmlformats.org/officeDocument/2006/relationships/image"/><Relationship Id="rId3" Target="../media/image30.svg" Type="http://schemas.openxmlformats.org/officeDocument/2006/relationships/image"/><Relationship Id="rId4" Target="../media/image31.png" Type="http://schemas.openxmlformats.org/officeDocument/2006/relationships/image"/><Relationship Id="rId5" Target="../media/image32.svg" Type="http://schemas.openxmlformats.org/officeDocument/2006/relationships/image"/></Relationships>
</file>

<file path=ppt/slides/_rels/slide23.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35.png" Type="http://schemas.openxmlformats.org/officeDocument/2006/relationships/image"/><Relationship Id="rId3" Target="../media/image36.svg" Type="http://schemas.openxmlformats.org/officeDocument/2006/relationships/image"/><Relationship Id="rId4" Target="../media/image37.png" Type="http://schemas.openxmlformats.org/officeDocument/2006/relationships/image"/><Relationship Id="rId5" Target="../media/image38.svg" Type="http://schemas.openxmlformats.org/officeDocument/2006/relationships/image"/></Relationships>
</file>

<file path=ppt/slides/_rels/slide24.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33.png" Type="http://schemas.openxmlformats.org/officeDocument/2006/relationships/image"/><Relationship Id="rId3" Target="../media/image34.svg" Type="http://schemas.openxmlformats.org/officeDocument/2006/relationships/image"/><Relationship Id="rId4" Target="../media/image35.png" Type="http://schemas.openxmlformats.org/officeDocument/2006/relationships/image"/><Relationship Id="rId5" Target="../media/image36.svg" Type="http://schemas.openxmlformats.org/officeDocument/2006/relationships/image"/><Relationship Id="rId6" Target="../media/image37.png" Type="http://schemas.openxmlformats.org/officeDocument/2006/relationships/image"/><Relationship Id="rId7" Target="../media/image38.svg" Type="http://schemas.openxmlformats.org/officeDocument/2006/relationships/image"/></Relationships>
</file>

<file path=ppt/slides/_rels/slide25.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33.png" Type="http://schemas.openxmlformats.org/officeDocument/2006/relationships/image"/><Relationship Id="rId3" Target="../media/image34.svg" Type="http://schemas.openxmlformats.org/officeDocument/2006/relationships/image"/><Relationship Id="rId4" Target="../media/image35.png" Type="http://schemas.openxmlformats.org/officeDocument/2006/relationships/image"/><Relationship Id="rId5" Target="../media/image36.svg" Type="http://schemas.openxmlformats.org/officeDocument/2006/relationships/image"/><Relationship Id="rId6" Target="../media/image37.png" Type="http://schemas.openxmlformats.org/officeDocument/2006/relationships/image"/><Relationship Id="rId7" Target="../media/image38.svg" Type="http://schemas.openxmlformats.org/officeDocument/2006/relationships/image"/></Relationships>
</file>

<file path=ppt/slides/_rels/slide26.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6.png" Type="http://schemas.openxmlformats.org/officeDocument/2006/relationships/image"/><Relationship Id="rId3" Target="../media/image7.svg" Type="http://schemas.openxmlformats.org/officeDocument/2006/relationships/image"/></Relationships>
</file>

<file path=ppt/slides/_rels/slide27.xml.rels><?xml version="1.0" encoding="UTF-8" standalone="yes"?><Relationships xmlns="http://schemas.openxmlformats.org/package/2006/relationships"><Relationship Id="rId1" Target="../slideLayouts/slideLayout7.xml" Type="http://schemas.openxmlformats.org/officeDocument/2006/relationships/slideLayout"/></Relationships>
</file>

<file path=ppt/slides/_rels/slide28.xml.rels><?xml version="1.0" encoding="UTF-8" standalone="yes"?><Relationships xmlns="http://schemas.openxmlformats.org/package/2006/relationships"><Relationship Id="rId1" Target="../slideLayouts/slideLayout7.xml" Type="http://schemas.openxmlformats.org/officeDocument/2006/relationships/slideLayout"/></Relationships>
</file>

<file path=ppt/slides/_rels/slide29.xml.rels><?xml version="1.0" encoding="UTF-8" standalone="yes"?><Relationships xmlns="http://schemas.openxmlformats.org/package/2006/relationships"><Relationship Id="rId1" Target="../slideLayouts/slideLayout7.xml" Type="http://schemas.openxmlformats.org/officeDocument/2006/relationships/slideLayout"/></Relationships>
</file>

<file path=ppt/slides/_rels/slide3.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6.png" Type="http://schemas.openxmlformats.org/officeDocument/2006/relationships/image"/><Relationship Id="rId3" Target="../media/image7.svg" Type="http://schemas.openxmlformats.org/officeDocument/2006/relationships/image"/></Relationships>
</file>

<file path=ppt/slides/_rels/slide30.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39.png" Type="http://schemas.openxmlformats.org/officeDocument/2006/relationships/image"/><Relationship Id="rId3" Target="../media/image40.svg" Type="http://schemas.openxmlformats.org/officeDocument/2006/relationships/image"/><Relationship Id="rId4" Target="../media/image41.png" Type="http://schemas.openxmlformats.org/officeDocument/2006/relationships/image"/><Relationship Id="rId5" Target="../media/image42.svg" Type="http://schemas.openxmlformats.org/officeDocument/2006/relationships/image"/></Relationships>
</file>

<file path=ppt/slides/_rels/slide31.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39.png" Type="http://schemas.openxmlformats.org/officeDocument/2006/relationships/image"/><Relationship Id="rId3" Target="../media/image40.svg" Type="http://schemas.openxmlformats.org/officeDocument/2006/relationships/image"/><Relationship Id="rId4" Target="../media/image41.png" Type="http://schemas.openxmlformats.org/officeDocument/2006/relationships/image"/><Relationship Id="rId5" Target="../media/image42.svg" Type="http://schemas.openxmlformats.org/officeDocument/2006/relationships/image"/></Relationships>
</file>

<file path=ppt/slides/_rels/slide32.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39.png" Type="http://schemas.openxmlformats.org/officeDocument/2006/relationships/image"/><Relationship Id="rId3" Target="../media/image40.svg" Type="http://schemas.openxmlformats.org/officeDocument/2006/relationships/image"/><Relationship Id="rId4" Target="../media/image41.png" Type="http://schemas.openxmlformats.org/officeDocument/2006/relationships/image"/><Relationship Id="rId5" Target="../media/image42.svg" Type="http://schemas.openxmlformats.org/officeDocument/2006/relationships/image"/></Relationships>
</file>

<file path=ppt/slides/_rels/slide33.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39.png" Type="http://schemas.openxmlformats.org/officeDocument/2006/relationships/image"/><Relationship Id="rId3" Target="../media/image40.svg" Type="http://schemas.openxmlformats.org/officeDocument/2006/relationships/image"/><Relationship Id="rId4" Target="../media/image41.png" Type="http://schemas.openxmlformats.org/officeDocument/2006/relationships/image"/><Relationship Id="rId5" Target="../media/image42.svg" Type="http://schemas.openxmlformats.org/officeDocument/2006/relationships/image"/></Relationships>
</file>

<file path=ppt/slides/_rels/slide34.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43.png" Type="http://schemas.openxmlformats.org/officeDocument/2006/relationships/image"/><Relationship Id="rId3" Target="../media/image44.svg" Type="http://schemas.openxmlformats.org/officeDocument/2006/relationships/image"/><Relationship Id="rId4" Target="../media/image45.png" Type="http://schemas.openxmlformats.org/officeDocument/2006/relationships/image"/><Relationship Id="rId5" Target="../media/image46.svg" Type="http://schemas.openxmlformats.org/officeDocument/2006/relationships/image"/></Relationships>
</file>

<file path=ppt/slides/_rels/slide35.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43.png" Type="http://schemas.openxmlformats.org/officeDocument/2006/relationships/image"/><Relationship Id="rId3" Target="../media/image44.svg" Type="http://schemas.openxmlformats.org/officeDocument/2006/relationships/image"/><Relationship Id="rId4" Target="../media/image45.png" Type="http://schemas.openxmlformats.org/officeDocument/2006/relationships/image"/><Relationship Id="rId5" Target="../media/image46.svg" Type="http://schemas.openxmlformats.org/officeDocument/2006/relationships/image"/></Relationships>
</file>

<file path=ppt/slides/_rels/slide36.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43.png" Type="http://schemas.openxmlformats.org/officeDocument/2006/relationships/image"/><Relationship Id="rId3" Target="../media/image44.svg" Type="http://schemas.openxmlformats.org/officeDocument/2006/relationships/image"/><Relationship Id="rId4" Target="../media/image45.png" Type="http://schemas.openxmlformats.org/officeDocument/2006/relationships/image"/><Relationship Id="rId5" Target="../media/image46.svg" Type="http://schemas.openxmlformats.org/officeDocument/2006/relationships/image"/></Relationships>
</file>

<file path=ppt/slides/_rels/slide37.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31.png" Type="http://schemas.openxmlformats.org/officeDocument/2006/relationships/image"/><Relationship Id="rId3" Target="../media/image32.svg" Type="http://schemas.openxmlformats.org/officeDocument/2006/relationships/image"/></Relationships>
</file>

<file path=ppt/slides/_rels/slide38.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29.png" Type="http://schemas.openxmlformats.org/officeDocument/2006/relationships/image"/><Relationship Id="rId3" Target="../media/image30.svg" Type="http://schemas.openxmlformats.org/officeDocument/2006/relationships/image"/><Relationship Id="rId4" Target="../media/image31.png" Type="http://schemas.openxmlformats.org/officeDocument/2006/relationships/image"/><Relationship Id="rId5" Target="../media/image32.svg" Type="http://schemas.openxmlformats.org/officeDocument/2006/relationships/image"/></Relationships>
</file>

<file path=ppt/slides/_rels/slide39.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29.png" Type="http://schemas.openxmlformats.org/officeDocument/2006/relationships/image"/><Relationship Id="rId3" Target="../media/image30.svg" Type="http://schemas.openxmlformats.org/officeDocument/2006/relationships/image"/><Relationship Id="rId4" Target="../media/image31.png" Type="http://schemas.openxmlformats.org/officeDocument/2006/relationships/image"/><Relationship Id="rId5" Target="../media/image32.svg" Type="http://schemas.openxmlformats.org/officeDocument/2006/relationships/image"/></Relationships>
</file>

<file path=ppt/slides/_rels/slide4.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8.png" Type="http://schemas.openxmlformats.org/officeDocument/2006/relationships/image"/><Relationship Id="rId3" Target="../media/image9.svg" Type="http://schemas.openxmlformats.org/officeDocument/2006/relationships/image"/></Relationships>
</file>

<file path=ppt/slides/_rels/slide40.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35.png" Type="http://schemas.openxmlformats.org/officeDocument/2006/relationships/image"/><Relationship Id="rId3" Target="../media/image36.svg" Type="http://schemas.openxmlformats.org/officeDocument/2006/relationships/image"/><Relationship Id="rId4" Target="../media/image37.png" Type="http://schemas.openxmlformats.org/officeDocument/2006/relationships/image"/><Relationship Id="rId5" Target="../media/image38.svg" Type="http://schemas.openxmlformats.org/officeDocument/2006/relationships/image"/></Relationships>
</file>

<file path=ppt/slides/_rels/slide41.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33.png" Type="http://schemas.openxmlformats.org/officeDocument/2006/relationships/image"/><Relationship Id="rId3" Target="../media/image34.svg" Type="http://schemas.openxmlformats.org/officeDocument/2006/relationships/image"/><Relationship Id="rId4" Target="../media/image35.png" Type="http://schemas.openxmlformats.org/officeDocument/2006/relationships/image"/><Relationship Id="rId5" Target="../media/image36.svg" Type="http://schemas.openxmlformats.org/officeDocument/2006/relationships/image"/><Relationship Id="rId6" Target="../media/image37.png" Type="http://schemas.openxmlformats.org/officeDocument/2006/relationships/image"/><Relationship Id="rId7" Target="../media/image38.svg" Type="http://schemas.openxmlformats.org/officeDocument/2006/relationships/image"/></Relationships>
</file>

<file path=ppt/slides/_rels/slide42.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33.png" Type="http://schemas.openxmlformats.org/officeDocument/2006/relationships/image"/><Relationship Id="rId3" Target="../media/image34.svg" Type="http://schemas.openxmlformats.org/officeDocument/2006/relationships/image"/><Relationship Id="rId4" Target="../media/image35.png" Type="http://schemas.openxmlformats.org/officeDocument/2006/relationships/image"/><Relationship Id="rId5" Target="../media/image36.svg" Type="http://schemas.openxmlformats.org/officeDocument/2006/relationships/image"/><Relationship Id="rId6" Target="../media/image37.png" Type="http://schemas.openxmlformats.org/officeDocument/2006/relationships/image"/><Relationship Id="rId7" Target="../media/image38.svg" Type="http://schemas.openxmlformats.org/officeDocument/2006/relationships/image"/></Relationships>
</file>

<file path=ppt/slides/_rels/slide43.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47.png" Type="http://schemas.openxmlformats.org/officeDocument/2006/relationships/image"/><Relationship Id="rId3" Target="../media/image48.svg" Type="http://schemas.openxmlformats.org/officeDocument/2006/relationships/image"/></Relationships>
</file>

<file path=ppt/slides/_rels/slide44.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49.png" Type="http://schemas.openxmlformats.org/officeDocument/2006/relationships/image"/></Relationships>
</file>

<file path=ppt/slides/_rels/slide45.xml.rels><?xml version="1.0" encoding="UTF-8" standalone="yes"?><Relationships xmlns="http://schemas.openxmlformats.org/package/2006/relationships"><Relationship Id="rId1" Target="../slideLayouts/slideLayout7.xml" Type="http://schemas.openxmlformats.org/officeDocument/2006/relationships/slideLayout"/></Relationships>
</file>

<file path=ppt/slides/_rels/slide46.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50.png" Type="http://schemas.openxmlformats.org/officeDocument/2006/relationships/image"/><Relationship Id="rId3" Target="../media/image51.svg" Type="http://schemas.openxmlformats.org/officeDocument/2006/relationships/image"/></Relationships>
</file>

<file path=ppt/slides/_rels/slide47.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39.png" Type="http://schemas.openxmlformats.org/officeDocument/2006/relationships/image"/><Relationship Id="rId3" Target="../media/image40.svg" Type="http://schemas.openxmlformats.org/officeDocument/2006/relationships/image"/><Relationship Id="rId4" Target="../media/image41.png" Type="http://schemas.openxmlformats.org/officeDocument/2006/relationships/image"/><Relationship Id="rId5" Target="../media/image42.svg" Type="http://schemas.openxmlformats.org/officeDocument/2006/relationships/image"/></Relationships>
</file>

<file path=ppt/slides/_rels/slide48.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39.png" Type="http://schemas.openxmlformats.org/officeDocument/2006/relationships/image"/><Relationship Id="rId3" Target="../media/image40.svg" Type="http://schemas.openxmlformats.org/officeDocument/2006/relationships/image"/><Relationship Id="rId4" Target="../media/image41.png" Type="http://schemas.openxmlformats.org/officeDocument/2006/relationships/image"/><Relationship Id="rId5" Target="../media/image42.svg" Type="http://schemas.openxmlformats.org/officeDocument/2006/relationships/image"/></Relationships>
</file>

<file path=ppt/slides/_rels/slide49.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39.png" Type="http://schemas.openxmlformats.org/officeDocument/2006/relationships/image"/><Relationship Id="rId3" Target="../media/image40.svg" Type="http://schemas.openxmlformats.org/officeDocument/2006/relationships/image"/><Relationship Id="rId4" Target="../media/image41.png" Type="http://schemas.openxmlformats.org/officeDocument/2006/relationships/image"/><Relationship Id="rId5" Target="../media/image42.svg" Type="http://schemas.openxmlformats.org/officeDocument/2006/relationships/image"/></Relationships>
</file>

<file path=ppt/slides/_rels/slide5.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0.png" Type="http://schemas.openxmlformats.org/officeDocument/2006/relationships/image"/><Relationship Id="rId3" Target="../media/image11.svg" Type="http://schemas.openxmlformats.org/officeDocument/2006/relationships/image"/></Relationships>
</file>

<file path=ppt/slides/_rels/slide50.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39.png" Type="http://schemas.openxmlformats.org/officeDocument/2006/relationships/image"/><Relationship Id="rId3" Target="../media/image40.svg" Type="http://schemas.openxmlformats.org/officeDocument/2006/relationships/image"/><Relationship Id="rId4" Target="../media/image41.png" Type="http://schemas.openxmlformats.org/officeDocument/2006/relationships/image"/><Relationship Id="rId5" Target="../media/image42.svg" Type="http://schemas.openxmlformats.org/officeDocument/2006/relationships/image"/><Relationship Id="rId6" Target="../media/image52.png" Type="http://schemas.openxmlformats.org/officeDocument/2006/relationships/image"/></Relationships>
</file>

<file path=ppt/slides/_rels/slide51.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39.png" Type="http://schemas.openxmlformats.org/officeDocument/2006/relationships/image"/><Relationship Id="rId3" Target="../media/image40.svg" Type="http://schemas.openxmlformats.org/officeDocument/2006/relationships/image"/><Relationship Id="rId4" Target="../media/image41.png" Type="http://schemas.openxmlformats.org/officeDocument/2006/relationships/image"/><Relationship Id="rId5" Target="../media/image42.svg" Type="http://schemas.openxmlformats.org/officeDocument/2006/relationships/image"/></Relationships>
</file>

<file path=ppt/slides/_rels/slide52.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43.png" Type="http://schemas.openxmlformats.org/officeDocument/2006/relationships/image"/><Relationship Id="rId3" Target="../media/image44.svg" Type="http://schemas.openxmlformats.org/officeDocument/2006/relationships/image"/><Relationship Id="rId4" Target="../media/image45.png" Type="http://schemas.openxmlformats.org/officeDocument/2006/relationships/image"/><Relationship Id="rId5" Target="../media/image46.svg" Type="http://schemas.openxmlformats.org/officeDocument/2006/relationships/image"/></Relationships>
</file>

<file path=ppt/slides/_rels/slide53.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43.png" Type="http://schemas.openxmlformats.org/officeDocument/2006/relationships/image"/><Relationship Id="rId3" Target="../media/image44.svg" Type="http://schemas.openxmlformats.org/officeDocument/2006/relationships/image"/><Relationship Id="rId4" Target="../media/image45.png" Type="http://schemas.openxmlformats.org/officeDocument/2006/relationships/image"/><Relationship Id="rId5" Target="../media/image46.svg" Type="http://schemas.openxmlformats.org/officeDocument/2006/relationships/image"/></Relationships>
</file>

<file path=ppt/slides/_rels/slide54.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43.png" Type="http://schemas.openxmlformats.org/officeDocument/2006/relationships/image"/><Relationship Id="rId3" Target="../media/image44.svg" Type="http://schemas.openxmlformats.org/officeDocument/2006/relationships/image"/><Relationship Id="rId4" Target="../media/image45.png" Type="http://schemas.openxmlformats.org/officeDocument/2006/relationships/image"/><Relationship Id="rId5" Target="../media/image46.svg" Type="http://schemas.openxmlformats.org/officeDocument/2006/relationships/image"/></Relationships>
</file>

<file path=ppt/slides/_rels/slide55.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43.png" Type="http://schemas.openxmlformats.org/officeDocument/2006/relationships/image"/><Relationship Id="rId3" Target="../media/image44.svg" Type="http://schemas.openxmlformats.org/officeDocument/2006/relationships/image"/><Relationship Id="rId4" Target="../media/image45.png" Type="http://schemas.openxmlformats.org/officeDocument/2006/relationships/image"/><Relationship Id="rId5" Target="../media/image46.svg" Type="http://schemas.openxmlformats.org/officeDocument/2006/relationships/image"/></Relationships>
</file>

<file path=ppt/slides/_rels/slide56.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43.png" Type="http://schemas.openxmlformats.org/officeDocument/2006/relationships/image"/><Relationship Id="rId3" Target="../media/image44.svg" Type="http://schemas.openxmlformats.org/officeDocument/2006/relationships/image"/><Relationship Id="rId4" Target="../media/image45.png" Type="http://schemas.openxmlformats.org/officeDocument/2006/relationships/image"/><Relationship Id="rId5" Target="../media/image46.svg" Type="http://schemas.openxmlformats.org/officeDocument/2006/relationships/image"/></Relationships>
</file>

<file path=ppt/slides/_rels/slide57.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31.png" Type="http://schemas.openxmlformats.org/officeDocument/2006/relationships/image"/><Relationship Id="rId3" Target="../media/image32.svg" Type="http://schemas.openxmlformats.org/officeDocument/2006/relationships/image"/></Relationships>
</file>

<file path=ppt/slides/_rels/slide58.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29.png" Type="http://schemas.openxmlformats.org/officeDocument/2006/relationships/image"/><Relationship Id="rId3" Target="../media/image30.svg" Type="http://schemas.openxmlformats.org/officeDocument/2006/relationships/image"/><Relationship Id="rId4" Target="../media/image31.png" Type="http://schemas.openxmlformats.org/officeDocument/2006/relationships/image"/><Relationship Id="rId5" Target="../media/image32.svg" Type="http://schemas.openxmlformats.org/officeDocument/2006/relationships/image"/></Relationships>
</file>

<file path=ppt/slides/_rels/slide59.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29.png" Type="http://schemas.openxmlformats.org/officeDocument/2006/relationships/image"/><Relationship Id="rId3" Target="../media/image30.svg" Type="http://schemas.openxmlformats.org/officeDocument/2006/relationships/image"/><Relationship Id="rId4" Target="../media/image31.png" Type="http://schemas.openxmlformats.org/officeDocument/2006/relationships/image"/><Relationship Id="rId5" Target="../media/image32.svg" Type="http://schemas.openxmlformats.org/officeDocument/2006/relationships/image"/><Relationship Id="rId6" Target="../media/image53.png" Type="http://schemas.openxmlformats.org/officeDocument/2006/relationships/image"/><Relationship Id="rId7" Target="../media/image54.svg" Type="http://schemas.openxmlformats.org/officeDocument/2006/relationships/image"/></Relationships>
</file>

<file path=ppt/slides/_rels/slide6.xml.rels><?xml version="1.0" encoding="UTF-8" standalone="yes"?><Relationships xmlns="http://schemas.openxmlformats.org/package/2006/relationships"><Relationship Id="rId1" Target="../slideLayouts/slideLayout7.xml" Type="http://schemas.openxmlformats.org/officeDocument/2006/relationships/slideLayout"/><Relationship Id="rId10" Target="../media/image20.png" Type="http://schemas.openxmlformats.org/officeDocument/2006/relationships/image"/><Relationship Id="rId11" Target="../media/image21.svg" Type="http://schemas.openxmlformats.org/officeDocument/2006/relationships/image"/><Relationship Id="rId12" Target="../media/image22.png" Type="http://schemas.openxmlformats.org/officeDocument/2006/relationships/image"/><Relationship Id="rId13" Target="../media/image23.svg" Type="http://schemas.openxmlformats.org/officeDocument/2006/relationships/image"/><Relationship Id="rId14" Target="../media/image24.png" Type="http://schemas.openxmlformats.org/officeDocument/2006/relationships/image"/><Relationship Id="rId15" Target="../media/image25.svg" Type="http://schemas.openxmlformats.org/officeDocument/2006/relationships/image"/><Relationship Id="rId2" Target="../media/image12.png" Type="http://schemas.openxmlformats.org/officeDocument/2006/relationships/image"/><Relationship Id="rId3" Target="../media/image13.svg" Type="http://schemas.openxmlformats.org/officeDocument/2006/relationships/image"/><Relationship Id="rId4" Target="../media/image14.png" Type="http://schemas.openxmlformats.org/officeDocument/2006/relationships/image"/><Relationship Id="rId5" Target="../media/image15.svg" Type="http://schemas.openxmlformats.org/officeDocument/2006/relationships/image"/><Relationship Id="rId6" Target="../media/image16.png" Type="http://schemas.openxmlformats.org/officeDocument/2006/relationships/image"/><Relationship Id="rId7" Target="../media/image17.svg" Type="http://schemas.openxmlformats.org/officeDocument/2006/relationships/image"/><Relationship Id="rId8" Target="../media/image18.png" Type="http://schemas.openxmlformats.org/officeDocument/2006/relationships/image"/><Relationship Id="rId9" Target="../media/image19.svg" Type="http://schemas.openxmlformats.org/officeDocument/2006/relationships/image"/></Relationships>
</file>

<file path=ppt/slides/_rels/slide60.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29.png" Type="http://schemas.openxmlformats.org/officeDocument/2006/relationships/image"/><Relationship Id="rId3" Target="../media/image30.svg" Type="http://schemas.openxmlformats.org/officeDocument/2006/relationships/image"/><Relationship Id="rId4" Target="../media/image31.png" Type="http://schemas.openxmlformats.org/officeDocument/2006/relationships/image"/><Relationship Id="rId5" Target="../media/image32.svg" Type="http://schemas.openxmlformats.org/officeDocument/2006/relationships/image"/></Relationships>
</file>

<file path=ppt/slides/_rels/slide61.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29.png" Type="http://schemas.openxmlformats.org/officeDocument/2006/relationships/image"/><Relationship Id="rId3" Target="../media/image30.svg" Type="http://schemas.openxmlformats.org/officeDocument/2006/relationships/image"/><Relationship Id="rId4" Target="../media/image31.png" Type="http://schemas.openxmlformats.org/officeDocument/2006/relationships/image"/><Relationship Id="rId5" Target="../media/image32.svg" Type="http://schemas.openxmlformats.org/officeDocument/2006/relationships/image"/></Relationships>
</file>

<file path=ppt/slides/_rels/slide62.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35.png" Type="http://schemas.openxmlformats.org/officeDocument/2006/relationships/image"/><Relationship Id="rId3" Target="../media/image36.svg" Type="http://schemas.openxmlformats.org/officeDocument/2006/relationships/image"/><Relationship Id="rId4" Target="../media/image37.png" Type="http://schemas.openxmlformats.org/officeDocument/2006/relationships/image"/><Relationship Id="rId5" Target="../media/image38.svg" Type="http://schemas.openxmlformats.org/officeDocument/2006/relationships/image"/></Relationships>
</file>

<file path=ppt/slides/_rels/slide63.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33.png" Type="http://schemas.openxmlformats.org/officeDocument/2006/relationships/image"/><Relationship Id="rId3" Target="../media/image34.svg" Type="http://schemas.openxmlformats.org/officeDocument/2006/relationships/image"/><Relationship Id="rId4" Target="../media/image35.png" Type="http://schemas.openxmlformats.org/officeDocument/2006/relationships/image"/><Relationship Id="rId5" Target="../media/image36.svg" Type="http://schemas.openxmlformats.org/officeDocument/2006/relationships/image"/><Relationship Id="rId6" Target="../media/image37.png" Type="http://schemas.openxmlformats.org/officeDocument/2006/relationships/image"/><Relationship Id="rId7" Target="../media/image38.svg" Type="http://schemas.openxmlformats.org/officeDocument/2006/relationships/image"/></Relationships>
</file>

<file path=ppt/slides/_rels/slide64.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33.png" Type="http://schemas.openxmlformats.org/officeDocument/2006/relationships/image"/><Relationship Id="rId3" Target="../media/image34.svg" Type="http://schemas.openxmlformats.org/officeDocument/2006/relationships/image"/><Relationship Id="rId4" Target="../media/image35.png" Type="http://schemas.openxmlformats.org/officeDocument/2006/relationships/image"/><Relationship Id="rId5" Target="../media/image36.svg" Type="http://schemas.openxmlformats.org/officeDocument/2006/relationships/image"/><Relationship Id="rId6" Target="../media/image37.png" Type="http://schemas.openxmlformats.org/officeDocument/2006/relationships/image"/><Relationship Id="rId7" Target="../media/image38.svg" Type="http://schemas.openxmlformats.org/officeDocument/2006/relationships/image"/><Relationship Id="rId8" Target="../media/image53.png" Type="http://schemas.openxmlformats.org/officeDocument/2006/relationships/image"/><Relationship Id="rId9" Target="../media/image54.svg" Type="http://schemas.openxmlformats.org/officeDocument/2006/relationships/image"/></Relationships>
</file>

<file path=ppt/slides/_rels/slide65.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33.png" Type="http://schemas.openxmlformats.org/officeDocument/2006/relationships/image"/><Relationship Id="rId3" Target="../media/image34.svg" Type="http://schemas.openxmlformats.org/officeDocument/2006/relationships/image"/><Relationship Id="rId4" Target="../media/image35.png" Type="http://schemas.openxmlformats.org/officeDocument/2006/relationships/image"/><Relationship Id="rId5" Target="../media/image36.svg" Type="http://schemas.openxmlformats.org/officeDocument/2006/relationships/image"/><Relationship Id="rId6" Target="../media/image37.png" Type="http://schemas.openxmlformats.org/officeDocument/2006/relationships/image"/><Relationship Id="rId7" Target="../media/image38.svg" Type="http://schemas.openxmlformats.org/officeDocument/2006/relationships/image"/></Relationships>
</file>

<file path=ppt/slides/_rels/slide66.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6.png" Type="http://schemas.openxmlformats.org/officeDocument/2006/relationships/image"/><Relationship Id="rId3" Target="../media/image7.svg" Type="http://schemas.openxmlformats.org/officeDocument/2006/relationships/image"/></Relationships>
</file>

<file path=ppt/slides/_rels/slide67.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55.png" Type="http://schemas.openxmlformats.org/officeDocument/2006/relationships/image"/><Relationship Id="rId3" Target="../media/image56.svg" Type="http://schemas.openxmlformats.org/officeDocument/2006/relationships/image"/></Relationships>
</file>

<file path=ppt/slides/_rels/slide68.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57.png" Type="http://schemas.openxmlformats.org/officeDocument/2006/relationships/image"/><Relationship Id="rId3" Target="../media/image58.svg" Type="http://schemas.openxmlformats.org/officeDocument/2006/relationships/image"/></Relationships>
</file>

<file path=ppt/slides/_rels/slide69.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59.png" Type="http://schemas.openxmlformats.org/officeDocument/2006/relationships/image"/><Relationship Id="rId3" Target="../media/image60.svg" Type="http://schemas.openxmlformats.org/officeDocument/2006/relationships/image"/></Relationships>
</file>

<file path=ppt/slides/_rels/slide7.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2.png" Type="http://schemas.openxmlformats.org/officeDocument/2006/relationships/image"/><Relationship Id="rId3" Target="../media/image13.svg" Type="http://schemas.openxmlformats.org/officeDocument/2006/relationships/image"/><Relationship Id="rId4" Target="../media/image14.png" Type="http://schemas.openxmlformats.org/officeDocument/2006/relationships/image"/><Relationship Id="rId5" Target="../media/image15.svg" Type="http://schemas.openxmlformats.org/officeDocument/2006/relationships/image"/><Relationship Id="rId6" Target="../media/image16.png" Type="http://schemas.openxmlformats.org/officeDocument/2006/relationships/image"/><Relationship Id="rId7" Target="../media/image17.svg" Type="http://schemas.openxmlformats.org/officeDocument/2006/relationships/image"/><Relationship Id="rId8" Target="../media/image26.png" Type="http://schemas.openxmlformats.org/officeDocument/2006/relationships/image"/><Relationship Id="rId9" Target="../media/image27.svg" Type="http://schemas.openxmlformats.org/officeDocument/2006/relationships/image"/></Relationships>
</file>

<file path=ppt/slides/_rels/slide70.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39.png" Type="http://schemas.openxmlformats.org/officeDocument/2006/relationships/image"/><Relationship Id="rId3" Target="../media/image40.svg" Type="http://schemas.openxmlformats.org/officeDocument/2006/relationships/image"/><Relationship Id="rId4" Target="../media/image41.png" Type="http://schemas.openxmlformats.org/officeDocument/2006/relationships/image"/><Relationship Id="rId5" Target="../media/image42.svg" Type="http://schemas.openxmlformats.org/officeDocument/2006/relationships/image"/></Relationships>
</file>

<file path=ppt/slides/_rels/slide71.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43.png" Type="http://schemas.openxmlformats.org/officeDocument/2006/relationships/image"/><Relationship Id="rId3" Target="../media/image44.svg" Type="http://schemas.openxmlformats.org/officeDocument/2006/relationships/image"/><Relationship Id="rId4" Target="../media/image45.png" Type="http://schemas.openxmlformats.org/officeDocument/2006/relationships/image"/><Relationship Id="rId5" Target="../media/image46.svg" Type="http://schemas.openxmlformats.org/officeDocument/2006/relationships/image"/></Relationships>
</file>

<file path=ppt/slides/_rels/slide72.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29.png" Type="http://schemas.openxmlformats.org/officeDocument/2006/relationships/image"/><Relationship Id="rId3" Target="../media/image30.svg" Type="http://schemas.openxmlformats.org/officeDocument/2006/relationships/image"/><Relationship Id="rId4" Target="../media/image31.png" Type="http://schemas.openxmlformats.org/officeDocument/2006/relationships/image"/><Relationship Id="rId5" Target="../media/image32.svg" Type="http://schemas.openxmlformats.org/officeDocument/2006/relationships/image"/></Relationships>
</file>

<file path=ppt/slides/_rels/slide73.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33.png" Type="http://schemas.openxmlformats.org/officeDocument/2006/relationships/image"/><Relationship Id="rId3" Target="../media/image34.svg" Type="http://schemas.openxmlformats.org/officeDocument/2006/relationships/image"/><Relationship Id="rId4" Target="../media/image35.png" Type="http://schemas.openxmlformats.org/officeDocument/2006/relationships/image"/><Relationship Id="rId5" Target="../media/image36.svg" Type="http://schemas.openxmlformats.org/officeDocument/2006/relationships/image"/><Relationship Id="rId6" Target="../media/image37.png" Type="http://schemas.openxmlformats.org/officeDocument/2006/relationships/image"/><Relationship Id="rId7" Target="../media/image38.svg" Type="http://schemas.openxmlformats.org/officeDocument/2006/relationships/image"/></Relationships>
</file>

<file path=ppt/slides/_rels/slide74.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57.png" Type="http://schemas.openxmlformats.org/officeDocument/2006/relationships/image"/><Relationship Id="rId3" Target="../media/image58.svg" Type="http://schemas.openxmlformats.org/officeDocument/2006/relationships/image"/></Relationships>
</file>

<file path=ppt/slides/_rels/slide75.xml.rels><?xml version="1.0" encoding="UTF-8" standalone="yes"?><Relationships xmlns="http://schemas.openxmlformats.org/package/2006/relationships"><Relationship Id="rId1" Target="../slideLayouts/slideLayout7.xml" Type="http://schemas.openxmlformats.org/officeDocument/2006/relationships/slideLayout"/><Relationship Id="rId2" Target="https://www.apregistry.com" TargetMode="External" Type="http://schemas.openxmlformats.org/officeDocument/2006/relationships/hyperlink"/><Relationship Id="rId3" Target="https://www.who.int/tools/antiretrovirals-in-pregnancy-research-toolkit/data-harmonization" TargetMode="External" Type="http://schemas.openxmlformats.org/officeDocument/2006/relationships/hyperlink"/><Relationship Id="rId4" Target="https://www.who.int/tools/antiretrovirals-in-pregnancy-research-toolkit/surveillance-studies-and-registries" TargetMode="External" Type="http://schemas.openxmlformats.org/officeDocument/2006/relationships/hyperlink"/><Relationship Id="rId5" Target="../media/image61.png" Type="http://schemas.openxmlformats.org/officeDocument/2006/relationships/image"/><Relationship Id="rId6" Target="../media/image62.svg" Type="http://schemas.openxmlformats.org/officeDocument/2006/relationships/image"/></Relationships>
</file>

<file path=ppt/slides/_rels/slide76.xml.rels><?xml version="1.0" encoding="UTF-8" standalone="yes"?><Relationships xmlns="http://schemas.openxmlformats.org/package/2006/relationships"><Relationship Id="rId1" Target="../slideLayouts/slideLayout7.xml" Type="http://schemas.openxmlformats.org/officeDocument/2006/relationships/slideLayout"/><Relationship Id="rId10" Target="../media/image18.png" Type="http://schemas.openxmlformats.org/officeDocument/2006/relationships/image"/><Relationship Id="rId11" Target="../media/image19.svg" Type="http://schemas.openxmlformats.org/officeDocument/2006/relationships/image"/><Relationship Id="rId12" Target="../media/image20.png" Type="http://schemas.openxmlformats.org/officeDocument/2006/relationships/image"/><Relationship Id="rId13" Target="../media/image21.svg" Type="http://schemas.openxmlformats.org/officeDocument/2006/relationships/image"/><Relationship Id="rId14" Target="../media/image22.png" Type="http://schemas.openxmlformats.org/officeDocument/2006/relationships/image"/><Relationship Id="rId15" Target="../media/image23.svg" Type="http://schemas.openxmlformats.org/officeDocument/2006/relationships/image"/><Relationship Id="rId16" Target="../media/image24.png" Type="http://schemas.openxmlformats.org/officeDocument/2006/relationships/image"/><Relationship Id="rId17" Target="../media/image25.svg" Type="http://schemas.openxmlformats.org/officeDocument/2006/relationships/image"/><Relationship Id="rId2" Target="../media/image6.png" Type="http://schemas.openxmlformats.org/officeDocument/2006/relationships/image"/><Relationship Id="rId3" Target="../media/image7.svg" Type="http://schemas.openxmlformats.org/officeDocument/2006/relationships/image"/><Relationship Id="rId4" Target="../media/image12.png" Type="http://schemas.openxmlformats.org/officeDocument/2006/relationships/image"/><Relationship Id="rId5" Target="../media/image13.svg" Type="http://schemas.openxmlformats.org/officeDocument/2006/relationships/image"/><Relationship Id="rId6" Target="../media/image14.png" Type="http://schemas.openxmlformats.org/officeDocument/2006/relationships/image"/><Relationship Id="rId7" Target="../media/image15.svg" Type="http://schemas.openxmlformats.org/officeDocument/2006/relationships/image"/><Relationship Id="rId8" Target="../media/image16.png" Type="http://schemas.openxmlformats.org/officeDocument/2006/relationships/image"/><Relationship Id="rId9" Target="../media/image17.svg" Type="http://schemas.openxmlformats.org/officeDocument/2006/relationships/image"/></Relationships>
</file>

<file path=ppt/slides/_rels/slide77.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6.png" Type="http://schemas.openxmlformats.org/officeDocument/2006/relationships/image"/><Relationship Id="rId3" Target="../media/image7.svg" Type="http://schemas.openxmlformats.org/officeDocument/2006/relationships/image"/></Relationships>
</file>

<file path=ppt/slides/_rels/slide78.xml.rels><?xml version="1.0" encoding="UTF-8" standalone="yes"?><Relationships xmlns="http://schemas.openxmlformats.org/package/2006/relationships"><Relationship Id="rId1" Target="../slideLayouts/slideLayout7.xml" Type="http://schemas.openxmlformats.org/officeDocument/2006/relationships/slideLayout"/></Relationships>
</file>

<file path=ppt/slides/_rels/slide79.xml.rels><?xml version="1.0" encoding="UTF-8" standalone="yes"?><Relationships xmlns="http://schemas.openxmlformats.org/package/2006/relationships"><Relationship Id="rId1" Target="../slideLayouts/slideLayout7.xml" Type="http://schemas.openxmlformats.org/officeDocument/2006/relationships/slideLayout"/></Relationships>
</file>

<file path=ppt/slides/_rels/slide8.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28.png" Type="http://schemas.openxmlformats.org/officeDocument/2006/relationships/image"/></Relationships>
</file>

<file path=ppt/slides/_rels/slide80.xml.rels><?xml version="1.0" encoding="UTF-8" standalone="yes"?><Relationships xmlns="http://schemas.openxmlformats.org/package/2006/relationships"><Relationship Id="rId1" Target="../slideLayouts/slideLayout7.xml" Type="http://schemas.openxmlformats.org/officeDocument/2006/relationships/slideLayout"/></Relationships>
</file>

<file path=ppt/slides/_rels/slide81.xml.rels><?xml version="1.0" encoding="UTF-8" standalone="yes"?><Relationships xmlns="http://schemas.openxmlformats.org/package/2006/relationships"><Relationship Id="rId1" Target="../slideLayouts/slideLayout7.xml" Type="http://schemas.openxmlformats.org/officeDocument/2006/relationships/slideLayout"/></Relationships>
</file>

<file path=ppt/slides/_rels/slide82.xml.rels><?xml version="1.0" encoding="UTF-8" standalone="yes"?><Relationships xmlns="http://schemas.openxmlformats.org/package/2006/relationships"><Relationship Id="rId1" Target="../slideLayouts/slideLayout7.xml" Type="http://schemas.openxmlformats.org/officeDocument/2006/relationships/slideLayout"/></Relationships>
</file>

<file path=ppt/slides/_rels/slide83.xml.rels><?xml version="1.0" encoding="UTF-8" standalone="yes"?><Relationships xmlns="http://schemas.openxmlformats.org/package/2006/relationships"><Relationship Id="rId1" Target="../slideLayouts/slideLayout7.xml" Type="http://schemas.openxmlformats.org/officeDocument/2006/relationships/slideLayout"/></Relationships>
</file>

<file path=ppt/slides/_rels/slide84.xml.rels><?xml version="1.0" encoding="UTF-8" standalone="yes"?><Relationships xmlns="http://schemas.openxmlformats.org/package/2006/relationships"><Relationship Id="rId1" Target="../slideLayouts/slideLayout7.xml" Type="http://schemas.openxmlformats.org/officeDocument/2006/relationships/slideLayout"/></Relationships>
</file>

<file path=ppt/slides/_rels/slide85.xml.rels><?xml version="1.0" encoding="UTF-8" standalone="yes"?><Relationships xmlns="http://schemas.openxmlformats.org/package/2006/relationships"><Relationship Id="rId1" Target="../slideLayouts/slideLayout7.xml" Type="http://schemas.openxmlformats.org/officeDocument/2006/relationships/slideLayout"/></Relationships>
</file>

<file path=ppt/slides/_rels/slide86.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63.png" Type="http://schemas.openxmlformats.org/officeDocument/2006/relationships/image"/><Relationship Id="rId3" Target="../media/image64.png" Type="http://schemas.openxmlformats.org/officeDocument/2006/relationships/image"/><Relationship Id="rId4" Target="../media/image65.png" Type="http://schemas.openxmlformats.org/officeDocument/2006/relationships/image"/><Relationship Id="rId5" Target="../media/image66.png" Type="http://schemas.openxmlformats.org/officeDocument/2006/relationships/image"/><Relationship Id="rId6" Target="../media/image67.png" Type="http://schemas.openxmlformats.org/officeDocument/2006/relationships/image"/><Relationship Id="rId7" Target="../media/image68.png" Type="http://schemas.openxmlformats.org/officeDocument/2006/relationships/image"/><Relationship Id="rId8" Target="https://drive.google.com/drive/folders/14ecBBRPd7wF4a2vVZyKAIPq8CzYhxJCi?usp=drive_link" TargetMode="External" Type="http://schemas.openxmlformats.org/officeDocument/2006/relationships/hyperlink"/></Relationships>
</file>

<file path=ppt/slides/_rels/slide87.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png" Type="http://schemas.openxmlformats.org/officeDocument/2006/relationships/image"/><Relationship Id="rId3" Target="../media/image2.jpeg" Type="http://schemas.openxmlformats.org/officeDocument/2006/relationships/image"/></Relationships>
</file>

<file path=ppt/slides/_rels/slide9.xml.rels><?xml version="1.0" encoding="UTF-8" standalone="yes"?><Relationships xmlns="http://schemas.openxmlformats.org/package/2006/relationships"><Relationship Id="rId1" Target="../slideLayouts/slideLayout7.xml" Type="http://schemas.openxmlformats.org/officeDocument/2006/relationships/slideLayout"/></Relationships>
</file>

<file path=ppt/slides/slide1.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TextBox 2" id="2"/>
          <p:cNvSpPr txBox="true"/>
          <p:nvPr/>
        </p:nvSpPr>
        <p:spPr>
          <a:xfrm rot="0">
            <a:off x="500536" y="580432"/>
            <a:ext cx="16758764" cy="589909"/>
          </a:xfrm>
          <a:prstGeom prst="rect">
            <a:avLst/>
          </a:prstGeom>
        </p:spPr>
        <p:txBody>
          <a:bodyPr anchor="t" rtlCol="false" tIns="0" lIns="0" bIns="0" rIns="0">
            <a:spAutoFit/>
          </a:bodyPr>
          <a:lstStyle/>
          <a:p>
            <a:pPr algn="l">
              <a:lnSpc>
                <a:spcPts val="4760"/>
              </a:lnSpc>
            </a:pPr>
            <a:r>
              <a:rPr lang="en-US" sz="3400" i="true" b="true">
                <a:solidFill>
                  <a:srgbClr val="000000"/>
                </a:solidFill>
                <a:latin typeface="Roboto Condensed Bold Italics"/>
                <a:ea typeface="Roboto Condensed Bold Italics"/>
                <a:cs typeface="Roboto Condensed Bold Italics"/>
                <a:sym typeface="Roboto Condensed Bold Italics"/>
              </a:rPr>
              <a:t>Provider Training Toolkit on Use of Oral and Long-acting HIV Pre-Exposure Prophylaxis (PrEP)</a:t>
            </a:r>
          </a:p>
        </p:txBody>
      </p:sp>
      <p:grpSp>
        <p:nvGrpSpPr>
          <p:cNvPr name="Group 3" id="3"/>
          <p:cNvGrpSpPr/>
          <p:nvPr/>
        </p:nvGrpSpPr>
        <p:grpSpPr>
          <a:xfrm rot="0">
            <a:off x="13565495" y="8117101"/>
            <a:ext cx="4600156" cy="2169899"/>
            <a:chOff x="0" y="0"/>
            <a:chExt cx="1211564" cy="571496"/>
          </a:xfrm>
        </p:grpSpPr>
        <p:sp>
          <p:nvSpPr>
            <p:cNvPr name="Freeform 4" id="4"/>
            <p:cNvSpPr/>
            <p:nvPr/>
          </p:nvSpPr>
          <p:spPr>
            <a:xfrm flipH="false" flipV="false" rot="0">
              <a:off x="0" y="0"/>
              <a:ext cx="1211564" cy="571496"/>
            </a:xfrm>
            <a:custGeom>
              <a:avLst/>
              <a:gdLst/>
              <a:ahLst/>
              <a:cxnLst/>
              <a:rect r="r" b="b" t="t" l="l"/>
              <a:pathLst>
                <a:path h="571496" w="1211564">
                  <a:moveTo>
                    <a:pt x="58904" y="0"/>
                  </a:moveTo>
                  <a:lnTo>
                    <a:pt x="1152660" y="0"/>
                  </a:lnTo>
                  <a:cubicBezTo>
                    <a:pt x="1168282" y="0"/>
                    <a:pt x="1183265" y="6206"/>
                    <a:pt x="1194311" y="17253"/>
                  </a:cubicBezTo>
                  <a:cubicBezTo>
                    <a:pt x="1205358" y="28299"/>
                    <a:pt x="1211564" y="43282"/>
                    <a:pt x="1211564" y="58904"/>
                  </a:cubicBezTo>
                  <a:lnTo>
                    <a:pt x="1211564" y="512592"/>
                  </a:lnTo>
                  <a:cubicBezTo>
                    <a:pt x="1211564" y="545124"/>
                    <a:pt x="1185192" y="571496"/>
                    <a:pt x="1152660" y="571496"/>
                  </a:cubicBezTo>
                  <a:lnTo>
                    <a:pt x="58904" y="571496"/>
                  </a:lnTo>
                  <a:cubicBezTo>
                    <a:pt x="26372" y="571496"/>
                    <a:pt x="0" y="545124"/>
                    <a:pt x="0" y="512592"/>
                  </a:cubicBezTo>
                  <a:lnTo>
                    <a:pt x="0" y="58904"/>
                  </a:lnTo>
                  <a:cubicBezTo>
                    <a:pt x="0" y="26372"/>
                    <a:pt x="26372" y="0"/>
                    <a:pt x="58904" y="0"/>
                  </a:cubicBezTo>
                  <a:close/>
                </a:path>
              </a:pathLst>
            </a:custGeom>
            <a:solidFill>
              <a:srgbClr val="FFFFFF"/>
            </a:solidFill>
          </p:spPr>
        </p:sp>
        <p:sp>
          <p:nvSpPr>
            <p:cNvPr name="TextBox 5" id="5"/>
            <p:cNvSpPr txBox="true"/>
            <p:nvPr/>
          </p:nvSpPr>
          <p:spPr>
            <a:xfrm>
              <a:off x="0" y="-47625"/>
              <a:ext cx="1211564" cy="619121"/>
            </a:xfrm>
            <a:prstGeom prst="rect">
              <a:avLst/>
            </a:prstGeom>
          </p:spPr>
          <p:txBody>
            <a:bodyPr anchor="ctr" rtlCol="false" tIns="50800" lIns="50800" bIns="50800" rIns="50800"/>
            <a:lstStyle/>
            <a:p>
              <a:pPr algn="ctr">
                <a:lnSpc>
                  <a:spcPts val="2659"/>
                </a:lnSpc>
              </a:pPr>
            </a:p>
          </p:txBody>
        </p:sp>
      </p:grpSp>
      <p:sp>
        <p:nvSpPr>
          <p:cNvPr name="Freeform 6" id="6"/>
          <p:cNvSpPr/>
          <p:nvPr/>
        </p:nvSpPr>
        <p:spPr>
          <a:xfrm flipH="false" flipV="false" rot="0">
            <a:off x="15865573" y="8617875"/>
            <a:ext cx="1987012" cy="1495841"/>
          </a:xfrm>
          <a:custGeom>
            <a:avLst/>
            <a:gdLst/>
            <a:ahLst/>
            <a:cxnLst/>
            <a:rect r="r" b="b" t="t" l="l"/>
            <a:pathLst>
              <a:path h="1495841" w="1987012">
                <a:moveTo>
                  <a:pt x="0" y="0"/>
                </a:moveTo>
                <a:lnTo>
                  <a:pt x="1987013" y="0"/>
                </a:lnTo>
                <a:lnTo>
                  <a:pt x="1987013" y="1495840"/>
                </a:lnTo>
                <a:lnTo>
                  <a:pt x="0" y="1495840"/>
                </a:lnTo>
                <a:lnTo>
                  <a:pt x="0" y="0"/>
                </a:lnTo>
                <a:close/>
              </a:path>
            </a:pathLst>
          </a:custGeom>
          <a:blipFill>
            <a:blip r:embed="rId2"/>
            <a:stretch>
              <a:fillRect l="0" t="0" r="0" b="0"/>
            </a:stretch>
          </a:blipFill>
        </p:spPr>
      </p:sp>
      <p:sp>
        <p:nvSpPr>
          <p:cNvPr name="Freeform 7" id="7"/>
          <p:cNvSpPr/>
          <p:nvPr/>
        </p:nvSpPr>
        <p:spPr>
          <a:xfrm flipH="false" flipV="false" rot="0">
            <a:off x="14204877" y="8535226"/>
            <a:ext cx="1503719" cy="1578489"/>
          </a:xfrm>
          <a:custGeom>
            <a:avLst/>
            <a:gdLst/>
            <a:ahLst/>
            <a:cxnLst/>
            <a:rect r="r" b="b" t="t" l="l"/>
            <a:pathLst>
              <a:path h="1578489" w="1503719">
                <a:moveTo>
                  <a:pt x="0" y="0"/>
                </a:moveTo>
                <a:lnTo>
                  <a:pt x="1503718" y="0"/>
                </a:lnTo>
                <a:lnTo>
                  <a:pt x="1503718" y="1578489"/>
                </a:lnTo>
                <a:lnTo>
                  <a:pt x="0" y="1578489"/>
                </a:lnTo>
                <a:lnTo>
                  <a:pt x="0" y="0"/>
                </a:lnTo>
                <a:close/>
              </a:path>
            </a:pathLst>
          </a:custGeom>
          <a:blipFill>
            <a:blip r:embed="rId3"/>
            <a:stretch>
              <a:fillRect l="0" t="0" r="0" b="0"/>
            </a:stretch>
          </a:blipFill>
        </p:spPr>
      </p:sp>
      <p:sp>
        <p:nvSpPr>
          <p:cNvPr name="TextBox 8" id="8"/>
          <p:cNvSpPr txBox="true"/>
          <p:nvPr/>
        </p:nvSpPr>
        <p:spPr>
          <a:xfrm rot="0">
            <a:off x="2683768" y="3154484"/>
            <a:ext cx="14941222" cy="2575257"/>
          </a:xfrm>
          <a:prstGeom prst="rect">
            <a:avLst/>
          </a:prstGeom>
        </p:spPr>
        <p:txBody>
          <a:bodyPr anchor="t" rtlCol="false" tIns="0" lIns="0" bIns="0" rIns="0">
            <a:spAutoFit/>
          </a:bodyPr>
          <a:lstStyle/>
          <a:p>
            <a:pPr algn="l">
              <a:lnSpc>
                <a:spcPts val="10306"/>
              </a:lnSpc>
            </a:pPr>
            <a:r>
              <a:rPr lang="en-US" sz="7361" b="true">
                <a:solidFill>
                  <a:srgbClr val="FE6C39"/>
                </a:solidFill>
                <a:latin typeface="Roboto Condensed Bold"/>
                <a:ea typeface="Roboto Condensed Bold"/>
                <a:cs typeface="Roboto Condensed Bold"/>
                <a:sym typeface="Roboto Condensed Bold"/>
              </a:rPr>
              <a:t>LESSON 4: FOLLOW-UP CARE AND SIDE EFFECTS ASSESSMENT/MANAGEMENT</a:t>
            </a:r>
          </a:p>
        </p:txBody>
      </p:sp>
      <p:sp>
        <p:nvSpPr>
          <p:cNvPr name="Freeform 9" id="9"/>
          <p:cNvSpPr/>
          <p:nvPr/>
        </p:nvSpPr>
        <p:spPr>
          <a:xfrm flipH="false" flipV="false" rot="-10800000">
            <a:off x="0" y="5167067"/>
            <a:ext cx="6178082" cy="5900068"/>
          </a:xfrm>
          <a:custGeom>
            <a:avLst/>
            <a:gdLst/>
            <a:ahLst/>
            <a:cxnLst/>
            <a:rect r="r" b="b" t="t" l="l"/>
            <a:pathLst>
              <a:path h="5900068" w="6178082">
                <a:moveTo>
                  <a:pt x="0" y="0"/>
                </a:moveTo>
                <a:lnTo>
                  <a:pt x="6178082" y="0"/>
                </a:lnTo>
                <a:lnTo>
                  <a:pt x="6178082" y="5900068"/>
                </a:lnTo>
                <a:lnTo>
                  <a:pt x="0" y="5900068"/>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Tree>
  </p:cSld>
  <p:clrMapOvr>
    <a:masterClrMapping/>
  </p:clrMapOvr>
</p:sld>
</file>

<file path=ppt/slides/slide10.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TextBox 2" id="2"/>
          <p:cNvSpPr txBox="true"/>
          <p:nvPr/>
        </p:nvSpPr>
        <p:spPr>
          <a:xfrm rot="0">
            <a:off x="895463" y="1849333"/>
            <a:ext cx="11851191" cy="2646574"/>
          </a:xfrm>
          <a:prstGeom prst="rect">
            <a:avLst/>
          </a:prstGeom>
        </p:spPr>
        <p:txBody>
          <a:bodyPr anchor="t" rtlCol="false" tIns="0" lIns="0" bIns="0" rIns="0">
            <a:spAutoFit/>
          </a:bodyPr>
          <a:lstStyle/>
          <a:p>
            <a:pPr algn="l">
              <a:lnSpc>
                <a:spcPts val="7042"/>
              </a:lnSpc>
            </a:pPr>
            <a:r>
              <a:rPr lang="en-US" sz="5030" b="true">
                <a:solidFill>
                  <a:srgbClr val="000000"/>
                </a:solidFill>
                <a:latin typeface="Roboto Condensed Bold"/>
                <a:ea typeface="Roboto Condensed Bold"/>
                <a:cs typeface="Roboto Condensed Bold"/>
                <a:sym typeface="Roboto Condensed Bold"/>
              </a:rPr>
              <a:t>Clients who return on-time for reinjection of CAB-LA or LEN are considered to be using PrEP effectively (as instructed)</a:t>
            </a:r>
          </a:p>
        </p:txBody>
      </p:sp>
      <p:sp>
        <p:nvSpPr>
          <p:cNvPr name="TextBox 3" id="3"/>
          <p:cNvSpPr txBox="true"/>
          <p:nvPr/>
        </p:nvSpPr>
        <p:spPr>
          <a:xfrm rot="0">
            <a:off x="1028700" y="5941954"/>
            <a:ext cx="11163609" cy="2618143"/>
          </a:xfrm>
          <a:prstGeom prst="rect">
            <a:avLst/>
          </a:prstGeom>
        </p:spPr>
        <p:txBody>
          <a:bodyPr anchor="t" rtlCol="false" tIns="0" lIns="0" bIns="0" rIns="0">
            <a:spAutoFit/>
          </a:bodyPr>
          <a:lstStyle/>
          <a:p>
            <a:pPr algn="l">
              <a:lnSpc>
                <a:spcPts val="5249"/>
              </a:lnSpc>
              <a:spcBef>
                <a:spcPct val="0"/>
              </a:spcBef>
            </a:pPr>
            <a:r>
              <a:rPr lang="en-US" sz="3749">
                <a:solidFill>
                  <a:srgbClr val="000000"/>
                </a:solidFill>
                <a:latin typeface="Open Sans"/>
                <a:ea typeface="Open Sans"/>
                <a:cs typeface="Open Sans"/>
                <a:sym typeface="Open Sans"/>
              </a:rPr>
              <a:t>Providers should be able to easily check the date of the last injection to determine whether a client has returned late (also called delayed return and use deviation) for reinjection of CAB-LA or LEN.</a:t>
            </a:r>
          </a:p>
        </p:txBody>
      </p:sp>
      <p:grpSp>
        <p:nvGrpSpPr>
          <p:cNvPr name="Group 4" id="4"/>
          <p:cNvGrpSpPr/>
          <p:nvPr/>
        </p:nvGrpSpPr>
        <p:grpSpPr>
          <a:xfrm rot="0">
            <a:off x="13315262" y="1028700"/>
            <a:ext cx="4197926" cy="4119152"/>
            <a:chOff x="0" y="0"/>
            <a:chExt cx="5597235" cy="5492203"/>
          </a:xfrm>
        </p:grpSpPr>
        <p:sp>
          <p:nvSpPr>
            <p:cNvPr name="Freeform 5" id="5"/>
            <p:cNvSpPr/>
            <p:nvPr/>
          </p:nvSpPr>
          <p:spPr>
            <a:xfrm flipH="false" flipV="false" rot="-1423675">
              <a:off x="643758" y="693597"/>
              <a:ext cx="4309720" cy="4105008"/>
            </a:xfrm>
            <a:custGeom>
              <a:avLst/>
              <a:gdLst/>
              <a:ahLst/>
              <a:cxnLst/>
              <a:rect r="r" b="b" t="t" l="l"/>
              <a:pathLst>
                <a:path h="4105008" w="4309720">
                  <a:moveTo>
                    <a:pt x="0" y="0"/>
                  </a:moveTo>
                  <a:lnTo>
                    <a:pt x="4309719" y="0"/>
                  </a:lnTo>
                  <a:lnTo>
                    <a:pt x="4309719" y="4105008"/>
                  </a:lnTo>
                  <a:lnTo>
                    <a:pt x="0" y="4105008"/>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6" id="6"/>
            <p:cNvSpPr/>
            <p:nvPr/>
          </p:nvSpPr>
          <p:spPr>
            <a:xfrm flipH="false" flipV="false" rot="-10800000">
              <a:off x="1364453" y="1176818"/>
              <a:ext cx="2868328" cy="2890003"/>
            </a:xfrm>
            <a:custGeom>
              <a:avLst/>
              <a:gdLst/>
              <a:ahLst/>
              <a:cxnLst/>
              <a:rect r="r" b="b" t="t" l="l"/>
              <a:pathLst>
                <a:path h="2890003" w="2868328">
                  <a:moveTo>
                    <a:pt x="0" y="0"/>
                  </a:moveTo>
                  <a:lnTo>
                    <a:pt x="2868328" y="0"/>
                  </a:lnTo>
                  <a:lnTo>
                    <a:pt x="2868328" y="2890003"/>
                  </a:lnTo>
                  <a:lnTo>
                    <a:pt x="0" y="2890003"/>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TextBox 7" id="7"/>
            <p:cNvSpPr txBox="true"/>
            <p:nvPr/>
          </p:nvSpPr>
          <p:spPr>
            <a:xfrm rot="0">
              <a:off x="2501366" y="2175512"/>
              <a:ext cx="909980" cy="376301"/>
            </a:xfrm>
            <a:prstGeom prst="rect">
              <a:avLst/>
            </a:prstGeom>
          </p:spPr>
          <p:txBody>
            <a:bodyPr anchor="t" rtlCol="false" tIns="0" lIns="0" bIns="0" rIns="0">
              <a:spAutoFit/>
            </a:bodyPr>
            <a:lstStyle/>
            <a:p>
              <a:pPr algn="ctr">
                <a:lnSpc>
                  <a:spcPts val="2234"/>
                </a:lnSpc>
              </a:pPr>
              <a:r>
                <a:rPr lang="en-US" sz="1595">
                  <a:solidFill>
                    <a:srgbClr val="A93291"/>
                  </a:solidFill>
                  <a:latin typeface="Aloja"/>
                  <a:ea typeface="Aloja"/>
                  <a:cs typeface="Aloja"/>
                  <a:sym typeface="Aloja"/>
                </a:rPr>
                <a:t>C</a:t>
              </a:r>
            </a:p>
          </p:txBody>
        </p:sp>
      </p:grpSp>
      <p:sp>
        <p:nvSpPr>
          <p:cNvPr name="Freeform 8" id="8"/>
          <p:cNvSpPr/>
          <p:nvPr/>
        </p:nvSpPr>
        <p:spPr>
          <a:xfrm flipH="false" flipV="false" rot="-8984890">
            <a:off x="13677619" y="5607695"/>
            <a:ext cx="3292247" cy="3135865"/>
          </a:xfrm>
          <a:custGeom>
            <a:avLst/>
            <a:gdLst/>
            <a:ahLst/>
            <a:cxnLst/>
            <a:rect r="r" b="b" t="t" l="l"/>
            <a:pathLst>
              <a:path h="3135865" w="3292247">
                <a:moveTo>
                  <a:pt x="0" y="0"/>
                </a:moveTo>
                <a:lnTo>
                  <a:pt x="3292247" y="0"/>
                </a:lnTo>
                <a:lnTo>
                  <a:pt x="3292247" y="3135865"/>
                </a:lnTo>
                <a:lnTo>
                  <a:pt x="0" y="3135865"/>
                </a:lnTo>
                <a:lnTo>
                  <a:pt x="0" y="0"/>
                </a:lnTo>
                <a:close/>
              </a:path>
            </a:pathLst>
          </a:custGeom>
          <a:blipFill>
            <a:blip r:embed="rId6">
              <a:extLst>
                <a:ext uri="{96DAC541-7B7A-43D3-8B79-37D633B846F1}">
                  <asvg:svgBlip xmlns:asvg="http://schemas.microsoft.com/office/drawing/2016/SVG/main" r:embed="rId7"/>
                </a:ext>
              </a:extLst>
            </a:blip>
            <a:stretch>
              <a:fillRect l="0" t="0" r="0" b="0"/>
            </a:stretch>
          </a:blipFill>
        </p:spPr>
      </p:sp>
      <p:grpSp>
        <p:nvGrpSpPr>
          <p:cNvPr name="Group 9" id="9"/>
          <p:cNvGrpSpPr/>
          <p:nvPr/>
        </p:nvGrpSpPr>
        <p:grpSpPr>
          <a:xfrm rot="0">
            <a:off x="14089544" y="5762985"/>
            <a:ext cx="2499368" cy="2797112"/>
            <a:chOff x="0" y="0"/>
            <a:chExt cx="3332491" cy="3729482"/>
          </a:xfrm>
        </p:grpSpPr>
        <p:sp>
          <p:nvSpPr>
            <p:cNvPr name="Freeform 10" id="10"/>
            <p:cNvSpPr/>
            <p:nvPr/>
          </p:nvSpPr>
          <p:spPr>
            <a:xfrm flipH="true" flipV="false" rot="-10800000">
              <a:off x="0" y="1006187"/>
              <a:ext cx="2702871" cy="2723296"/>
            </a:xfrm>
            <a:custGeom>
              <a:avLst/>
              <a:gdLst/>
              <a:ahLst/>
              <a:cxnLst/>
              <a:rect r="r" b="b" t="t" l="l"/>
              <a:pathLst>
                <a:path h="2723296" w="2702871">
                  <a:moveTo>
                    <a:pt x="2702871" y="0"/>
                  </a:moveTo>
                  <a:lnTo>
                    <a:pt x="0" y="0"/>
                  </a:lnTo>
                  <a:lnTo>
                    <a:pt x="0" y="2723295"/>
                  </a:lnTo>
                  <a:lnTo>
                    <a:pt x="2702871" y="2723295"/>
                  </a:lnTo>
                  <a:lnTo>
                    <a:pt x="2702871" y="0"/>
                  </a:lnTo>
                  <a:close/>
                </a:path>
              </a:pathLst>
            </a:custGeom>
            <a:blipFill>
              <a:blip r:embed="rId8">
                <a:extLst>
                  <a:ext uri="{96DAC541-7B7A-43D3-8B79-37D633B846F1}">
                    <asvg:svgBlip xmlns:asvg="http://schemas.microsoft.com/office/drawing/2016/SVG/main" r:embed="rId9"/>
                  </a:ext>
                </a:extLst>
              </a:blip>
              <a:stretch>
                <a:fillRect l="0" t="0" r="0" b="0"/>
              </a:stretch>
            </a:blipFill>
          </p:spPr>
        </p:sp>
        <p:sp>
          <p:nvSpPr>
            <p:cNvPr name="TextBox 11" id="11"/>
            <p:cNvSpPr txBox="true"/>
            <p:nvPr/>
          </p:nvSpPr>
          <p:spPr>
            <a:xfrm rot="0">
              <a:off x="750589" y="1880612"/>
              <a:ext cx="857488" cy="487222"/>
            </a:xfrm>
            <a:prstGeom prst="rect">
              <a:avLst/>
            </a:prstGeom>
          </p:spPr>
          <p:txBody>
            <a:bodyPr anchor="t" rtlCol="false" tIns="0" lIns="0" bIns="0" rIns="0">
              <a:spAutoFit/>
            </a:bodyPr>
            <a:lstStyle/>
            <a:p>
              <a:pPr algn="ctr">
                <a:lnSpc>
                  <a:spcPts val="3048"/>
                </a:lnSpc>
              </a:pPr>
              <a:r>
                <a:rPr lang="en-US" sz="2177">
                  <a:solidFill>
                    <a:srgbClr val="F36B2B"/>
                  </a:solidFill>
                  <a:latin typeface="Bobby Jones Condensed Soft"/>
                  <a:ea typeface="Bobby Jones Condensed Soft"/>
                  <a:cs typeface="Bobby Jones Condensed Soft"/>
                  <a:sym typeface="Bobby Jones Condensed Soft"/>
                </a:rPr>
                <a:t>L</a:t>
              </a:r>
            </a:p>
          </p:txBody>
        </p:sp>
        <p:sp>
          <p:nvSpPr>
            <p:cNvPr name="Freeform 12" id="12"/>
            <p:cNvSpPr/>
            <p:nvPr/>
          </p:nvSpPr>
          <p:spPr>
            <a:xfrm flipH="false" flipV="false" rot="9001455">
              <a:off x="1431510" y="333068"/>
              <a:ext cx="1547624" cy="1828802"/>
            </a:xfrm>
            <a:custGeom>
              <a:avLst/>
              <a:gdLst/>
              <a:ahLst/>
              <a:cxnLst/>
              <a:rect r="r" b="b" t="t" l="l"/>
              <a:pathLst>
                <a:path h="1828802" w="1547624">
                  <a:moveTo>
                    <a:pt x="0" y="0"/>
                  </a:moveTo>
                  <a:lnTo>
                    <a:pt x="1547624" y="0"/>
                  </a:lnTo>
                  <a:lnTo>
                    <a:pt x="1547624" y="1828802"/>
                  </a:lnTo>
                  <a:lnTo>
                    <a:pt x="0" y="1828802"/>
                  </a:lnTo>
                  <a:lnTo>
                    <a:pt x="0" y="0"/>
                  </a:lnTo>
                  <a:close/>
                </a:path>
              </a:pathLst>
            </a:custGeom>
            <a:blipFill>
              <a:blip r:embed="rId10">
                <a:extLst>
                  <a:ext uri="{96DAC541-7B7A-43D3-8B79-37D633B846F1}">
                    <asvg:svgBlip xmlns:asvg="http://schemas.microsoft.com/office/drawing/2016/SVG/main" r:embed="rId11"/>
                  </a:ext>
                </a:extLst>
              </a:blip>
              <a:stretch>
                <a:fillRect l="0" t="0" r="0" b="0"/>
              </a:stretch>
            </a:blipFill>
          </p:spPr>
        </p:sp>
        <p:sp>
          <p:nvSpPr>
            <p:cNvPr name="Freeform 13" id="13"/>
            <p:cNvSpPr/>
            <p:nvPr/>
          </p:nvSpPr>
          <p:spPr>
            <a:xfrm flipH="false" flipV="false" rot="-8500143">
              <a:off x="1745609" y="112282"/>
              <a:ext cx="684386" cy="927334"/>
            </a:xfrm>
            <a:custGeom>
              <a:avLst/>
              <a:gdLst/>
              <a:ahLst/>
              <a:cxnLst/>
              <a:rect r="r" b="b" t="t" l="l"/>
              <a:pathLst>
                <a:path h="927334" w="684386">
                  <a:moveTo>
                    <a:pt x="0" y="0"/>
                  </a:moveTo>
                  <a:lnTo>
                    <a:pt x="684387" y="0"/>
                  </a:lnTo>
                  <a:lnTo>
                    <a:pt x="684387" y="927334"/>
                  </a:lnTo>
                  <a:lnTo>
                    <a:pt x="0" y="927334"/>
                  </a:lnTo>
                  <a:lnTo>
                    <a:pt x="0" y="0"/>
                  </a:lnTo>
                  <a:close/>
                </a:path>
              </a:pathLst>
            </a:custGeom>
            <a:blipFill>
              <a:blip r:embed="rId10">
                <a:extLst>
                  <a:ext uri="{96DAC541-7B7A-43D3-8B79-37D633B846F1}">
                    <asvg:svgBlip xmlns:asvg="http://schemas.microsoft.com/office/drawing/2016/SVG/main" r:embed="rId11"/>
                  </a:ext>
                </a:extLst>
              </a:blip>
              <a:stretch>
                <a:fillRect l="-117708" t="-89863" r="0" b="0"/>
              </a:stretch>
            </a:blipFill>
          </p:spPr>
        </p:sp>
      </p:grpSp>
    </p:spTree>
  </p:cSld>
  <p:clrMapOvr>
    <a:masterClrMapping/>
  </p:clrMapOvr>
</p:sld>
</file>

<file path=ppt/slides/slide11.xml><?xml version="1.0" encoding="utf-8"?>
<p:sld xmlns:p="http://schemas.openxmlformats.org/presentationml/2006/main" xmlns:a="http://schemas.openxmlformats.org/drawingml/2006/main">
  <p:cSld>
    <p:spTree>
      <p:nvGrpSpPr>
        <p:cNvPr id="1" name=""/>
        <p:cNvGrpSpPr/>
        <p:nvPr/>
      </p:nvGrpSpPr>
      <p:grpSpPr>
        <a:xfrm>
          <a:off x="0" y="0"/>
          <a:ext cx="0" cy="0"/>
          <a:chOff x="0" y="0"/>
          <a:chExt cx="0" cy="0"/>
        </a:xfrm>
      </p:grpSpPr>
      <p:sp>
        <p:nvSpPr>
          <p:cNvPr name="TextBox 2" id="2"/>
          <p:cNvSpPr txBox="true"/>
          <p:nvPr/>
        </p:nvSpPr>
        <p:spPr>
          <a:xfrm rot="0">
            <a:off x="671150" y="542883"/>
            <a:ext cx="16407437" cy="866859"/>
          </a:xfrm>
          <a:prstGeom prst="rect">
            <a:avLst/>
          </a:prstGeom>
        </p:spPr>
        <p:txBody>
          <a:bodyPr anchor="t" rtlCol="false" tIns="0" lIns="0" bIns="0" rIns="0">
            <a:spAutoFit/>
          </a:bodyPr>
          <a:lstStyle/>
          <a:p>
            <a:pPr algn="l">
              <a:lnSpc>
                <a:spcPts val="7042"/>
              </a:lnSpc>
            </a:pPr>
            <a:r>
              <a:rPr lang="en-US" sz="5030" b="true">
                <a:solidFill>
                  <a:srgbClr val="000000"/>
                </a:solidFill>
                <a:latin typeface="Roboto Condensed Bold"/>
                <a:ea typeface="Roboto Condensed Bold"/>
                <a:cs typeface="Roboto Condensed Bold"/>
                <a:sym typeface="Roboto Condensed Bold"/>
              </a:rPr>
              <a:t>What is a “significant” deviation in PrEP use?</a:t>
            </a:r>
          </a:p>
        </p:txBody>
      </p:sp>
      <p:sp>
        <p:nvSpPr>
          <p:cNvPr name="TextBox 3" id="3"/>
          <p:cNvSpPr txBox="true"/>
          <p:nvPr/>
        </p:nvSpPr>
        <p:spPr>
          <a:xfrm rot="0">
            <a:off x="767632" y="2139775"/>
            <a:ext cx="16214473" cy="1920864"/>
          </a:xfrm>
          <a:prstGeom prst="rect">
            <a:avLst/>
          </a:prstGeom>
        </p:spPr>
        <p:txBody>
          <a:bodyPr anchor="t" rtlCol="false" tIns="0" lIns="0" bIns="0" rIns="0">
            <a:spAutoFit/>
          </a:bodyPr>
          <a:lstStyle/>
          <a:p>
            <a:pPr algn="l">
              <a:lnSpc>
                <a:spcPts val="3850"/>
              </a:lnSpc>
              <a:spcBef>
                <a:spcPct val="0"/>
              </a:spcBef>
            </a:pPr>
            <a:r>
              <a:rPr lang="en-US" sz="2750">
                <a:solidFill>
                  <a:srgbClr val="000000"/>
                </a:solidFill>
                <a:latin typeface="Open Sans"/>
                <a:ea typeface="Open Sans"/>
                <a:cs typeface="Open Sans"/>
                <a:sym typeface="Open Sans"/>
              </a:rPr>
              <a:t>For injectable PrEP </a:t>
            </a:r>
            <a:r>
              <a:rPr lang="en-US" sz="2750">
                <a:solidFill>
                  <a:srgbClr val="000000"/>
                </a:solidFill>
                <a:latin typeface="Open Sans"/>
                <a:ea typeface="Open Sans"/>
                <a:cs typeface="Open Sans"/>
                <a:sym typeface="Open Sans"/>
              </a:rPr>
              <a:t>products (CAB-LA and LEN), significant use deviations/delays in reinjection are well defined, however, there is no single answer to this question for TDF-based oral PrEP and DVR</a:t>
            </a:r>
          </a:p>
          <a:p>
            <a:pPr algn="l">
              <a:lnSpc>
                <a:spcPts val="3850"/>
              </a:lnSpc>
              <a:spcBef>
                <a:spcPct val="0"/>
              </a:spcBef>
            </a:pPr>
            <a:r>
              <a:rPr lang="en-US" b="true" sz="2750">
                <a:solidFill>
                  <a:srgbClr val="A93291"/>
                </a:solidFill>
                <a:latin typeface="Open Sans Bold"/>
                <a:ea typeface="Open Sans Bold"/>
                <a:cs typeface="Open Sans Bold"/>
                <a:sym typeface="Open Sans Bold"/>
              </a:rPr>
              <a:t>T</a:t>
            </a:r>
            <a:r>
              <a:rPr lang="en-US" b="true" sz="2750">
                <a:solidFill>
                  <a:srgbClr val="A93291"/>
                </a:solidFill>
                <a:latin typeface="Open Sans Bold"/>
                <a:ea typeface="Open Sans Bold"/>
                <a:cs typeface="Open Sans Bold"/>
                <a:sym typeface="Open Sans Bold"/>
              </a:rPr>
              <a:t>he more often and/or longer a client went without using these around the time of possible HIV exposure(s), the more significant the use deviation. </a:t>
            </a:r>
          </a:p>
        </p:txBody>
      </p:sp>
      <p:sp>
        <p:nvSpPr>
          <p:cNvPr name="TextBox 4" id="4"/>
          <p:cNvSpPr txBox="true"/>
          <p:nvPr/>
        </p:nvSpPr>
        <p:spPr>
          <a:xfrm rot="0">
            <a:off x="1028700" y="4794064"/>
            <a:ext cx="15669468" cy="2892414"/>
          </a:xfrm>
          <a:prstGeom prst="rect">
            <a:avLst/>
          </a:prstGeom>
        </p:spPr>
        <p:txBody>
          <a:bodyPr anchor="t" rtlCol="false" tIns="0" lIns="0" bIns="0" rIns="0">
            <a:spAutoFit/>
          </a:bodyPr>
          <a:lstStyle/>
          <a:p>
            <a:pPr algn="l" marL="593818" indent="-296909" lvl="1">
              <a:lnSpc>
                <a:spcPts val="3850"/>
              </a:lnSpc>
              <a:spcBef>
                <a:spcPct val="0"/>
              </a:spcBef>
              <a:buFont typeface="Arial"/>
              <a:buChar char="•"/>
            </a:pPr>
            <a:r>
              <a:rPr lang="en-US" sz="2750">
                <a:solidFill>
                  <a:srgbClr val="000000"/>
                </a:solidFill>
                <a:latin typeface="Open Sans"/>
                <a:ea typeface="Open Sans"/>
                <a:cs typeface="Open Sans"/>
                <a:sym typeface="Open Sans"/>
              </a:rPr>
              <a:t> S</a:t>
            </a:r>
            <a:r>
              <a:rPr lang="en-US" sz="2750">
                <a:solidFill>
                  <a:srgbClr val="000000"/>
                </a:solidFill>
                <a:latin typeface="Open Sans"/>
                <a:ea typeface="Open Sans"/>
                <a:cs typeface="Open Sans"/>
                <a:sym typeface="Open Sans"/>
              </a:rPr>
              <a:t>ignificant PrEP use deviations may result in clients being less protected against HIV. </a:t>
            </a:r>
          </a:p>
          <a:p>
            <a:pPr algn="l" marL="593818" indent="-296909" lvl="1">
              <a:lnSpc>
                <a:spcPts val="3850"/>
              </a:lnSpc>
              <a:spcBef>
                <a:spcPct val="0"/>
              </a:spcBef>
              <a:buFont typeface="Arial"/>
              <a:buChar char="•"/>
            </a:pPr>
            <a:r>
              <a:rPr lang="en-US" sz="2750">
                <a:solidFill>
                  <a:srgbClr val="000000"/>
                </a:solidFill>
                <a:latin typeface="Open Sans"/>
                <a:ea typeface="Open Sans"/>
                <a:cs typeface="Open Sans"/>
                <a:sym typeface="Open Sans"/>
              </a:rPr>
              <a:t>Since the assessments for PEP and AHI are related to possible HIV exposures occurring over different time periods (prior 72 hours for PEP;</a:t>
            </a:r>
            <a:r>
              <a:rPr lang="en-US" sz="2750">
                <a:solidFill>
                  <a:srgbClr val="000000"/>
                </a:solidFill>
                <a:latin typeface="Open Sans"/>
                <a:ea typeface="Open Sans"/>
                <a:cs typeface="Open Sans"/>
                <a:sym typeface="Open Sans"/>
              </a:rPr>
              <a:t> </a:t>
            </a:r>
            <a:r>
              <a:rPr lang="en-US" sz="2750">
                <a:solidFill>
                  <a:srgbClr val="000000"/>
                </a:solidFill>
                <a:latin typeface="Open Sans"/>
                <a:ea typeface="Open Sans"/>
                <a:cs typeface="Open Sans"/>
                <a:sym typeface="Open Sans"/>
              </a:rPr>
              <a:t>pri</a:t>
            </a:r>
            <a:r>
              <a:rPr lang="en-US" sz="2750">
                <a:solidFill>
                  <a:srgbClr val="000000"/>
                </a:solidFill>
                <a:latin typeface="Open Sans"/>
                <a:ea typeface="Open Sans"/>
                <a:cs typeface="Open Sans"/>
                <a:sym typeface="Open Sans"/>
              </a:rPr>
              <a:t>or </a:t>
            </a:r>
            <a:r>
              <a:rPr lang="en-US" sz="2750">
                <a:solidFill>
                  <a:srgbClr val="000000"/>
                </a:solidFill>
                <a:latin typeface="Open Sans"/>
                <a:ea typeface="Open Sans"/>
                <a:cs typeface="Open Sans"/>
                <a:sym typeface="Open Sans"/>
              </a:rPr>
              <a:t>1 m</a:t>
            </a:r>
            <a:r>
              <a:rPr lang="en-US" sz="2750">
                <a:solidFill>
                  <a:srgbClr val="000000"/>
                </a:solidFill>
                <a:latin typeface="Open Sans"/>
                <a:ea typeface="Open Sans"/>
                <a:cs typeface="Open Sans"/>
                <a:sym typeface="Open Sans"/>
              </a:rPr>
              <a:t>on</a:t>
            </a:r>
            <a:r>
              <a:rPr lang="en-US" sz="2750">
                <a:solidFill>
                  <a:srgbClr val="000000"/>
                </a:solidFill>
                <a:latin typeface="Open Sans"/>
                <a:ea typeface="Open Sans"/>
                <a:cs typeface="Open Sans"/>
                <a:sym typeface="Open Sans"/>
              </a:rPr>
              <a:t>th</a:t>
            </a:r>
            <a:r>
              <a:rPr lang="en-US" sz="2750">
                <a:solidFill>
                  <a:srgbClr val="000000"/>
                </a:solidFill>
                <a:latin typeface="Open Sans"/>
                <a:ea typeface="Open Sans"/>
                <a:cs typeface="Open Sans"/>
                <a:sym typeface="Open Sans"/>
              </a:rPr>
              <a:t> </a:t>
            </a:r>
            <a:r>
              <a:rPr lang="en-US" sz="2750">
                <a:solidFill>
                  <a:srgbClr val="000000"/>
                </a:solidFill>
                <a:latin typeface="Open Sans"/>
                <a:ea typeface="Open Sans"/>
                <a:cs typeface="Open Sans"/>
                <a:sym typeface="Open Sans"/>
              </a:rPr>
              <a:t>f</a:t>
            </a:r>
            <a:r>
              <a:rPr lang="en-US" sz="2750">
                <a:solidFill>
                  <a:srgbClr val="000000"/>
                </a:solidFill>
                <a:latin typeface="Open Sans"/>
                <a:ea typeface="Open Sans"/>
                <a:cs typeface="Open Sans"/>
                <a:sym typeface="Open Sans"/>
              </a:rPr>
              <a:t>or </a:t>
            </a:r>
            <a:r>
              <a:rPr lang="en-US" sz="2750">
                <a:solidFill>
                  <a:srgbClr val="000000"/>
                </a:solidFill>
                <a:latin typeface="Open Sans"/>
                <a:ea typeface="Open Sans"/>
                <a:cs typeface="Open Sans"/>
                <a:sym typeface="Open Sans"/>
              </a:rPr>
              <a:t>AHI), th</a:t>
            </a:r>
            <a:r>
              <a:rPr lang="en-US" sz="2750">
                <a:solidFill>
                  <a:srgbClr val="000000"/>
                </a:solidFill>
                <a:latin typeface="Open Sans"/>
                <a:ea typeface="Open Sans"/>
                <a:cs typeface="Open Sans"/>
                <a:sym typeface="Open Sans"/>
              </a:rPr>
              <a:t>e</a:t>
            </a:r>
            <a:r>
              <a:rPr lang="en-US" sz="2750">
                <a:solidFill>
                  <a:srgbClr val="000000"/>
                </a:solidFill>
                <a:latin typeface="Open Sans"/>
                <a:ea typeface="Open Sans"/>
                <a:cs typeface="Open Sans"/>
                <a:sym typeface="Open Sans"/>
              </a:rPr>
              <a:t> </a:t>
            </a:r>
            <a:r>
              <a:rPr lang="en-US" sz="2750">
                <a:solidFill>
                  <a:srgbClr val="000000"/>
                </a:solidFill>
                <a:latin typeface="Open Sans"/>
                <a:ea typeface="Open Sans"/>
                <a:cs typeface="Open Sans"/>
                <a:sym typeface="Open Sans"/>
              </a:rPr>
              <a:t>r</a:t>
            </a:r>
            <a:r>
              <a:rPr lang="en-US" sz="2750">
                <a:solidFill>
                  <a:srgbClr val="000000"/>
                </a:solidFill>
                <a:latin typeface="Open Sans"/>
                <a:ea typeface="Open Sans"/>
                <a:cs typeface="Open Sans"/>
                <a:sym typeface="Open Sans"/>
              </a:rPr>
              <a:t>e</a:t>
            </a:r>
            <a:r>
              <a:rPr lang="en-US" sz="2750">
                <a:solidFill>
                  <a:srgbClr val="000000"/>
                </a:solidFill>
                <a:latin typeface="Open Sans"/>
                <a:ea typeface="Open Sans"/>
                <a:cs typeface="Open Sans"/>
                <a:sym typeface="Open Sans"/>
              </a:rPr>
              <a:t>le</a:t>
            </a:r>
            <a:r>
              <a:rPr lang="en-US" sz="2750">
                <a:solidFill>
                  <a:srgbClr val="000000"/>
                </a:solidFill>
                <a:latin typeface="Open Sans"/>
                <a:ea typeface="Open Sans"/>
                <a:cs typeface="Open Sans"/>
                <a:sym typeface="Open Sans"/>
              </a:rPr>
              <a:t>va</a:t>
            </a:r>
            <a:r>
              <a:rPr lang="en-US" sz="2750">
                <a:solidFill>
                  <a:srgbClr val="000000"/>
                </a:solidFill>
                <a:latin typeface="Open Sans"/>
                <a:ea typeface="Open Sans"/>
                <a:cs typeface="Open Sans"/>
                <a:sym typeface="Open Sans"/>
              </a:rPr>
              <a:t>nt t</a:t>
            </a:r>
            <a:r>
              <a:rPr lang="en-US" sz="2750">
                <a:solidFill>
                  <a:srgbClr val="000000"/>
                </a:solidFill>
                <a:latin typeface="Open Sans"/>
                <a:ea typeface="Open Sans"/>
                <a:cs typeface="Open Sans"/>
                <a:sym typeface="Open Sans"/>
              </a:rPr>
              <a:t>ime</a:t>
            </a:r>
            <a:r>
              <a:rPr lang="en-US" sz="2750">
                <a:solidFill>
                  <a:srgbClr val="000000"/>
                </a:solidFill>
                <a:latin typeface="Open Sans"/>
                <a:ea typeface="Open Sans"/>
                <a:cs typeface="Open Sans"/>
                <a:sym typeface="Open Sans"/>
              </a:rPr>
              <a:t> </a:t>
            </a:r>
            <a:r>
              <a:rPr lang="en-US" sz="2750">
                <a:solidFill>
                  <a:srgbClr val="000000"/>
                </a:solidFill>
                <a:latin typeface="Open Sans"/>
                <a:ea typeface="Open Sans"/>
                <a:cs typeface="Open Sans"/>
                <a:sym typeface="Open Sans"/>
              </a:rPr>
              <a:t>per</a:t>
            </a:r>
            <a:r>
              <a:rPr lang="en-US" sz="2750">
                <a:solidFill>
                  <a:srgbClr val="000000"/>
                </a:solidFill>
                <a:latin typeface="Open Sans"/>
                <a:ea typeface="Open Sans"/>
                <a:cs typeface="Open Sans"/>
                <a:sym typeface="Open Sans"/>
              </a:rPr>
              <a:t>i</a:t>
            </a:r>
            <a:r>
              <a:rPr lang="en-US" sz="2750">
                <a:solidFill>
                  <a:srgbClr val="000000"/>
                </a:solidFill>
                <a:latin typeface="Open Sans"/>
                <a:ea typeface="Open Sans"/>
                <a:cs typeface="Open Sans"/>
                <a:sym typeface="Open Sans"/>
              </a:rPr>
              <a:t>ods f</a:t>
            </a:r>
            <a:r>
              <a:rPr lang="en-US" sz="2750">
                <a:solidFill>
                  <a:srgbClr val="000000"/>
                </a:solidFill>
                <a:latin typeface="Open Sans"/>
                <a:ea typeface="Open Sans"/>
                <a:cs typeface="Open Sans"/>
                <a:sym typeface="Open Sans"/>
              </a:rPr>
              <a:t>o</a:t>
            </a:r>
            <a:r>
              <a:rPr lang="en-US" sz="2750">
                <a:solidFill>
                  <a:srgbClr val="000000"/>
                </a:solidFill>
                <a:latin typeface="Open Sans"/>
                <a:ea typeface="Open Sans"/>
                <a:cs typeface="Open Sans"/>
                <a:sym typeface="Open Sans"/>
              </a:rPr>
              <a:t>r</a:t>
            </a:r>
            <a:r>
              <a:rPr lang="en-US" sz="2750">
                <a:solidFill>
                  <a:srgbClr val="000000"/>
                </a:solidFill>
                <a:latin typeface="Open Sans"/>
                <a:ea typeface="Open Sans"/>
                <a:cs typeface="Open Sans"/>
                <a:sym typeface="Open Sans"/>
              </a:rPr>
              <a:t> </a:t>
            </a:r>
            <a:r>
              <a:rPr lang="en-US" sz="2750">
                <a:solidFill>
                  <a:srgbClr val="000000"/>
                </a:solidFill>
                <a:latin typeface="Open Sans"/>
                <a:ea typeface="Open Sans"/>
                <a:cs typeface="Open Sans"/>
                <a:sym typeface="Open Sans"/>
              </a:rPr>
              <a:t>asses</a:t>
            </a:r>
            <a:r>
              <a:rPr lang="en-US" sz="2750">
                <a:solidFill>
                  <a:srgbClr val="000000"/>
                </a:solidFill>
                <a:latin typeface="Open Sans"/>
                <a:ea typeface="Open Sans"/>
                <a:cs typeface="Open Sans"/>
                <a:sym typeface="Open Sans"/>
              </a:rPr>
              <a:t>sing </a:t>
            </a:r>
            <a:r>
              <a:rPr lang="en-US" sz="2750">
                <a:solidFill>
                  <a:srgbClr val="000000"/>
                </a:solidFill>
                <a:latin typeface="Open Sans"/>
                <a:ea typeface="Open Sans"/>
                <a:cs typeface="Open Sans"/>
                <a:sym typeface="Open Sans"/>
              </a:rPr>
              <a:t>PrEP u</a:t>
            </a:r>
            <a:r>
              <a:rPr lang="en-US" sz="2750">
                <a:solidFill>
                  <a:srgbClr val="000000"/>
                </a:solidFill>
                <a:latin typeface="Open Sans"/>
                <a:ea typeface="Open Sans"/>
                <a:cs typeface="Open Sans"/>
                <a:sym typeface="Open Sans"/>
              </a:rPr>
              <a:t>se </a:t>
            </a:r>
            <a:r>
              <a:rPr lang="en-US" sz="2750">
                <a:solidFill>
                  <a:srgbClr val="000000"/>
                </a:solidFill>
                <a:latin typeface="Open Sans"/>
                <a:ea typeface="Open Sans"/>
                <a:cs typeface="Open Sans"/>
                <a:sym typeface="Open Sans"/>
              </a:rPr>
              <a:t>deviations v</a:t>
            </a:r>
            <a:r>
              <a:rPr lang="en-US" sz="2750">
                <a:solidFill>
                  <a:srgbClr val="000000"/>
                </a:solidFill>
                <a:latin typeface="Open Sans"/>
                <a:ea typeface="Open Sans"/>
                <a:cs typeface="Open Sans"/>
                <a:sym typeface="Open Sans"/>
              </a:rPr>
              <a:t>ar</a:t>
            </a:r>
            <a:r>
              <a:rPr lang="en-US" sz="2750">
                <a:solidFill>
                  <a:srgbClr val="000000"/>
                </a:solidFill>
                <a:latin typeface="Open Sans"/>
                <a:ea typeface="Open Sans"/>
                <a:cs typeface="Open Sans"/>
                <a:sym typeface="Open Sans"/>
              </a:rPr>
              <a:t>y f</a:t>
            </a:r>
            <a:r>
              <a:rPr lang="en-US" sz="2750">
                <a:solidFill>
                  <a:srgbClr val="000000"/>
                </a:solidFill>
                <a:latin typeface="Open Sans"/>
                <a:ea typeface="Open Sans"/>
                <a:cs typeface="Open Sans"/>
                <a:sym typeface="Open Sans"/>
              </a:rPr>
              <a:t>o</a:t>
            </a:r>
            <a:r>
              <a:rPr lang="en-US" sz="2750">
                <a:solidFill>
                  <a:srgbClr val="000000"/>
                </a:solidFill>
                <a:latin typeface="Open Sans"/>
                <a:ea typeface="Open Sans"/>
                <a:cs typeface="Open Sans"/>
                <a:sym typeface="Open Sans"/>
              </a:rPr>
              <a:t>r each assessme</a:t>
            </a:r>
            <a:r>
              <a:rPr lang="en-US" sz="2750">
                <a:solidFill>
                  <a:srgbClr val="000000"/>
                </a:solidFill>
                <a:latin typeface="Open Sans"/>
                <a:ea typeface="Open Sans"/>
                <a:cs typeface="Open Sans"/>
                <a:sym typeface="Open Sans"/>
              </a:rPr>
              <a:t>n</a:t>
            </a:r>
            <a:r>
              <a:rPr lang="en-US" sz="2750">
                <a:solidFill>
                  <a:srgbClr val="000000"/>
                </a:solidFill>
                <a:latin typeface="Open Sans"/>
                <a:ea typeface="Open Sans"/>
                <a:cs typeface="Open Sans"/>
                <a:sym typeface="Open Sans"/>
              </a:rPr>
              <a:t>t</a:t>
            </a:r>
            <a:r>
              <a:rPr lang="en-US" sz="2750">
                <a:solidFill>
                  <a:srgbClr val="000000"/>
                </a:solidFill>
                <a:latin typeface="Open Sans"/>
                <a:ea typeface="Open Sans"/>
                <a:cs typeface="Open Sans"/>
                <a:sym typeface="Open Sans"/>
              </a:rPr>
              <a:t> </a:t>
            </a:r>
            <a:r>
              <a:rPr lang="en-US" sz="2750">
                <a:solidFill>
                  <a:srgbClr val="000000"/>
                </a:solidFill>
                <a:latin typeface="Open Sans"/>
                <a:ea typeface="Open Sans"/>
                <a:cs typeface="Open Sans"/>
                <a:sym typeface="Open Sans"/>
              </a:rPr>
              <a:t>s</a:t>
            </a:r>
            <a:r>
              <a:rPr lang="en-US" sz="2750">
                <a:solidFill>
                  <a:srgbClr val="000000"/>
                </a:solidFill>
                <a:latin typeface="Open Sans"/>
                <a:ea typeface="Open Sans"/>
                <a:cs typeface="Open Sans"/>
                <a:sym typeface="Open Sans"/>
              </a:rPr>
              <a:t>te</a:t>
            </a:r>
            <a:r>
              <a:rPr lang="en-US" sz="2750">
                <a:solidFill>
                  <a:srgbClr val="000000"/>
                </a:solidFill>
                <a:latin typeface="Open Sans"/>
                <a:ea typeface="Open Sans"/>
                <a:cs typeface="Open Sans"/>
                <a:sym typeface="Open Sans"/>
              </a:rPr>
              <a:t>p.</a:t>
            </a:r>
          </a:p>
          <a:p>
            <a:pPr algn="l" marL="593818" indent="-296909" lvl="1">
              <a:lnSpc>
                <a:spcPts val="3850"/>
              </a:lnSpc>
              <a:spcBef>
                <a:spcPct val="0"/>
              </a:spcBef>
              <a:buFont typeface="Arial"/>
              <a:buChar char="•"/>
            </a:pPr>
            <a:r>
              <a:rPr lang="en-US" sz="2750">
                <a:solidFill>
                  <a:srgbClr val="000000"/>
                </a:solidFill>
                <a:latin typeface="Open Sans"/>
                <a:ea typeface="Open Sans"/>
                <a:cs typeface="Open Sans"/>
                <a:sym typeface="Open Sans"/>
              </a:rPr>
              <a:t>E</a:t>
            </a:r>
            <a:r>
              <a:rPr lang="en-US" sz="2750">
                <a:solidFill>
                  <a:srgbClr val="000000"/>
                </a:solidFill>
                <a:latin typeface="Open Sans"/>
                <a:ea typeface="Open Sans"/>
                <a:cs typeface="Open Sans"/>
                <a:sym typeface="Open Sans"/>
              </a:rPr>
              <a:t>ach PrEP</a:t>
            </a:r>
            <a:r>
              <a:rPr lang="en-US" sz="2750">
                <a:solidFill>
                  <a:srgbClr val="000000"/>
                </a:solidFill>
                <a:latin typeface="Open Sans"/>
                <a:ea typeface="Open Sans"/>
                <a:cs typeface="Open Sans"/>
                <a:sym typeface="Open Sans"/>
              </a:rPr>
              <a:t> p</a:t>
            </a:r>
            <a:r>
              <a:rPr lang="en-US" sz="2750">
                <a:solidFill>
                  <a:srgbClr val="000000"/>
                </a:solidFill>
                <a:latin typeface="Open Sans"/>
                <a:ea typeface="Open Sans"/>
                <a:cs typeface="Open Sans"/>
                <a:sym typeface="Open Sans"/>
              </a:rPr>
              <a:t>r</a:t>
            </a:r>
            <a:r>
              <a:rPr lang="en-US" sz="2750">
                <a:solidFill>
                  <a:srgbClr val="000000"/>
                </a:solidFill>
                <a:latin typeface="Open Sans"/>
                <a:ea typeface="Open Sans"/>
                <a:cs typeface="Open Sans"/>
                <a:sym typeface="Open Sans"/>
              </a:rPr>
              <a:t>o</a:t>
            </a:r>
            <a:r>
              <a:rPr lang="en-US" sz="2750">
                <a:solidFill>
                  <a:srgbClr val="000000"/>
                </a:solidFill>
                <a:latin typeface="Open Sans"/>
                <a:ea typeface="Open Sans"/>
                <a:cs typeface="Open Sans"/>
                <a:sym typeface="Open Sans"/>
              </a:rPr>
              <a:t>duct ha</a:t>
            </a:r>
            <a:r>
              <a:rPr lang="en-US" sz="2750">
                <a:solidFill>
                  <a:srgbClr val="000000"/>
                </a:solidFill>
                <a:latin typeface="Open Sans"/>
                <a:ea typeface="Open Sans"/>
                <a:cs typeface="Open Sans"/>
                <a:sym typeface="Open Sans"/>
              </a:rPr>
              <a:t>s</a:t>
            </a:r>
            <a:r>
              <a:rPr lang="en-US" sz="2750">
                <a:solidFill>
                  <a:srgbClr val="000000"/>
                </a:solidFill>
                <a:latin typeface="Open Sans"/>
                <a:ea typeface="Open Sans"/>
                <a:cs typeface="Open Sans"/>
                <a:sym typeface="Open Sans"/>
              </a:rPr>
              <a:t> a un</a:t>
            </a:r>
            <a:r>
              <a:rPr lang="en-US" sz="2750">
                <a:solidFill>
                  <a:srgbClr val="000000"/>
                </a:solidFill>
                <a:latin typeface="Open Sans"/>
                <a:ea typeface="Open Sans"/>
                <a:cs typeface="Open Sans"/>
                <a:sym typeface="Open Sans"/>
              </a:rPr>
              <a:t>i</a:t>
            </a:r>
            <a:r>
              <a:rPr lang="en-US" sz="2750">
                <a:solidFill>
                  <a:srgbClr val="000000"/>
                </a:solidFill>
                <a:latin typeface="Open Sans"/>
                <a:ea typeface="Open Sans"/>
                <a:cs typeface="Open Sans"/>
                <a:sym typeface="Open Sans"/>
              </a:rPr>
              <a:t>qu</a:t>
            </a:r>
            <a:r>
              <a:rPr lang="en-US" sz="2750">
                <a:solidFill>
                  <a:srgbClr val="000000"/>
                </a:solidFill>
                <a:latin typeface="Open Sans"/>
                <a:ea typeface="Open Sans"/>
                <a:cs typeface="Open Sans"/>
                <a:sym typeface="Open Sans"/>
              </a:rPr>
              <a:t>e </a:t>
            </a:r>
            <a:r>
              <a:rPr lang="en-US" sz="2750">
                <a:solidFill>
                  <a:srgbClr val="000000"/>
                </a:solidFill>
                <a:latin typeface="Open Sans"/>
                <a:ea typeface="Open Sans"/>
                <a:cs typeface="Open Sans"/>
                <a:sym typeface="Open Sans"/>
              </a:rPr>
              <a:t>us</a:t>
            </a:r>
            <a:r>
              <a:rPr lang="en-US" sz="2750">
                <a:solidFill>
                  <a:srgbClr val="000000"/>
                </a:solidFill>
                <a:latin typeface="Open Sans"/>
                <a:ea typeface="Open Sans"/>
                <a:cs typeface="Open Sans"/>
                <a:sym typeface="Open Sans"/>
              </a:rPr>
              <a:t>e</a:t>
            </a:r>
            <a:r>
              <a:rPr lang="en-US" sz="2750">
                <a:solidFill>
                  <a:srgbClr val="000000"/>
                </a:solidFill>
                <a:latin typeface="Open Sans"/>
                <a:ea typeface="Open Sans"/>
                <a:cs typeface="Open Sans"/>
                <a:sym typeface="Open Sans"/>
              </a:rPr>
              <a:t> </a:t>
            </a:r>
            <a:r>
              <a:rPr lang="en-US" sz="2750">
                <a:solidFill>
                  <a:srgbClr val="000000"/>
                </a:solidFill>
                <a:latin typeface="Open Sans"/>
                <a:ea typeface="Open Sans"/>
                <a:cs typeface="Open Sans"/>
                <a:sym typeface="Open Sans"/>
              </a:rPr>
              <a:t>s</a:t>
            </a:r>
            <a:r>
              <a:rPr lang="en-US" sz="2750">
                <a:solidFill>
                  <a:srgbClr val="000000"/>
                </a:solidFill>
                <a:latin typeface="Open Sans"/>
                <a:ea typeface="Open Sans"/>
                <a:cs typeface="Open Sans"/>
                <a:sym typeface="Open Sans"/>
              </a:rPr>
              <a:t>ched</a:t>
            </a:r>
            <a:r>
              <a:rPr lang="en-US" sz="2750">
                <a:solidFill>
                  <a:srgbClr val="000000"/>
                </a:solidFill>
                <a:latin typeface="Open Sans"/>
                <a:ea typeface="Open Sans"/>
                <a:cs typeface="Open Sans"/>
                <a:sym typeface="Open Sans"/>
              </a:rPr>
              <a:t>u</a:t>
            </a:r>
            <a:r>
              <a:rPr lang="en-US" sz="2750">
                <a:solidFill>
                  <a:srgbClr val="000000"/>
                </a:solidFill>
                <a:latin typeface="Open Sans"/>
                <a:ea typeface="Open Sans"/>
                <a:cs typeface="Open Sans"/>
                <a:sym typeface="Open Sans"/>
              </a:rPr>
              <a:t>l</a:t>
            </a:r>
            <a:r>
              <a:rPr lang="en-US" sz="2750">
                <a:solidFill>
                  <a:srgbClr val="000000"/>
                </a:solidFill>
                <a:latin typeface="Open Sans"/>
                <a:ea typeface="Open Sans"/>
                <a:cs typeface="Open Sans"/>
                <a:sym typeface="Open Sans"/>
              </a:rPr>
              <a:t>e th</a:t>
            </a:r>
            <a:r>
              <a:rPr lang="en-US" sz="2750">
                <a:solidFill>
                  <a:srgbClr val="000000"/>
                </a:solidFill>
                <a:latin typeface="Open Sans"/>
                <a:ea typeface="Open Sans"/>
                <a:cs typeface="Open Sans"/>
                <a:sym typeface="Open Sans"/>
              </a:rPr>
              <a:t>at is recomm</a:t>
            </a:r>
            <a:r>
              <a:rPr lang="en-US" sz="2750">
                <a:solidFill>
                  <a:srgbClr val="000000"/>
                </a:solidFill>
                <a:latin typeface="Open Sans"/>
                <a:ea typeface="Open Sans"/>
                <a:cs typeface="Open Sans"/>
                <a:sym typeface="Open Sans"/>
              </a:rPr>
              <a:t>e</a:t>
            </a:r>
            <a:r>
              <a:rPr lang="en-US" sz="2750">
                <a:solidFill>
                  <a:srgbClr val="000000"/>
                </a:solidFill>
                <a:latin typeface="Open Sans"/>
                <a:ea typeface="Open Sans"/>
                <a:cs typeface="Open Sans"/>
                <a:sym typeface="Open Sans"/>
              </a:rPr>
              <a:t>nded,</a:t>
            </a:r>
            <a:r>
              <a:rPr lang="en-US" sz="2750">
                <a:solidFill>
                  <a:srgbClr val="000000"/>
                </a:solidFill>
                <a:latin typeface="Open Sans"/>
                <a:ea typeface="Open Sans"/>
                <a:cs typeface="Open Sans"/>
                <a:sym typeface="Open Sans"/>
              </a:rPr>
              <a:t> </a:t>
            </a:r>
            <a:r>
              <a:rPr lang="en-US" sz="2750">
                <a:solidFill>
                  <a:srgbClr val="000000"/>
                </a:solidFill>
                <a:latin typeface="Open Sans"/>
                <a:ea typeface="Open Sans"/>
                <a:cs typeface="Open Sans"/>
                <a:sym typeface="Open Sans"/>
              </a:rPr>
              <a:t>and s</a:t>
            </a:r>
            <a:r>
              <a:rPr lang="en-US" sz="2750">
                <a:solidFill>
                  <a:srgbClr val="000000"/>
                </a:solidFill>
                <a:latin typeface="Open Sans"/>
                <a:ea typeface="Open Sans"/>
                <a:cs typeface="Open Sans"/>
                <a:sym typeface="Open Sans"/>
              </a:rPr>
              <a:t>o</a:t>
            </a:r>
            <a:r>
              <a:rPr lang="en-US" sz="2750">
                <a:solidFill>
                  <a:srgbClr val="000000"/>
                </a:solidFill>
                <a:latin typeface="Open Sans"/>
                <a:ea typeface="Open Sans"/>
                <a:cs typeface="Open Sans"/>
                <a:sym typeface="Open Sans"/>
              </a:rPr>
              <a:t> d</a:t>
            </a:r>
            <a:r>
              <a:rPr lang="en-US" sz="2750">
                <a:solidFill>
                  <a:srgbClr val="000000"/>
                </a:solidFill>
                <a:latin typeface="Open Sans"/>
                <a:ea typeface="Open Sans"/>
                <a:cs typeface="Open Sans"/>
                <a:sym typeface="Open Sans"/>
              </a:rPr>
              <a:t>e</a:t>
            </a:r>
            <a:r>
              <a:rPr lang="en-US" sz="2750">
                <a:solidFill>
                  <a:srgbClr val="000000"/>
                </a:solidFill>
                <a:latin typeface="Open Sans"/>
                <a:ea typeface="Open Sans"/>
                <a:cs typeface="Open Sans"/>
                <a:sym typeface="Open Sans"/>
              </a:rPr>
              <a:t>finitions of</a:t>
            </a:r>
            <a:r>
              <a:rPr lang="en-US" sz="2750">
                <a:solidFill>
                  <a:srgbClr val="000000"/>
                </a:solidFill>
                <a:latin typeface="Open Sans"/>
                <a:ea typeface="Open Sans"/>
                <a:cs typeface="Open Sans"/>
                <a:sym typeface="Open Sans"/>
              </a:rPr>
              <a:t> significant use deviation</a:t>
            </a:r>
            <a:r>
              <a:rPr lang="en-US" sz="2750">
                <a:solidFill>
                  <a:srgbClr val="000000"/>
                </a:solidFill>
                <a:latin typeface="Open Sans"/>
                <a:ea typeface="Open Sans"/>
                <a:cs typeface="Open Sans"/>
                <a:sym typeface="Open Sans"/>
              </a:rPr>
              <a:t> also</a:t>
            </a:r>
            <a:r>
              <a:rPr lang="en-US" sz="2750">
                <a:solidFill>
                  <a:srgbClr val="000000"/>
                </a:solidFill>
                <a:latin typeface="Open Sans"/>
                <a:ea typeface="Open Sans"/>
                <a:cs typeface="Open Sans"/>
                <a:sym typeface="Open Sans"/>
              </a:rPr>
              <a:t> </a:t>
            </a:r>
            <a:r>
              <a:rPr lang="en-US" sz="2750">
                <a:solidFill>
                  <a:srgbClr val="000000"/>
                </a:solidFill>
                <a:latin typeface="Open Sans"/>
                <a:ea typeface="Open Sans"/>
                <a:cs typeface="Open Sans"/>
                <a:sym typeface="Open Sans"/>
              </a:rPr>
              <a:t>vary by product.</a:t>
            </a:r>
          </a:p>
        </p:txBody>
      </p:sp>
    </p:spTree>
  </p:cSld>
  <p:clrMapOvr>
    <a:masterClrMapping/>
  </p:clrMapOvr>
</p:sld>
</file>

<file path=ppt/slides/slide12.xml><?xml version="1.0" encoding="utf-8"?>
<p:sld xmlns:p="http://schemas.openxmlformats.org/presentationml/2006/main" xmlns:a="http://schemas.openxmlformats.org/drawingml/2006/main">
  <p:cSld>
    <p:spTree>
      <p:nvGrpSpPr>
        <p:cNvPr id="1" name=""/>
        <p:cNvGrpSpPr/>
        <p:nvPr/>
      </p:nvGrpSpPr>
      <p:grpSpPr>
        <a:xfrm>
          <a:off x="0" y="0"/>
          <a:ext cx="0" cy="0"/>
          <a:chOff x="0" y="0"/>
          <a:chExt cx="0" cy="0"/>
        </a:xfrm>
      </p:grpSpPr>
      <p:sp>
        <p:nvSpPr>
          <p:cNvPr name="TextBox 2" id="2"/>
          <p:cNvSpPr txBox="true"/>
          <p:nvPr/>
        </p:nvSpPr>
        <p:spPr>
          <a:xfrm rot="0">
            <a:off x="671150" y="542883"/>
            <a:ext cx="16407437" cy="866859"/>
          </a:xfrm>
          <a:prstGeom prst="rect">
            <a:avLst/>
          </a:prstGeom>
        </p:spPr>
        <p:txBody>
          <a:bodyPr anchor="t" rtlCol="false" tIns="0" lIns="0" bIns="0" rIns="0">
            <a:spAutoFit/>
          </a:bodyPr>
          <a:lstStyle/>
          <a:p>
            <a:pPr algn="l">
              <a:lnSpc>
                <a:spcPts val="7042"/>
              </a:lnSpc>
            </a:pPr>
            <a:r>
              <a:rPr lang="en-US" sz="5030" b="true">
                <a:solidFill>
                  <a:srgbClr val="000000"/>
                </a:solidFill>
                <a:latin typeface="Roboto Condensed Bold"/>
                <a:ea typeface="Roboto Condensed Bold"/>
                <a:cs typeface="Roboto Condensed Bold"/>
                <a:sym typeface="Roboto Condensed Bold"/>
              </a:rPr>
              <a:t>PrEP Use Deviations &amp; PEP Assessment</a:t>
            </a:r>
          </a:p>
        </p:txBody>
      </p:sp>
      <p:sp>
        <p:nvSpPr>
          <p:cNvPr name="TextBox 3" id="3"/>
          <p:cNvSpPr txBox="true"/>
          <p:nvPr/>
        </p:nvSpPr>
        <p:spPr>
          <a:xfrm rot="0">
            <a:off x="671150" y="1681970"/>
            <a:ext cx="16588150" cy="2406639"/>
          </a:xfrm>
          <a:prstGeom prst="rect">
            <a:avLst/>
          </a:prstGeom>
        </p:spPr>
        <p:txBody>
          <a:bodyPr anchor="t" rtlCol="false" tIns="0" lIns="0" bIns="0" rIns="0">
            <a:spAutoFit/>
          </a:bodyPr>
          <a:lstStyle/>
          <a:p>
            <a:pPr algn="l">
              <a:lnSpc>
                <a:spcPts val="3850"/>
              </a:lnSpc>
              <a:spcBef>
                <a:spcPct val="0"/>
              </a:spcBef>
            </a:pPr>
            <a:r>
              <a:rPr lang="en-US" sz="2750">
                <a:solidFill>
                  <a:srgbClr val="000000"/>
                </a:solidFill>
                <a:latin typeface="Open Sans"/>
                <a:ea typeface="Open Sans"/>
                <a:cs typeface="Open Sans"/>
                <a:sym typeface="Open Sans"/>
              </a:rPr>
              <a:t>Determining whether PEP i</a:t>
            </a:r>
            <a:r>
              <a:rPr lang="en-US" sz="2750">
                <a:solidFill>
                  <a:srgbClr val="000000"/>
                </a:solidFill>
                <a:latin typeface="Open Sans"/>
                <a:ea typeface="Open Sans"/>
                <a:cs typeface="Open Sans"/>
                <a:sym typeface="Open Sans"/>
              </a:rPr>
              <a:t>s indicated involves a case-by-case clinical judgement call based on the likelihood that HIV exposure occurred in the prior 72 hours, primarily related to behavioral factors associated wit</a:t>
            </a:r>
            <a:r>
              <a:rPr lang="en-US" sz="2750">
                <a:solidFill>
                  <a:srgbClr val="000000"/>
                </a:solidFill>
                <a:latin typeface="Open Sans"/>
                <a:ea typeface="Open Sans"/>
                <a:cs typeface="Open Sans"/>
                <a:sym typeface="Open Sans"/>
              </a:rPr>
              <a:t>h r</a:t>
            </a:r>
            <a:r>
              <a:rPr lang="en-US" sz="2750">
                <a:solidFill>
                  <a:srgbClr val="000000"/>
                </a:solidFill>
                <a:latin typeface="Open Sans"/>
                <a:ea typeface="Open Sans"/>
                <a:cs typeface="Open Sans"/>
                <a:sym typeface="Open Sans"/>
              </a:rPr>
              <a:t>isk</a:t>
            </a:r>
            <a:r>
              <a:rPr lang="en-US" sz="2750">
                <a:solidFill>
                  <a:srgbClr val="000000"/>
                </a:solidFill>
                <a:latin typeface="Open Sans"/>
                <a:ea typeface="Open Sans"/>
                <a:cs typeface="Open Sans"/>
                <a:sym typeface="Open Sans"/>
              </a:rPr>
              <a:t> of a</a:t>
            </a:r>
            <a:r>
              <a:rPr lang="en-US" sz="2750">
                <a:solidFill>
                  <a:srgbClr val="000000"/>
                </a:solidFill>
                <a:latin typeface="Open Sans"/>
                <a:ea typeface="Open Sans"/>
                <a:cs typeface="Open Sans"/>
                <a:sym typeface="Open Sans"/>
              </a:rPr>
              <a:t>cqui</a:t>
            </a:r>
            <a:r>
              <a:rPr lang="en-US" sz="2750">
                <a:solidFill>
                  <a:srgbClr val="000000"/>
                </a:solidFill>
                <a:latin typeface="Open Sans"/>
                <a:ea typeface="Open Sans"/>
                <a:cs typeface="Open Sans"/>
                <a:sym typeface="Open Sans"/>
              </a:rPr>
              <a:t>r</a:t>
            </a:r>
            <a:r>
              <a:rPr lang="en-US" sz="2750">
                <a:solidFill>
                  <a:srgbClr val="000000"/>
                </a:solidFill>
                <a:latin typeface="Open Sans"/>
                <a:ea typeface="Open Sans"/>
                <a:cs typeface="Open Sans"/>
                <a:sym typeface="Open Sans"/>
              </a:rPr>
              <a:t>i</a:t>
            </a:r>
            <a:r>
              <a:rPr lang="en-US" sz="2750">
                <a:solidFill>
                  <a:srgbClr val="000000"/>
                </a:solidFill>
                <a:latin typeface="Open Sans"/>
                <a:ea typeface="Open Sans"/>
                <a:cs typeface="Open Sans"/>
                <a:sym typeface="Open Sans"/>
              </a:rPr>
              <a:t>ng </a:t>
            </a:r>
            <a:r>
              <a:rPr lang="en-US" sz="2750">
                <a:solidFill>
                  <a:srgbClr val="000000"/>
                </a:solidFill>
                <a:latin typeface="Open Sans"/>
                <a:ea typeface="Open Sans"/>
                <a:cs typeface="Open Sans"/>
                <a:sym typeface="Open Sans"/>
              </a:rPr>
              <a:t>HIV. In</a:t>
            </a:r>
            <a:r>
              <a:rPr lang="en-US" sz="2750">
                <a:solidFill>
                  <a:srgbClr val="000000"/>
                </a:solidFill>
                <a:latin typeface="Open Sans"/>
                <a:ea typeface="Open Sans"/>
                <a:cs typeface="Open Sans"/>
                <a:sym typeface="Open Sans"/>
              </a:rPr>
              <a:t> client</a:t>
            </a:r>
            <a:r>
              <a:rPr lang="en-US" sz="2750">
                <a:solidFill>
                  <a:srgbClr val="000000"/>
                </a:solidFill>
                <a:latin typeface="Open Sans"/>
                <a:ea typeface="Open Sans"/>
                <a:cs typeface="Open Sans"/>
                <a:sym typeface="Open Sans"/>
              </a:rPr>
              <a:t>s r</a:t>
            </a:r>
            <a:r>
              <a:rPr lang="en-US" sz="2750">
                <a:solidFill>
                  <a:srgbClr val="000000"/>
                </a:solidFill>
                <a:latin typeface="Open Sans"/>
                <a:ea typeface="Open Sans"/>
                <a:cs typeface="Open Sans"/>
                <a:sym typeface="Open Sans"/>
              </a:rPr>
              <a:t>e</a:t>
            </a:r>
            <a:r>
              <a:rPr lang="en-US" sz="2750">
                <a:solidFill>
                  <a:srgbClr val="000000"/>
                </a:solidFill>
                <a:latin typeface="Open Sans"/>
                <a:ea typeface="Open Sans"/>
                <a:cs typeface="Open Sans"/>
                <a:sym typeface="Open Sans"/>
              </a:rPr>
              <a:t>tur</a:t>
            </a:r>
            <a:r>
              <a:rPr lang="en-US" sz="2750">
                <a:solidFill>
                  <a:srgbClr val="000000"/>
                </a:solidFill>
                <a:latin typeface="Open Sans"/>
                <a:ea typeface="Open Sans"/>
                <a:cs typeface="Open Sans"/>
                <a:sym typeface="Open Sans"/>
              </a:rPr>
              <a:t>n</a:t>
            </a:r>
            <a:r>
              <a:rPr lang="en-US" sz="2750">
                <a:solidFill>
                  <a:srgbClr val="000000"/>
                </a:solidFill>
                <a:latin typeface="Open Sans"/>
                <a:ea typeface="Open Sans"/>
                <a:cs typeface="Open Sans"/>
                <a:sym typeface="Open Sans"/>
              </a:rPr>
              <a:t>ing for</a:t>
            </a:r>
            <a:r>
              <a:rPr lang="en-US" sz="2750">
                <a:solidFill>
                  <a:srgbClr val="000000"/>
                </a:solidFill>
                <a:latin typeface="Open Sans"/>
                <a:ea typeface="Open Sans"/>
                <a:cs typeface="Open Sans"/>
                <a:sym typeface="Open Sans"/>
              </a:rPr>
              <a:t> </a:t>
            </a:r>
            <a:r>
              <a:rPr lang="en-US" sz="2750">
                <a:solidFill>
                  <a:srgbClr val="000000"/>
                </a:solidFill>
                <a:latin typeface="Open Sans"/>
                <a:ea typeface="Open Sans"/>
                <a:cs typeface="Open Sans"/>
                <a:sym typeface="Open Sans"/>
              </a:rPr>
              <a:t>follo</a:t>
            </a:r>
            <a:r>
              <a:rPr lang="en-US" sz="2750">
                <a:solidFill>
                  <a:srgbClr val="000000"/>
                </a:solidFill>
                <a:latin typeface="Open Sans"/>
                <a:ea typeface="Open Sans"/>
                <a:cs typeface="Open Sans"/>
                <a:sym typeface="Open Sans"/>
              </a:rPr>
              <a:t>w</a:t>
            </a:r>
            <a:r>
              <a:rPr lang="en-US" sz="2750">
                <a:solidFill>
                  <a:srgbClr val="000000"/>
                </a:solidFill>
                <a:latin typeface="Open Sans"/>
                <a:ea typeface="Open Sans"/>
                <a:cs typeface="Open Sans"/>
                <a:sym typeface="Open Sans"/>
              </a:rPr>
              <a:t>-up, a PEP ind</a:t>
            </a:r>
            <a:r>
              <a:rPr lang="en-US" sz="2750">
                <a:solidFill>
                  <a:srgbClr val="000000"/>
                </a:solidFill>
                <a:latin typeface="Open Sans"/>
                <a:ea typeface="Open Sans"/>
                <a:cs typeface="Open Sans"/>
                <a:sym typeface="Open Sans"/>
              </a:rPr>
              <a:t>i</a:t>
            </a:r>
            <a:r>
              <a:rPr lang="en-US" sz="2750">
                <a:solidFill>
                  <a:srgbClr val="000000"/>
                </a:solidFill>
                <a:latin typeface="Open Sans"/>
                <a:ea typeface="Open Sans"/>
                <a:cs typeface="Open Sans"/>
                <a:sym typeface="Open Sans"/>
              </a:rPr>
              <a:t>ca</a:t>
            </a:r>
            <a:r>
              <a:rPr lang="en-US" sz="2750">
                <a:solidFill>
                  <a:srgbClr val="000000"/>
                </a:solidFill>
                <a:latin typeface="Open Sans"/>
                <a:ea typeface="Open Sans"/>
                <a:cs typeface="Open Sans"/>
                <a:sym typeface="Open Sans"/>
              </a:rPr>
              <a:t>t</a:t>
            </a:r>
            <a:r>
              <a:rPr lang="en-US" sz="2750">
                <a:solidFill>
                  <a:srgbClr val="000000"/>
                </a:solidFill>
                <a:latin typeface="Open Sans"/>
                <a:ea typeface="Open Sans"/>
                <a:cs typeface="Open Sans"/>
                <a:sym typeface="Open Sans"/>
              </a:rPr>
              <a:t>i</a:t>
            </a:r>
            <a:r>
              <a:rPr lang="en-US" sz="2750">
                <a:solidFill>
                  <a:srgbClr val="000000"/>
                </a:solidFill>
                <a:latin typeface="Open Sans"/>
                <a:ea typeface="Open Sans"/>
                <a:cs typeface="Open Sans"/>
                <a:sym typeface="Open Sans"/>
              </a:rPr>
              <a:t>o</a:t>
            </a:r>
            <a:r>
              <a:rPr lang="en-US" sz="2750">
                <a:solidFill>
                  <a:srgbClr val="000000"/>
                </a:solidFill>
                <a:latin typeface="Open Sans"/>
                <a:ea typeface="Open Sans"/>
                <a:cs typeface="Open Sans"/>
                <a:sym typeface="Open Sans"/>
              </a:rPr>
              <a:t>n</a:t>
            </a:r>
            <a:r>
              <a:rPr lang="en-US" sz="2750">
                <a:solidFill>
                  <a:srgbClr val="000000"/>
                </a:solidFill>
                <a:latin typeface="Open Sans"/>
                <a:ea typeface="Open Sans"/>
                <a:cs typeface="Open Sans"/>
                <a:sym typeface="Open Sans"/>
              </a:rPr>
              <a:t> </a:t>
            </a:r>
            <a:r>
              <a:rPr lang="en-US" sz="2750">
                <a:solidFill>
                  <a:srgbClr val="000000"/>
                </a:solidFill>
                <a:latin typeface="Open Sans"/>
                <a:ea typeface="Open Sans"/>
                <a:cs typeface="Open Sans"/>
                <a:sym typeface="Open Sans"/>
              </a:rPr>
              <a:t>al</a:t>
            </a:r>
            <a:r>
              <a:rPr lang="en-US" sz="2750">
                <a:solidFill>
                  <a:srgbClr val="000000"/>
                </a:solidFill>
                <a:latin typeface="Open Sans"/>
                <a:ea typeface="Open Sans"/>
                <a:cs typeface="Open Sans"/>
                <a:sym typeface="Open Sans"/>
              </a:rPr>
              <a:t>s</a:t>
            </a:r>
            <a:r>
              <a:rPr lang="en-US" sz="2750">
                <a:solidFill>
                  <a:srgbClr val="000000"/>
                </a:solidFill>
                <a:latin typeface="Open Sans"/>
                <a:ea typeface="Open Sans"/>
                <a:cs typeface="Open Sans"/>
                <a:sym typeface="Open Sans"/>
              </a:rPr>
              <a:t>o</a:t>
            </a:r>
            <a:r>
              <a:rPr lang="en-US" sz="2750">
                <a:solidFill>
                  <a:srgbClr val="000000"/>
                </a:solidFill>
                <a:latin typeface="Open Sans"/>
                <a:ea typeface="Open Sans"/>
                <a:cs typeface="Open Sans"/>
                <a:sym typeface="Open Sans"/>
              </a:rPr>
              <a:t> </a:t>
            </a:r>
            <a:r>
              <a:rPr lang="en-US" sz="2750">
                <a:solidFill>
                  <a:srgbClr val="000000"/>
                </a:solidFill>
                <a:latin typeface="Open Sans"/>
                <a:ea typeface="Open Sans"/>
                <a:cs typeface="Open Sans"/>
                <a:sym typeface="Open Sans"/>
              </a:rPr>
              <a:t>dep</a:t>
            </a:r>
            <a:r>
              <a:rPr lang="en-US" sz="2750">
                <a:solidFill>
                  <a:srgbClr val="000000"/>
                </a:solidFill>
                <a:latin typeface="Open Sans"/>
                <a:ea typeface="Open Sans"/>
                <a:cs typeface="Open Sans"/>
                <a:sym typeface="Open Sans"/>
              </a:rPr>
              <a:t>e</a:t>
            </a:r>
            <a:r>
              <a:rPr lang="en-US" sz="2750">
                <a:solidFill>
                  <a:srgbClr val="000000"/>
                </a:solidFill>
                <a:latin typeface="Open Sans"/>
                <a:ea typeface="Open Sans"/>
                <a:cs typeface="Open Sans"/>
                <a:sym typeface="Open Sans"/>
              </a:rPr>
              <a:t>nd</a:t>
            </a:r>
            <a:r>
              <a:rPr lang="en-US" sz="2750">
                <a:solidFill>
                  <a:srgbClr val="000000"/>
                </a:solidFill>
                <a:latin typeface="Open Sans"/>
                <a:ea typeface="Open Sans"/>
                <a:cs typeface="Open Sans"/>
                <a:sym typeface="Open Sans"/>
              </a:rPr>
              <a:t>s </a:t>
            </a:r>
            <a:r>
              <a:rPr lang="en-US" sz="2750">
                <a:solidFill>
                  <a:srgbClr val="000000"/>
                </a:solidFill>
                <a:latin typeface="Open Sans"/>
                <a:ea typeface="Open Sans"/>
                <a:cs typeface="Open Sans"/>
                <a:sym typeface="Open Sans"/>
              </a:rPr>
              <a:t>up</a:t>
            </a:r>
            <a:r>
              <a:rPr lang="en-US" sz="2750">
                <a:solidFill>
                  <a:srgbClr val="000000"/>
                </a:solidFill>
                <a:latin typeface="Open Sans"/>
                <a:ea typeface="Open Sans"/>
                <a:cs typeface="Open Sans"/>
                <a:sym typeface="Open Sans"/>
              </a:rPr>
              <a:t>on the </a:t>
            </a:r>
            <a:r>
              <a:rPr lang="en-US" sz="2750">
                <a:solidFill>
                  <a:srgbClr val="000000"/>
                </a:solidFill>
                <a:latin typeface="Open Sans"/>
                <a:ea typeface="Open Sans"/>
                <a:cs typeface="Open Sans"/>
                <a:sym typeface="Open Sans"/>
              </a:rPr>
              <a:t>cl</a:t>
            </a:r>
            <a:r>
              <a:rPr lang="en-US" sz="2750">
                <a:solidFill>
                  <a:srgbClr val="000000"/>
                </a:solidFill>
                <a:latin typeface="Open Sans"/>
                <a:ea typeface="Open Sans"/>
                <a:cs typeface="Open Sans"/>
                <a:sym typeface="Open Sans"/>
              </a:rPr>
              <a:t>ie</a:t>
            </a:r>
            <a:r>
              <a:rPr lang="en-US" sz="2750">
                <a:solidFill>
                  <a:srgbClr val="000000"/>
                </a:solidFill>
                <a:latin typeface="Open Sans"/>
                <a:ea typeface="Open Sans"/>
                <a:cs typeface="Open Sans"/>
                <a:sym typeface="Open Sans"/>
              </a:rPr>
              <a:t>nt’s</a:t>
            </a:r>
            <a:r>
              <a:rPr lang="en-US" sz="2750">
                <a:solidFill>
                  <a:srgbClr val="000000"/>
                </a:solidFill>
                <a:latin typeface="Open Sans"/>
                <a:ea typeface="Open Sans"/>
                <a:cs typeface="Open Sans"/>
                <a:sym typeface="Open Sans"/>
              </a:rPr>
              <a:t> </a:t>
            </a:r>
            <a:r>
              <a:rPr lang="en-US" sz="2750">
                <a:solidFill>
                  <a:srgbClr val="000000"/>
                </a:solidFill>
                <a:latin typeface="Open Sans"/>
                <a:ea typeface="Open Sans"/>
                <a:cs typeface="Open Sans"/>
                <a:sym typeface="Open Sans"/>
              </a:rPr>
              <a:t>re</a:t>
            </a:r>
            <a:r>
              <a:rPr lang="en-US" sz="2750">
                <a:solidFill>
                  <a:srgbClr val="000000"/>
                </a:solidFill>
                <a:latin typeface="Open Sans"/>
                <a:ea typeface="Open Sans"/>
                <a:cs typeface="Open Sans"/>
                <a:sym typeface="Open Sans"/>
              </a:rPr>
              <a:t>po</a:t>
            </a:r>
            <a:r>
              <a:rPr lang="en-US" sz="2750">
                <a:solidFill>
                  <a:srgbClr val="000000"/>
                </a:solidFill>
                <a:latin typeface="Open Sans"/>
                <a:ea typeface="Open Sans"/>
                <a:cs typeface="Open Sans"/>
                <a:sym typeface="Open Sans"/>
              </a:rPr>
              <a:t>rted PrEP u</a:t>
            </a:r>
            <a:r>
              <a:rPr lang="en-US" sz="2750">
                <a:solidFill>
                  <a:srgbClr val="000000"/>
                </a:solidFill>
                <a:latin typeface="Open Sans"/>
                <a:ea typeface="Open Sans"/>
                <a:cs typeface="Open Sans"/>
                <a:sym typeface="Open Sans"/>
              </a:rPr>
              <a:t>s</a:t>
            </a:r>
            <a:r>
              <a:rPr lang="en-US" sz="2750">
                <a:solidFill>
                  <a:srgbClr val="000000"/>
                </a:solidFill>
                <a:latin typeface="Open Sans"/>
                <a:ea typeface="Open Sans"/>
                <a:cs typeface="Open Sans"/>
                <a:sym typeface="Open Sans"/>
              </a:rPr>
              <a:t>e, </a:t>
            </a:r>
            <a:r>
              <a:rPr lang="en-US" sz="2750">
                <a:solidFill>
                  <a:srgbClr val="000000"/>
                </a:solidFill>
                <a:latin typeface="Open Sans"/>
                <a:ea typeface="Open Sans"/>
                <a:cs typeface="Open Sans"/>
                <a:sym typeface="Open Sans"/>
              </a:rPr>
              <a:t>s</a:t>
            </a:r>
            <a:r>
              <a:rPr lang="en-US" sz="2750">
                <a:solidFill>
                  <a:srgbClr val="000000"/>
                </a:solidFill>
                <a:latin typeface="Open Sans"/>
                <a:ea typeface="Open Sans"/>
                <a:cs typeface="Open Sans"/>
                <a:sym typeface="Open Sans"/>
              </a:rPr>
              <a:t>pec</a:t>
            </a:r>
            <a:r>
              <a:rPr lang="en-US" sz="2750">
                <a:solidFill>
                  <a:srgbClr val="000000"/>
                </a:solidFill>
                <a:latin typeface="Open Sans"/>
                <a:ea typeface="Open Sans"/>
                <a:cs typeface="Open Sans"/>
                <a:sym typeface="Open Sans"/>
              </a:rPr>
              <a:t>i</a:t>
            </a:r>
            <a:r>
              <a:rPr lang="en-US" sz="2750">
                <a:solidFill>
                  <a:srgbClr val="000000"/>
                </a:solidFill>
                <a:latin typeface="Open Sans"/>
                <a:ea typeface="Open Sans"/>
                <a:cs typeface="Open Sans"/>
                <a:sym typeface="Open Sans"/>
              </a:rPr>
              <a:t>fical</a:t>
            </a:r>
            <a:r>
              <a:rPr lang="en-US" sz="2750">
                <a:solidFill>
                  <a:srgbClr val="000000"/>
                </a:solidFill>
                <a:latin typeface="Open Sans"/>
                <a:ea typeface="Open Sans"/>
                <a:cs typeface="Open Sans"/>
                <a:sym typeface="Open Sans"/>
              </a:rPr>
              <a:t>l</a:t>
            </a:r>
            <a:r>
              <a:rPr lang="en-US" sz="2750">
                <a:solidFill>
                  <a:srgbClr val="000000"/>
                </a:solidFill>
                <a:latin typeface="Open Sans"/>
                <a:ea typeface="Open Sans"/>
                <a:cs typeface="Open Sans"/>
                <a:sym typeface="Open Sans"/>
              </a:rPr>
              <a:t>y wh</a:t>
            </a:r>
            <a:r>
              <a:rPr lang="en-US" sz="2750">
                <a:solidFill>
                  <a:srgbClr val="000000"/>
                </a:solidFill>
                <a:latin typeface="Open Sans"/>
                <a:ea typeface="Open Sans"/>
                <a:cs typeface="Open Sans"/>
                <a:sym typeface="Open Sans"/>
              </a:rPr>
              <a:t>e</a:t>
            </a:r>
            <a:r>
              <a:rPr lang="en-US" sz="2750">
                <a:solidFill>
                  <a:srgbClr val="000000"/>
                </a:solidFill>
                <a:latin typeface="Open Sans"/>
                <a:ea typeface="Open Sans"/>
                <a:cs typeface="Open Sans"/>
                <a:sym typeface="Open Sans"/>
              </a:rPr>
              <a:t>ther</a:t>
            </a:r>
            <a:r>
              <a:rPr lang="en-US" sz="2750">
                <a:solidFill>
                  <a:srgbClr val="000000"/>
                </a:solidFill>
                <a:latin typeface="Open Sans"/>
                <a:ea typeface="Open Sans"/>
                <a:cs typeface="Open Sans"/>
                <a:sym typeface="Open Sans"/>
              </a:rPr>
              <a:t> </a:t>
            </a:r>
            <a:r>
              <a:rPr lang="en-US" sz="2750">
                <a:solidFill>
                  <a:srgbClr val="000000"/>
                </a:solidFill>
                <a:latin typeface="Open Sans"/>
                <a:ea typeface="Open Sans"/>
                <a:cs typeface="Open Sans"/>
                <a:sym typeface="Open Sans"/>
              </a:rPr>
              <a:t>there</a:t>
            </a:r>
            <a:r>
              <a:rPr lang="en-US" sz="2750">
                <a:solidFill>
                  <a:srgbClr val="000000"/>
                </a:solidFill>
                <a:latin typeface="Open Sans"/>
                <a:ea typeface="Open Sans"/>
                <a:cs typeface="Open Sans"/>
                <a:sym typeface="Open Sans"/>
              </a:rPr>
              <a:t> </a:t>
            </a:r>
            <a:r>
              <a:rPr lang="en-US" sz="2750">
                <a:solidFill>
                  <a:srgbClr val="000000"/>
                </a:solidFill>
                <a:latin typeface="Open Sans"/>
                <a:ea typeface="Open Sans"/>
                <a:cs typeface="Open Sans"/>
                <a:sym typeface="Open Sans"/>
              </a:rPr>
              <a:t>w</a:t>
            </a:r>
            <a:r>
              <a:rPr lang="en-US" sz="2750">
                <a:solidFill>
                  <a:srgbClr val="000000"/>
                </a:solidFill>
                <a:latin typeface="Open Sans"/>
                <a:ea typeface="Open Sans"/>
                <a:cs typeface="Open Sans"/>
                <a:sym typeface="Open Sans"/>
              </a:rPr>
              <a:t>ere</a:t>
            </a:r>
            <a:r>
              <a:rPr lang="en-US" sz="2750">
                <a:solidFill>
                  <a:srgbClr val="000000"/>
                </a:solidFill>
                <a:latin typeface="Open Sans"/>
                <a:ea typeface="Open Sans"/>
                <a:cs typeface="Open Sans"/>
                <a:sym typeface="Open Sans"/>
              </a:rPr>
              <a:t> day</a:t>
            </a:r>
            <a:r>
              <a:rPr lang="en-US" sz="2750">
                <a:solidFill>
                  <a:srgbClr val="000000"/>
                </a:solidFill>
                <a:latin typeface="Open Sans"/>
                <a:ea typeface="Open Sans"/>
                <a:cs typeface="Open Sans"/>
                <a:sym typeface="Open Sans"/>
              </a:rPr>
              <a:t>s </a:t>
            </a:r>
            <a:r>
              <a:rPr lang="en-US" sz="2750">
                <a:solidFill>
                  <a:srgbClr val="000000"/>
                </a:solidFill>
                <a:latin typeface="Open Sans"/>
                <a:ea typeface="Open Sans"/>
                <a:cs typeface="Open Sans"/>
                <a:sym typeface="Open Sans"/>
              </a:rPr>
              <a:t>w</a:t>
            </a:r>
            <a:r>
              <a:rPr lang="en-US" sz="2750">
                <a:solidFill>
                  <a:srgbClr val="000000"/>
                </a:solidFill>
                <a:latin typeface="Open Sans"/>
                <a:ea typeface="Open Sans"/>
                <a:cs typeface="Open Sans"/>
                <a:sym typeface="Open Sans"/>
              </a:rPr>
              <a:t>he</a:t>
            </a:r>
            <a:r>
              <a:rPr lang="en-US" sz="2750">
                <a:solidFill>
                  <a:srgbClr val="000000"/>
                </a:solidFill>
                <a:latin typeface="Open Sans"/>
                <a:ea typeface="Open Sans"/>
                <a:cs typeface="Open Sans"/>
                <a:sym typeface="Open Sans"/>
              </a:rPr>
              <a:t>n</a:t>
            </a:r>
            <a:r>
              <a:rPr lang="en-US" sz="2750">
                <a:solidFill>
                  <a:srgbClr val="000000"/>
                </a:solidFill>
                <a:latin typeface="Open Sans"/>
                <a:ea typeface="Open Sans"/>
                <a:cs typeface="Open Sans"/>
                <a:sym typeface="Open Sans"/>
              </a:rPr>
              <a:t> </a:t>
            </a:r>
            <a:r>
              <a:rPr lang="en-US" sz="2750">
                <a:solidFill>
                  <a:srgbClr val="000000"/>
                </a:solidFill>
                <a:latin typeface="Open Sans"/>
                <a:ea typeface="Open Sans"/>
                <a:cs typeface="Open Sans"/>
                <a:sym typeface="Open Sans"/>
              </a:rPr>
              <a:t>P</a:t>
            </a:r>
            <a:r>
              <a:rPr lang="en-US" sz="2750">
                <a:solidFill>
                  <a:srgbClr val="000000"/>
                </a:solidFill>
                <a:latin typeface="Open Sans"/>
                <a:ea typeface="Open Sans"/>
                <a:cs typeface="Open Sans"/>
                <a:sym typeface="Open Sans"/>
              </a:rPr>
              <a:t>r</a:t>
            </a:r>
            <a:r>
              <a:rPr lang="en-US" sz="2750">
                <a:solidFill>
                  <a:srgbClr val="000000"/>
                </a:solidFill>
                <a:latin typeface="Open Sans"/>
                <a:ea typeface="Open Sans"/>
                <a:cs typeface="Open Sans"/>
                <a:sym typeface="Open Sans"/>
              </a:rPr>
              <a:t>EP</a:t>
            </a:r>
            <a:r>
              <a:rPr lang="en-US" sz="2750">
                <a:solidFill>
                  <a:srgbClr val="000000"/>
                </a:solidFill>
                <a:latin typeface="Open Sans"/>
                <a:ea typeface="Open Sans"/>
                <a:cs typeface="Open Sans"/>
                <a:sym typeface="Open Sans"/>
              </a:rPr>
              <a:t> </a:t>
            </a:r>
            <a:r>
              <a:rPr lang="en-US" sz="2750">
                <a:solidFill>
                  <a:srgbClr val="000000"/>
                </a:solidFill>
                <a:latin typeface="Open Sans"/>
                <a:ea typeface="Open Sans"/>
                <a:cs typeface="Open Sans"/>
                <a:sym typeface="Open Sans"/>
              </a:rPr>
              <a:t>wa</a:t>
            </a:r>
            <a:r>
              <a:rPr lang="en-US" sz="2750">
                <a:solidFill>
                  <a:srgbClr val="000000"/>
                </a:solidFill>
                <a:latin typeface="Open Sans"/>
                <a:ea typeface="Open Sans"/>
                <a:cs typeface="Open Sans"/>
                <a:sym typeface="Open Sans"/>
              </a:rPr>
              <a:t>sn</a:t>
            </a:r>
            <a:r>
              <a:rPr lang="en-US" sz="2750">
                <a:solidFill>
                  <a:srgbClr val="000000"/>
                </a:solidFill>
                <a:latin typeface="Open Sans"/>
                <a:ea typeface="Open Sans"/>
                <a:cs typeface="Open Sans"/>
                <a:sym typeface="Open Sans"/>
              </a:rPr>
              <a:t>’</a:t>
            </a:r>
            <a:r>
              <a:rPr lang="en-US" sz="2750">
                <a:solidFill>
                  <a:srgbClr val="000000"/>
                </a:solidFill>
                <a:latin typeface="Open Sans"/>
                <a:ea typeface="Open Sans"/>
                <a:cs typeface="Open Sans"/>
                <a:sym typeface="Open Sans"/>
              </a:rPr>
              <a:t>t </a:t>
            </a:r>
            <a:r>
              <a:rPr lang="en-US" sz="2750">
                <a:solidFill>
                  <a:srgbClr val="000000"/>
                </a:solidFill>
                <a:latin typeface="Open Sans"/>
                <a:ea typeface="Open Sans"/>
                <a:cs typeface="Open Sans"/>
                <a:sym typeface="Open Sans"/>
              </a:rPr>
              <a:t>us</a:t>
            </a:r>
            <a:r>
              <a:rPr lang="en-US" sz="2750">
                <a:solidFill>
                  <a:srgbClr val="000000"/>
                </a:solidFill>
                <a:latin typeface="Open Sans"/>
                <a:ea typeface="Open Sans"/>
                <a:cs typeface="Open Sans"/>
                <a:sym typeface="Open Sans"/>
              </a:rPr>
              <a:t>e</a:t>
            </a:r>
            <a:r>
              <a:rPr lang="en-US" sz="2750">
                <a:solidFill>
                  <a:srgbClr val="000000"/>
                </a:solidFill>
                <a:latin typeface="Open Sans"/>
                <a:ea typeface="Open Sans"/>
                <a:cs typeface="Open Sans"/>
                <a:sym typeface="Open Sans"/>
              </a:rPr>
              <a:t>d</a:t>
            </a:r>
            <a:r>
              <a:rPr lang="en-US" sz="2750">
                <a:solidFill>
                  <a:srgbClr val="000000"/>
                </a:solidFill>
                <a:latin typeface="Open Sans"/>
                <a:ea typeface="Open Sans"/>
                <a:cs typeface="Open Sans"/>
                <a:sym typeface="Open Sans"/>
              </a:rPr>
              <a:t> </a:t>
            </a:r>
            <a:r>
              <a:rPr lang="en-US" sz="2750">
                <a:solidFill>
                  <a:srgbClr val="000000"/>
                </a:solidFill>
                <a:latin typeface="Open Sans"/>
                <a:ea typeface="Open Sans"/>
                <a:cs typeface="Open Sans"/>
                <a:sym typeface="Open Sans"/>
              </a:rPr>
              <a:t>b</a:t>
            </a:r>
            <a:r>
              <a:rPr lang="en-US" sz="2750">
                <a:solidFill>
                  <a:srgbClr val="000000"/>
                </a:solidFill>
                <a:latin typeface="Open Sans"/>
                <a:ea typeface="Open Sans"/>
                <a:cs typeface="Open Sans"/>
                <a:sym typeface="Open Sans"/>
              </a:rPr>
              <a:t>u</a:t>
            </a:r>
            <a:r>
              <a:rPr lang="en-US" sz="2750">
                <a:solidFill>
                  <a:srgbClr val="000000"/>
                </a:solidFill>
                <a:latin typeface="Open Sans"/>
                <a:ea typeface="Open Sans"/>
                <a:cs typeface="Open Sans"/>
                <a:sym typeface="Open Sans"/>
              </a:rPr>
              <a:t>t wa</a:t>
            </a:r>
            <a:r>
              <a:rPr lang="en-US" sz="2750">
                <a:solidFill>
                  <a:srgbClr val="000000"/>
                </a:solidFill>
                <a:latin typeface="Open Sans"/>
                <a:ea typeface="Open Sans"/>
                <a:cs typeface="Open Sans"/>
                <a:sym typeface="Open Sans"/>
              </a:rPr>
              <a:t>s</a:t>
            </a:r>
            <a:r>
              <a:rPr lang="en-US" sz="2750">
                <a:solidFill>
                  <a:srgbClr val="000000"/>
                </a:solidFill>
                <a:latin typeface="Open Sans"/>
                <a:ea typeface="Open Sans"/>
                <a:cs typeface="Open Sans"/>
                <a:sym typeface="Open Sans"/>
              </a:rPr>
              <a:t> n</a:t>
            </a:r>
            <a:r>
              <a:rPr lang="en-US" sz="2750">
                <a:solidFill>
                  <a:srgbClr val="000000"/>
                </a:solidFill>
                <a:latin typeface="Open Sans"/>
                <a:ea typeface="Open Sans"/>
                <a:cs typeface="Open Sans"/>
                <a:sym typeface="Open Sans"/>
              </a:rPr>
              <a:t>e</a:t>
            </a:r>
            <a:r>
              <a:rPr lang="en-US" sz="2750">
                <a:solidFill>
                  <a:srgbClr val="000000"/>
                </a:solidFill>
                <a:latin typeface="Open Sans"/>
                <a:ea typeface="Open Sans"/>
                <a:cs typeface="Open Sans"/>
                <a:sym typeface="Open Sans"/>
              </a:rPr>
              <a:t>eded</a:t>
            </a:r>
            <a:r>
              <a:rPr lang="en-US" sz="2750">
                <a:solidFill>
                  <a:srgbClr val="000000"/>
                </a:solidFill>
                <a:latin typeface="Open Sans"/>
                <a:ea typeface="Open Sans"/>
                <a:cs typeface="Open Sans"/>
                <a:sym typeface="Open Sans"/>
              </a:rPr>
              <a:t> d</a:t>
            </a:r>
            <a:r>
              <a:rPr lang="en-US" sz="2750">
                <a:solidFill>
                  <a:srgbClr val="000000"/>
                </a:solidFill>
                <a:latin typeface="Open Sans"/>
                <a:ea typeface="Open Sans"/>
                <a:cs typeface="Open Sans"/>
                <a:sym typeface="Open Sans"/>
              </a:rPr>
              <a:t>u</a:t>
            </a:r>
            <a:r>
              <a:rPr lang="en-US" sz="2750">
                <a:solidFill>
                  <a:srgbClr val="000000"/>
                </a:solidFill>
                <a:latin typeface="Open Sans"/>
                <a:ea typeface="Open Sans"/>
                <a:cs typeface="Open Sans"/>
                <a:sym typeface="Open Sans"/>
              </a:rPr>
              <a:t>e</a:t>
            </a:r>
            <a:r>
              <a:rPr lang="en-US" sz="2750">
                <a:solidFill>
                  <a:srgbClr val="000000"/>
                </a:solidFill>
                <a:latin typeface="Open Sans"/>
                <a:ea typeface="Open Sans"/>
                <a:cs typeface="Open Sans"/>
                <a:sym typeface="Open Sans"/>
              </a:rPr>
              <a:t> to potent</a:t>
            </a:r>
            <a:r>
              <a:rPr lang="en-US" sz="2750">
                <a:solidFill>
                  <a:srgbClr val="000000"/>
                </a:solidFill>
                <a:latin typeface="Open Sans"/>
                <a:ea typeface="Open Sans"/>
                <a:cs typeface="Open Sans"/>
                <a:sym typeface="Open Sans"/>
              </a:rPr>
              <a:t>ia</a:t>
            </a:r>
            <a:r>
              <a:rPr lang="en-US" sz="2750">
                <a:solidFill>
                  <a:srgbClr val="000000"/>
                </a:solidFill>
                <a:latin typeface="Open Sans"/>
                <a:ea typeface="Open Sans"/>
                <a:cs typeface="Open Sans"/>
                <a:sym typeface="Open Sans"/>
              </a:rPr>
              <a:t>l exposure </a:t>
            </a:r>
            <a:r>
              <a:rPr lang="en-US" sz="2750">
                <a:solidFill>
                  <a:srgbClr val="000000"/>
                </a:solidFill>
                <a:latin typeface="Open Sans"/>
                <a:ea typeface="Open Sans"/>
                <a:cs typeface="Open Sans"/>
                <a:sym typeface="Open Sans"/>
              </a:rPr>
              <a:t>to</a:t>
            </a:r>
            <a:r>
              <a:rPr lang="en-US" sz="2750">
                <a:solidFill>
                  <a:srgbClr val="000000"/>
                </a:solidFill>
                <a:latin typeface="Open Sans"/>
                <a:ea typeface="Open Sans"/>
                <a:cs typeface="Open Sans"/>
                <a:sym typeface="Open Sans"/>
              </a:rPr>
              <a:t> HIV</a:t>
            </a:r>
            <a:r>
              <a:rPr lang="en-US" sz="2750">
                <a:solidFill>
                  <a:srgbClr val="000000"/>
                </a:solidFill>
                <a:latin typeface="Open Sans"/>
                <a:ea typeface="Open Sans"/>
                <a:cs typeface="Open Sans"/>
                <a:sym typeface="Open Sans"/>
              </a:rPr>
              <a:t>.</a:t>
            </a:r>
          </a:p>
        </p:txBody>
      </p:sp>
      <p:sp>
        <p:nvSpPr>
          <p:cNvPr name="TextBox 4" id="4"/>
          <p:cNvSpPr txBox="true"/>
          <p:nvPr/>
        </p:nvSpPr>
        <p:spPr>
          <a:xfrm rot="0">
            <a:off x="1028700" y="4532461"/>
            <a:ext cx="15669468" cy="4835514"/>
          </a:xfrm>
          <a:prstGeom prst="rect">
            <a:avLst/>
          </a:prstGeom>
        </p:spPr>
        <p:txBody>
          <a:bodyPr anchor="t" rtlCol="false" tIns="0" lIns="0" bIns="0" rIns="0">
            <a:spAutoFit/>
          </a:bodyPr>
          <a:lstStyle/>
          <a:p>
            <a:pPr algn="l">
              <a:lnSpc>
                <a:spcPts val="3850"/>
              </a:lnSpc>
              <a:spcBef>
                <a:spcPct val="0"/>
              </a:spcBef>
            </a:pPr>
            <a:r>
              <a:rPr lang="en-US" sz="2750">
                <a:solidFill>
                  <a:srgbClr val="000000"/>
                </a:solidFill>
                <a:latin typeface="Open Sans"/>
                <a:ea typeface="Open Sans"/>
                <a:cs typeface="Open Sans"/>
                <a:sym typeface="Open Sans"/>
              </a:rPr>
              <a:t>In returning clients, PEP indications are a gradient from low to high, with PEP more highly indicated in those with:</a:t>
            </a:r>
          </a:p>
          <a:p>
            <a:pPr algn="l" marL="593818" indent="-296909" lvl="1">
              <a:lnSpc>
                <a:spcPts val="3850"/>
              </a:lnSpc>
              <a:spcBef>
                <a:spcPct val="0"/>
              </a:spcBef>
              <a:buFont typeface="Arial"/>
              <a:buChar char="•"/>
            </a:pPr>
            <a:r>
              <a:rPr lang="en-US" b="true" sz="2750" i="true">
                <a:solidFill>
                  <a:srgbClr val="000000"/>
                </a:solidFill>
                <a:latin typeface="Open Sans Bold Italics"/>
                <a:ea typeface="Open Sans Bold Italics"/>
                <a:cs typeface="Open Sans Bold Italics"/>
                <a:sym typeface="Open Sans Bold Italics"/>
              </a:rPr>
              <a:t>Higher-risk</a:t>
            </a:r>
            <a:r>
              <a:rPr lang="en-US" b="true" sz="2750">
                <a:solidFill>
                  <a:srgbClr val="000000"/>
                </a:solidFill>
                <a:latin typeface="Open Sans Bold"/>
                <a:ea typeface="Open Sans Bold"/>
                <a:cs typeface="Open Sans Bold"/>
                <a:sym typeface="Open Sans Bold"/>
              </a:rPr>
              <a:t> exposures</a:t>
            </a:r>
            <a:r>
              <a:rPr lang="en-US" sz="2750">
                <a:solidFill>
                  <a:srgbClr val="000000"/>
                </a:solidFill>
                <a:latin typeface="Open Sans"/>
                <a:ea typeface="Open Sans"/>
                <a:cs typeface="Open Sans"/>
                <a:sym typeface="Open Sans"/>
              </a:rPr>
              <a:t>, factoring details like condom use,</a:t>
            </a:r>
            <a:r>
              <a:rPr lang="en-US" sz="2750">
                <a:solidFill>
                  <a:srgbClr val="000000"/>
                </a:solidFill>
                <a:latin typeface="Open Sans"/>
                <a:ea typeface="Open Sans"/>
                <a:cs typeface="Open Sans"/>
                <a:sym typeface="Open Sans"/>
              </a:rPr>
              <a:t> ty</a:t>
            </a:r>
            <a:r>
              <a:rPr lang="en-US" sz="2750">
                <a:solidFill>
                  <a:srgbClr val="000000"/>
                </a:solidFill>
                <a:latin typeface="Open Sans"/>
                <a:ea typeface="Open Sans"/>
                <a:cs typeface="Open Sans"/>
                <a:sym typeface="Open Sans"/>
              </a:rPr>
              <a:t>pe </a:t>
            </a:r>
            <a:r>
              <a:rPr lang="en-US" sz="2750">
                <a:solidFill>
                  <a:srgbClr val="000000"/>
                </a:solidFill>
                <a:latin typeface="Open Sans"/>
                <a:ea typeface="Open Sans"/>
                <a:cs typeface="Open Sans"/>
                <a:sym typeface="Open Sans"/>
              </a:rPr>
              <a:t>o</a:t>
            </a:r>
            <a:r>
              <a:rPr lang="en-US" sz="2750">
                <a:solidFill>
                  <a:srgbClr val="000000"/>
                </a:solidFill>
                <a:latin typeface="Open Sans"/>
                <a:ea typeface="Open Sans"/>
                <a:cs typeface="Open Sans"/>
                <a:sym typeface="Open Sans"/>
              </a:rPr>
              <a:t>f</a:t>
            </a:r>
            <a:r>
              <a:rPr lang="en-US" sz="2750">
                <a:solidFill>
                  <a:srgbClr val="000000"/>
                </a:solidFill>
                <a:latin typeface="Open Sans"/>
                <a:ea typeface="Open Sans"/>
                <a:cs typeface="Open Sans"/>
                <a:sym typeface="Open Sans"/>
              </a:rPr>
              <a:t> sex</a:t>
            </a:r>
            <a:r>
              <a:rPr lang="en-US" sz="2750">
                <a:solidFill>
                  <a:srgbClr val="000000"/>
                </a:solidFill>
                <a:latin typeface="Open Sans"/>
                <a:ea typeface="Open Sans"/>
                <a:cs typeface="Open Sans"/>
                <a:sym typeface="Open Sans"/>
              </a:rPr>
              <a:t>, typ</a:t>
            </a:r>
            <a:r>
              <a:rPr lang="en-US" sz="2750">
                <a:solidFill>
                  <a:srgbClr val="000000"/>
                </a:solidFill>
                <a:latin typeface="Open Sans"/>
                <a:ea typeface="Open Sans"/>
                <a:cs typeface="Open Sans"/>
                <a:sym typeface="Open Sans"/>
              </a:rPr>
              <a:t>e</a:t>
            </a:r>
            <a:r>
              <a:rPr lang="en-US" sz="2750">
                <a:solidFill>
                  <a:srgbClr val="000000"/>
                </a:solidFill>
                <a:latin typeface="Open Sans"/>
                <a:ea typeface="Open Sans"/>
                <a:cs typeface="Open Sans"/>
                <a:sym typeface="Open Sans"/>
              </a:rPr>
              <a:t> a</a:t>
            </a:r>
            <a:r>
              <a:rPr lang="en-US" sz="2750">
                <a:solidFill>
                  <a:srgbClr val="000000"/>
                </a:solidFill>
                <a:latin typeface="Open Sans"/>
                <a:ea typeface="Open Sans"/>
                <a:cs typeface="Open Sans"/>
                <a:sym typeface="Open Sans"/>
              </a:rPr>
              <a:t>nd HIV status </a:t>
            </a:r>
            <a:r>
              <a:rPr lang="en-US" sz="2750">
                <a:solidFill>
                  <a:srgbClr val="000000"/>
                </a:solidFill>
                <a:latin typeface="Open Sans"/>
                <a:ea typeface="Open Sans"/>
                <a:cs typeface="Open Sans"/>
                <a:sym typeface="Open Sans"/>
              </a:rPr>
              <a:t>of</a:t>
            </a:r>
            <a:r>
              <a:rPr lang="en-US" sz="2750">
                <a:solidFill>
                  <a:srgbClr val="000000"/>
                </a:solidFill>
                <a:latin typeface="Open Sans"/>
                <a:ea typeface="Open Sans"/>
                <a:cs typeface="Open Sans"/>
                <a:sym typeface="Open Sans"/>
              </a:rPr>
              <a:t> p</a:t>
            </a:r>
            <a:r>
              <a:rPr lang="en-US" sz="2750">
                <a:solidFill>
                  <a:srgbClr val="000000"/>
                </a:solidFill>
                <a:latin typeface="Open Sans"/>
                <a:ea typeface="Open Sans"/>
                <a:cs typeface="Open Sans"/>
                <a:sym typeface="Open Sans"/>
              </a:rPr>
              <a:t>artner(s); AND</a:t>
            </a:r>
          </a:p>
          <a:p>
            <a:pPr algn="l" marL="593818" indent="-296909" lvl="1">
              <a:lnSpc>
                <a:spcPts val="3850"/>
              </a:lnSpc>
              <a:spcBef>
                <a:spcPct val="0"/>
              </a:spcBef>
              <a:buFont typeface="Arial"/>
              <a:buChar char="•"/>
            </a:pPr>
            <a:r>
              <a:rPr lang="en-US" b="true" sz="2750" i="true">
                <a:solidFill>
                  <a:srgbClr val="000000"/>
                </a:solidFill>
                <a:latin typeface="Open Sans Bold Italics"/>
                <a:ea typeface="Open Sans Bold Italics"/>
                <a:cs typeface="Open Sans Bold Italics"/>
                <a:sym typeface="Open Sans Bold Italics"/>
              </a:rPr>
              <a:t>S</a:t>
            </a:r>
            <a:r>
              <a:rPr lang="en-US" b="true" sz="2750" i="true">
                <a:solidFill>
                  <a:srgbClr val="000000"/>
                </a:solidFill>
                <a:latin typeface="Open Sans Bold Italics"/>
                <a:ea typeface="Open Sans Bold Italics"/>
                <a:cs typeface="Open Sans Bold Italics"/>
                <a:sym typeface="Open Sans Bold Italics"/>
              </a:rPr>
              <a:t>ignificant</a:t>
            </a:r>
            <a:r>
              <a:rPr lang="en-US" b="true" sz="2750">
                <a:solidFill>
                  <a:srgbClr val="000000"/>
                </a:solidFill>
                <a:latin typeface="Open Sans Bold"/>
                <a:ea typeface="Open Sans Bold"/>
                <a:cs typeface="Open Sans Bold"/>
                <a:sym typeface="Open Sans Bold"/>
              </a:rPr>
              <a:t> </a:t>
            </a:r>
            <a:r>
              <a:rPr lang="en-US" b="true" sz="2750">
                <a:solidFill>
                  <a:srgbClr val="000000"/>
                </a:solidFill>
                <a:latin typeface="Open Sans Bold"/>
                <a:ea typeface="Open Sans Bold"/>
                <a:cs typeface="Open Sans Bold"/>
                <a:sym typeface="Open Sans Bold"/>
              </a:rPr>
              <a:t>u</a:t>
            </a:r>
            <a:r>
              <a:rPr lang="en-US" b="true" sz="2750">
                <a:solidFill>
                  <a:srgbClr val="000000"/>
                </a:solidFill>
                <a:latin typeface="Open Sans Bold"/>
                <a:ea typeface="Open Sans Bold"/>
                <a:cs typeface="Open Sans Bold"/>
                <a:sym typeface="Open Sans Bold"/>
              </a:rPr>
              <a:t>se </a:t>
            </a:r>
            <a:r>
              <a:rPr lang="en-US" b="true" sz="2750">
                <a:solidFill>
                  <a:srgbClr val="000000"/>
                </a:solidFill>
                <a:latin typeface="Open Sans Bold"/>
                <a:ea typeface="Open Sans Bold"/>
                <a:cs typeface="Open Sans Bold"/>
                <a:sym typeface="Open Sans Bold"/>
              </a:rPr>
              <a:t>deviations</a:t>
            </a:r>
            <a:r>
              <a:rPr lang="en-US" sz="2750">
                <a:solidFill>
                  <a:srgbClr val="000000"/>
                </a:solidFill>
                <a:latin typeface="Open Sans"/>
                <a:ea typeface="Open Sans"/>
                <a:cs typeface="Open Sans"/>
                <a:sym typeface="Open Sans"/>
              </a:rPr>
              <a:t>, fact</a:t>
            </a:r>
            <a:r>
              <a:rPr lang="en-US" sz="2750">
                <a:solidFill>
                  <a:srgbClr val="000000"/>
                </a:solidFill>
                <a:latin typeface="Open Sans"/>
                <a:ea typeface="Open Sans"/>
                <a:cs typeface="Open Sans"/>
                <a:sym typeface="Open Sans"/>
              </a:rPr>
              <a:t>o</a:t>
            </a:r>
            <a:r>
              <a:rPr lang="en-US" sz="2750">
                <a:solidFill>
                  <a:srgbClr val="000000"/>
                </a:solidFill>
                <a:latin typeface="Open Sans"/>
                <a:ea typeface="Open Sans"/>
                <a:cs typeface="Open Sans"/>
                <a:sym typeface="Open Sans"/>
              </a:rPr>
              <a:t>ring details like</a:t>
            </a:r>
            <a:r>
              <a:rPr lang="en-US" sz="2750">
                <a:solidFill>
                  <a:srgbClr val="000000"/>
                </a:solidFill>
                <a:latin typeface="Open Sans"/>
                <a:ea typeface="Open Sans"/>
                <a:cs typeface="Open Sans"/>
                <a:sym typeface="Open Sans"/>
              </a:rPr>
              <a:t> the dur</a:t>
            </a:r>
            <a:r>
              <a:rPr lang="en-US" sz="2750">
                <a:solidFill>
                  <a:srgbClr val="000000"/>
                </a:solidFill>
                <a:latin typeface="Open Sans"/>
                <a:ea typeface="Open Sans"/>
                <a:cs typeface="Open Sans"/>
                <a:sym typeface="Open Sans"/>
              </a:rPr>
              <a:t>ation PrEP</a:t>
            </a:r>
            <a:r>
              <a:rPr lang="en-US" sz="2750">
                <a:solidFill>
                  <a:srgbClr val="000000"/>
                </a:solidFill>
                <a:latin typeface="Open Sans"/>
                <a:ea typeface="Open Sans"/>
                <a:cs typeface="Open Sans"/>
                <a:sym typeface="Open Sans"/>
              </a:rPr>
              <a:t> w</a:t>
            </a:r>
            <a:r>
              <a:rPr lang="en-US" sz="2750">
                <a:solidFill>
                  <a:srgbClr val="000000"/>
                </a:solidFill>
                <a:latin typeface="Open Sans"/>
                <a:ea typeface="Open Sans"/>
                <a:cs typeface="Open Sans"/>
                <a:sym typeface="Open Sans"/>
              </a:rPr>
              <a:t>a</a:t>
            </a:r>
            <a:r>
              <a:rPr lang="en-US" sz="2750">
                <a:solidFill>
                  <a:srgbClr val="000000"/>
                </a:solidFill>
                <a:latin typeface="Open Sans"/>
                <a:ea typeface="Open Sans"/>
                <a:cs typeface="Open Sans"/>
                <a:sym typeface="Open Sans"/>
              </a:rPr>
              <a:t>s</a:t>
            </a:r>
            <a:r>
              <a:rPr lang="en-US" sz="2750">
                <a:solidFill>
                  <a:srgbClr val="000000"/>
                </a:solidFill>
                <a:latin typeface="Open Sans"/>
                <a:ea typeface="Open Sans"/>
                <a:cs typeface="Open Sans"/>
                <a:sym typeface="Open Sans"/>
              </a:rPr>
              <a:t> not</a:t>
            </a:r>
            <a:r>
              <a:rPr lang="en-US" sz="2750">
                <a:solidFill>
                  <a:srgbClr val="000000"/>
                </a:solidFill>
                <a:latin typeface="Open Sans"/>
                <a:ea typeface="Open Sans"/>
                <a:cs typeface="Open Sans"/>
                <a:sym typeface="Open Sans"/>
              </a:rPr>
              <a:t> </a:t>
            </a:r>
            <a:r>
              <a:rPr lang="en-US" sz="2750">
                <a:solidFill>
                  <a:srgbClr val="000000"/>
                </a:solidFill>
                <a:latin typeface="Open Sans"/>
                <a:ea typeface="Open Sans"/>
                <a:cs typeface="Open Sans"/>
                <a:sym typeface="Open Sans"/>
              </a:rPr>
              <a:t>us</a:t>
            </a:r>
            <a:r>
              <a:rPr lang="en-US" sz="2750">
                <a:solidFill>
                  <a:srgbClr val="000000"/>
                </a:solidFill>
                <a:latin typeface="Open Sans"/>
                <a:ea typeface="Open Sans"/>
                <a:cs typeface="Open Sans"/>
                <a:sym typeface="Open Sans"/>
              </a:rPr>
              <a:t>e</a:t>
            </a:r>
            <a:r>
              <a:rPr lang="en-US" sz="2750">
                <a:solidFill>
                  <a:srgbClr val="000000"/>
                </a:solidFill>
                <a:latin typeface="Open Sans"/>
                <a:ea typeface="Open Sans"/>
                <a:cs typeface="Open Sans"/>
                <a:sym typeface="Open Sans"/>
              </a:rPr>
              <a:t>d in relation t</a:t>
            </a:r>
            <a:r>
              <a:rPr lang="en-US" sz="2750">
                <a:solidFill>
                  <a:srgbClr val="000000"/>
                </a:solidFill>
                <a:latin typeface="Open Sans"/>
                <a:ea typeface="Open Sans"/>
                <a:cs typeface="Open Sans"/>
                <a:sym typeface="Open Sans"/>
              </a:rPr>
              <a:t>o</a:t>
            </a:r>
            <a:r>
              <a:rPr lang="en-US" sz="2750">
                <a:solidFill>
                  <a:srgbClr val="000000"/>
                </a:solidFill>
                <a:latin typeface="Open Sans"/>
                <a:ea typeface="Open Sans"/>
                <a:cs typeface="Open Sans"/>
                <a:sym typeface="Open Sans"/>
              </a:rPr>
              <a:t> the possible expo</a:t>
            </a:r>
            <a:r>
              <a:rPr lang="en-US" sz="2750">
                <a:solidFill>
                  <a:srgbClr val="000000"/>
                </a:solidFill>
                <a:latin typeface="Open Sans"/>
                <a:ea typeface="Open Sans"/>
                <a:cs typeface="Open Sans"/>
                <a:sym typeface="Open Sans"/>
              </a:rPr>
              <a:t>sure event in</a:t>
            </a:r>
            <a:r>
              <a:rPr lang="en-US" sz="2750">
                <a:solidFill>
                  <a:srgbClr val="000000"/>
                </a:solidFill>
                <a:latin typeface="Open Sans"/>
                <a:ea typeface="Open Sans"/>
                <a:cs typeface="Open Sans"/>
                <a:sym typeface="Open Sans"/>
              </a:rPr>
              <a:t> the past</a:t>
            </a:r>
            <a:r>
              <a:rPr lang="en-US" sz="2750">
                <a:solidFill>
                  <a:srgbClr val="000000"/>
                </a:solidFill>
                <a:latin typeface="Open Sans"/>
                <a:ea typeface="Open Sans"/>
                <a:cs typeface="Open Sans"/>
                <a:sym typeface="Open Sans"/>
              </a:rPr>
              <a:t> 72</a:t>
            </a:r>
            <a:r>
              <a:rPr lang="en-US" sz="2750">
                <a:solidFill>
                  <a:srgbClr val="000000"/>
                </a:solidFill>
                <a:latin typeface="Open Sans"/>
                <a:ea typeface="Open Sans"/>
                <a:cs typeface="Open Sans"/>
                <a:sym typeface="Open Sans"/>
              </a:rPr>
              <a:t> hours</a:t>
            </a:r>
          </a:p>
          <a:p>
            <a:pPr algn="l" marL="1187636" indent="-395879" lvl="2">
              <a:lnSpc>
                <a:spcPts val="3850"/>
              </a:lnSpc>
              <a:spcBef>
                <a:spcPct val="0"/>
              </a:spcBef>
              <a:buFont typeface="Arial"/>
              <a:buChar char="⚬"/>
            </a:pPr>
            <a:r>
              <a:rPr lang="en-US" sz="2750">
                <a:solidFill>
                  <a:srgbClr val="000000"/>
                </a:solidFill>
                <a:latin typeface="Open Sans"/>
                <a:ea typeface="Open Sans"/>
                <a:cs typeface="Open Sans"/>
                <a:sym typeface="Open Sans"/>
              </a:rPr>
              <a:t>”Significant” deviations - when the client more frequently missed doses/went longer without using PrEP, or was delayed in returning for reinjection, and this coincided with the possible exposure event in the prior 72 hours. This may result in reduced or no protection against HIV at the time.</a:t>
            </a:r>
          </a:p>
        </p:txBody>
      </p:sp>
    </p:spTree>
  </p:cSld>
  <p:clrMapOvr>
    <a:masterClrMapping/>
  </p:clrMapOvr>
</p:sld>
</file>

<file path=ppt/slides/slide13.xml><?xml version="1.0" encoding="utf-8"?>
<p:sld xmlns:p="http://schemas.openxmlformats.org/presentationml/2006/main" xmlns:a="http://schemas.openxmlformats.org/drawingml/2006/main">
  <p:cSld>
    <p:spTree>
      <p:nvGrpSpPr>
        <p:cNvPr id="1" name=""/>
        <p:cNvGrpSpPr/>
        <p:nvPr/>
      </p:nvGrpSpPr>
      <p:grpSpPr>
        <a:xfrm>
          <a:off x="0" y="0"/>
          <a:ext cx="0" cy="0"/>
          <a:chOff x="0" y="0"/>
          <a:chExt cx="0" cy="0"/>
        </a:xfrm>
      </p:grpSpPr>
      <p:sp>
        <p:nvSpPr>
          <p:cNvPr name="TextBox 2" id="2"/>
          <p:cNvSpPr txBox="true"/>
          <p:nvPr/>
        </p:nvSpPr>
        <p:spPr>
          <a:xfrm rot="0">
            <a:off x="671150" y="923925"/>
            <a:ext cx="16407437" cy="866859"/>
          </a:xfrm>
          <a:prstGeom prst="rect">
            <a:avLst/>
          </a:prstGeom>
        </p:spPr>
        <p:txBody>
          <a:bodyPr anchor="t" rtlCol="false" tIns="0" lIns="0" bIns="0" rIns="0">
            <a:spAutoFit/>
          </a:bodyPr>
          <a:lstStyle/>
          <a:p>
            <a:pPr algn="l">
              <a:lnSpc>
                <a:spcPts val="7042"/>
              </a:lnSpc>
            </a:pPr>
            <a:r>
              <a:rPr lang="en-US" sz="5030" b="true">
                <a:solidFill>
                  <a:srgbClr val="000000"/>
                </a:solidFill>
                <a:latin typeface="Roboto Condensed Bold"/>
                <a:ea typeface="Roboto Condensed Bold"/>
                <a:cs typeface="Roboto Condensed Bold"/>
                <a:sym typeface="Roboto Condensed Bold"/>
              </a:rPr>
              <a:t>PrEP Use Deviations &amp; PEP Assessment</a:t>
            </a:r>
          </a:p>
        </p:txBody>
      </p:sp>
      <p:sp>
        <p:nvSpPr>
          <p:cNvPr name="TextBox 3" id="3"/>
          <p:cNvSpPr txBox="true"/>
          <p:nvPr/>
        </p:nvSpPr>
        <p:spPr>
          <a:xfrm rot="0">
            <a:off x="671150" y="2896592"/>
            <a:ext cx="16407437" cy="5321289"/>
          </a:xfrm>
          <a:prstGeom prst="rect">
            <a:avLst/>
          </a:prstGeom>
        </p:spPr>
        <p:txBody>
          <a:bodyPr anchor="t" rtlCol="false" tIns="0" lIns="0" bIns="0" rIns="0">
            <a:spAutoFit/>
          </a:bodyPr>
          <a:lstStyle/>
          <a:p>
            <a:pPr algn="l" marL="593818" indent="-296909" lvl="1">
              <a:lnSpc>
                <a:spcPts val="3850"/>
              </a:lnSpc>
              <a:buFont typeface="Arial"/>
              <a:buChar char="•"/>
            </a:pPr>
            <a:r>
              <a:rPr lang="en-US" sz="2750">
                <a:solidFill>
                  <a:srgbClr val="000000"/>
                </a:solidFill>
                <a:latin typeface="Open Sans"/>
                <a:ea typeface="Open Sans"/>
                <a:cs typeface="Open Sans"/>
                <a:sym typeface="Open Sans"/>
              </a:rPr>
              <a:t>If a client has not had a possible exposure in the prior 72 hours or has used PrEP without deviation, then nothing additional is required as part of the PEP assessment step; PEP is likely not indicated.</a:t>
            </a:r>
          </a:p>
          <a:p>
            <a:pPr algn="l">
              <a:lnSpc>
                <a:spcPts val="3850"/>
              </a:lnSpc>
            </a:pPr>
          </a:p>
          <a:p>
            <a:pPr algn="l" marL="593818" indent="-296909" lvl="1">
              <a:lnSpc>
                <a:spcPts val="3850"/>
              </a:lnSpc>
              <a:buFont typeface="Arial"/>
              <a:buChar char="•"/>
            </a:pPr>
            <a:r>
              <a:rPr lang="en-US" sz="2750">
                <a:solidFill>
                  <a:srgbClr val="000000"/>
                </a:solidFill>
                <a:latin typeface="Open Sans"/>
                <a:ea typeface="Open Sans"/>
                <a:cs typeface="Open Sans"/>
                <a:sym typeface="Open Sans"/>
              </a:rPr>
              <a:t>However, if a provider identifies a possible high-risk exposure event in the prio</a:t>
            </a:r>
            <a:r>
              <a:rPr lang="en-US" sz="2750">
                <a:solidFill>
                  <a:srgbClr val="000000"/>
                </a:solidFill>
                <a:latin typeface="Open Sans"/>
                <a:ea typeface="Open Sans"/>
                <a:cs typeface="Open Sans"/>
                <a:sym typeface="Open Sans"/>
              </a:rPr>
              <a:t>r</a:t>
            </a:r>
            <a:r>
              <a:rPr lang="en-US" sz="2750">
                <a:solidFill>
                  <a:srgbClr val="000000"/>
                </a:solidFill>
                <a:latin typeface="Open Sans"/>
                <a:ea typeface="Open Sans"/>
                <a:cs typeface="Open Sans"/>
                <a:sym typeface="Open Sans"/>
              </a:rPr>
              <a:t> 72</a:t>
            </a:r>
            <a:r>
              <a:rPr lang="en-US" sz="2750">
                <a:solidFill>
                  <a:srgbClr val="000000"/>
                </a:solidFill>
                <a:latin typeface="Open Sans"/>
                <a:ea typeface="Open Sans"/>
                <a:cs typeface="Open Sans"/>
                <a:sym typeface="Open Sans"/>
              </a:rPr>
              <a:t> </a:t>
            </a:r>
            <a:r>
              <a:rPr lang="en-US" sz="2750">
                <a:solidFill>
                  <a:srgbClr val="000000"/>
                </a:solidFill>
                <a:latin typeface="Open Sans"/>
                <a:ea typeface="Open Sans"/>
                <a:cs typeface="Open Sans"/>
                <a:sym typeface="Open Sans"/>
              </a:rPr>
              <a:t>h</a:t>
            </a:r>
            <a:r>
              <a:rPr lang="en-US" sz="2750">
                <a:solidFill>
                  <a:srgbClr val="000000"/>
                </a:solidFill>
                <a:latin typeface="Open Sans"/>
                <a:ea typeface="Open Sans"/>
                <a:cs typeface="Open Sans"/>
                <a:sym typeface="Open Sans"/>
              </a:rPr>
              <a:t>ours</a:t>
            </a:r>
            <a:r>
              <a:rPr lang="en-US" sz="2750">
                <a:solidFill>
                  <a:srgbClr val="000000"/>
                </a:solidFill>
                <a:latin typeface="Open Sans"/>
                <a:ea typeface="Open Sans"/>
                <a:cs typeface="Open Sans"/>
                <a:sym typeface="Open Sans"/>
              </a:rPr>
              <a:t> in a returning client,</a:t>
            </a:r>
            <a:r>
              <a:rPr lang="en-US" sz="2750">
                <a:solidFill>
                  <a:srgbClr val="000000"/>
                </a:solidFill>
                <a:latin typeface="Open Sans"/>
                <a:ea typeface="Open Sans"/>
                <a:cs typeface="Open Sans"/>
                <a:sym typeface="Open Sans"/>
              </a:rPr>
              <a:t> they</a:t>
            </a:r>
            <a:r>
              <a:rPr lang="en-US" sz="2750">
                <a:solidFill>
                  <a:srgbClr val="000000"/>
                </a:solidFill>
                <a:latin typeface="Open Sans"/>
                <a:ea typeface="Open Sans"/>
                <a:cs typeface="Open Sans"/>
                <a:sym typeface="Open Sans"/>
              </a:rPr>
              <a:t> sh</a:t>
            </a:r>
            <a:r>
              <a:rPr lang="en-US" sz="2750">
                <a:solidFill>
                  <a:srgbClr val="000000"/>
                </a:solidFill>
                <a:latin typeface="Open Sans"/>
                <a:ea typeface="Open Sans"/>
                <a:cs typeface="Open Sans"/>
                <a:sym typeface="Open Sans"/>
              </a:rPr>
              <a:t>ould nex</a:t>
            </a:r>
            <a:r>
              <a:rPr lang="en-US" sz="2750">
                <a:solidFill>
                  <a:srgbClr val="000000"/>
                </a:solidFill>
                <a:latin typeface="Open Sans"/>
                <a:ea typeface="Open Sans"/>
                <a:cs typeface="Open Sans"/>
                <a:sym typeface="Open Sans"/>
              </a:rPr>
              <a:t>t asse</a:t>
            </a:r>
            <a:r>
              <a:rPr lang="en-US" sz="2750">
                <a:solidFill>
                  <a:srgbClr val="000000"/>
                </a:solidFill>
                <a:latin typeface="Open Sans"/>
                <a:ea typeface="Open Sans"/>
                <a:cs typeface="Open Sans"/>
                <a:sym typeface="Open Sans"/>
              </a:rPr>
              <a:t>ss f</a:t>
            </a:r>
            <a:r>
              <a:rPr lang="en-US" sz="2750">
                <a:solidFill>
                  <a:srgbClr val="000000"/>
                </a:solidFill>
                <a:latin typeface="Open Sans"/>
                <a:ea typeface="Open Sans"/>
                <a:cs typeface="Open Sans"/>
                <a:sym typeface="Open Sans"/>
              </a:rPr>
              <a:t>or</a:t>
            </a:r>
            <a:r>
              <a:rPr lang="en-US" sz="2750">
                <a:solidFill>
                  <a:srgbClr val="000000"/>
                </a:solidFill>
                <a:latin typeface="Open Sans"/>
                <a:ea typeface="Open Sans"/>
                <a:cs typeface="Open Sans"/>
                <a:sym typeface="Open Sans"/>
              </a:rPr>
              <a:t> </a:t>
            </a:r>
            <a:r>
              <a:rPr lang="en-US" sz="2750">
                <a:solidFill>
                  <a:srgbClr val="000000"/>
                </a:solidFill>
                <a:latin typeface="Open Sans"/>
                <a:ea typeface="Open Sans"/>
                <a:cs typeface="Open Sans"/>
                <a:sym typeface="Open Sans"/>
              </a:rPr>
              <a:t>s</a:t>
            </a:r>
            <a:r>
              <a:rPr lang="en-US" sz="2750">
                <a:solidFill>
                  <a:srgbClr val="000000"/>
                </a:solidFill>
                <a:latin typeface="Open Sans"/>
                <a:ea typeface="Open Sans"/>
                <a:cs typeface="Open Sans"/>
                <a:sym typeface="Open Sans"/>
              </a:rPr>
              <a:t>ignificant</a:t>
            </a:r>
            <a:r>
              <a:rPr lang="en-US" sz="2750">
                <a:solidFill>
                  <a:srgbClr val="000000"/>
                </a:solidFill>
                <a:latin typeface="Open Sans"/>
                <a:ea typeface="Open Sans"/>
                <a:cs typeface="Open Sans"/>
                <a:sym typeface="Open Sans"/>
              </a:rPr>
              <a:t> </a:t>
            </a:r>
            <a:r>
              <a:rPr lang="en-US" sz="2750">
                <a:solidFill>
                  <a:srgbClr val="000000"/>
                </a:solidFill>
                <a:latin typeface="Open Sans"/>
                <a:ea typeface="Open Sans"/>
                <a:cs typeface="Open Sans"/>
                <a:sym typeface="Open Sans"/>
              </a:rPr>
              <a:t>deviations</a:t>
            </a:r>
            <a:r>
              <a:rPr lang="en-US" sz="2750">
                <a:solidFill>
                  <a:srgbClr val="000000"/>
                </a:solidFill>
                <a:latin typeface="Open Sans"/>
                <a:ea typeface="Open Sans"/>
                <a:cs typeface="Open Sans"/>
                <a:sym typeface="Open Sans"/>
              </a:rPr>
              <a:t> in PrEP</a:t>
            </a:r>
            <a:r>
              <a:rPr lang="en-US" sz="2750">
                <a:solidFill>
                  <a:srgbClr val="000000"/>
                </a:solidFill>
                <a:latin typeface="Open Sans"/>
                <a:ea typeface="Open Sans"/>
                <a:cs typeface="Open Sans"/>
                <a:sym typeface="Open Sans"/>
              </a:rPr>
              <a:t> </a:t>
            </a:r>
            <a:r>
              <a:rPr lang="en-US" sz="2750">
                <a:solidFill>
                  <a:srgbClr val="000000"/>
                </a:solidFill>
                <a:latin typeface="Open Sans"/>
                <a:ea typeface="Open Sans"/>
                <a:cs typeface="Open Sans"/>
                <a:sym typeface="Open Sans"/>
              </a:rPr>
              <a:t>us</a:t>
            </a:r>
            <a:r>
              <a:rPr lang="en-US" sz="2750">
                <a:solidFill>
                  <a:srgbClr val="000000"/>
                </a:solidFill>
                <a:latin typeface="Open Sans"/>
                <a:ea typeface="Open Sans"/>
                <a:cs typeface="Open Sans"/>
                <a:sym typeface="Open Sans"/>
              </a:rPr>
              <a:t>e</a:t>
            </a:r>
            <a:r>
              <a:rPr lang="en-US" sz="2750">
                <a:solidFill>
                  <a:srgbClr val="000000"/>
                </a:solidFill>
                <a:latin typeface="Open Sans"/>
                <a:ea typeface="Open Sans"/>
                <a:cs typeface="Open Sans"/>
                <a:sym typeface="Open Sans"/>
              </a:rPr>
              <a:t> coinciding with the expo</a:t>
            </a:r>
            <a:r>
              <a:rPr lang="en-US" sz="2750">
                <a:solidFill>
                  <a:srgbClr val="000000"/>
                </a:solidFill>
                <a:latin typeface="Open Sans"/>
                <a:ea typeface="Open Sans"/>
                <a:cs typeface="Open Sans"/>
                <a:sym typeface="Open Sans"/>
              </a:rPr>
              <a:t>sure.</a:t>
            </a:r>
          </a:p>
          <a:p>
            <a:pPr algn="l">
              <a:lnSpc>
                <a:spcPts val="3850"/>
              </a:lnSpc>
            </a:pPr>
          </a:p>
          <a:p>
            <a:pPr algn="l" marL="593818" indent="-296909" lvl="1">
              <a:lnSpc>
                <a:spcPts val="3850"/>
              </a:lnSpc>
              <a:buFont typeface="Arial"/>
              <a:buChar char="•"/>
            </a:pPr>
            <a:r>
              <a:rPr lang="en-US" sz="2750">
                <a:solidFill>
                  <a:srgbClr val="000000"/>
                </a:solidFill>
                <a:latin typeface="Open Sans"/>
                <a:ea typeface="Open Sans"/>
                <a:cs typeface="Open Sans"/>
                <a:sym typeface="Open Sans"/>
              </a:rPr>
              <a:t> As no</a:t>
            </a:r>
            <a:r>
              <a:rPr lang="en-US" sz="2750">
                <a:solidFill>
                  <a:srgbClr val="000000"/>
                </a:solidFill>
                <a:latin typeface="Open Sans"/>
                <a:ea typeface="Open Sans"/>
                <a:cs typeface="Open Sans"/>
                <a:sym typeface="Open Sans"/>
              </a:rPr>
              <a:t>ted previously, s</a:t>
            </a:r>
            <a:r>
              <a:rPr lang="en-US" sz="2750">
                <a:solidFill>
                  <a:srgbClr val="000000"/>
                </a:solidFill>
                <a:latin typeface="Open Sans"/>
                <a:ea typeface="Open Sans"/>
                <a:cs typeface="Open Sans"/>
                <a:sym typeface="Open Sans"/>
              </a:rPr>
              <a:t>ignificant use deviations in clients with higher-risk exposures may result in a higher indication for PEP. Product-specific considerations for conducting PEP assessment at follow-up visits are presented next.</a:t>
            </a:r>
          </a:p>
        </p:txBody>
      </p:sp>
    </p:spTree>
  </p:cSld>
  <p:clrMapOvr>
    <a:masterClrMapping/>
  </p:clrMapOvr>
</p:sld>
</file>

<file path=ppt/slides/slide14.xml><?xml version="1.0" encoding="utf-8"?>
<p:sld xmlns:p="http://schemas.openxmlformats.org/presentationml/2006/main" xmlns:a="http://schemas.openxmlformats.org/drawingml/2006/main" xmlns:r="http://schemas.openxmlformats.org/officeDocument/2006/relationships">
  <p:cSld>
    <p:bg>
      <p:bgPr>
        <a:solidFill>
          <a:srgbClr val="1D9EDE"/>
        </a:solidFill>
      </p:bgPr>
    </p:bg>
    <p:spTree>
      <p:nvGrpSpPr>
        <p:cNvPr id="1" name=""/>
        <p:cNvGrpSpPr/>
        <p:nvPr/>
      </p:nvGrpSpPr>
      <p:grpSpPr>
        <a:xfrm>
          <a:off x="0" y="0"/>
          <a:ext cx="0" cy="0"/>
          <a:chOff x="0" y="0"/>
          <a:chExt cx="0" cy="0"/>
        </a:xfrm>
      </p:grpSpPr>
      <p:grpSp>
        <p:nvGrpSpPr>
          <p:cNvPr name="Group 2" id="2"/>
          <p:cNvGrpSpPr/>
          <p:nvPr/>
        </p:nvGrpSpPr>
        <p:grpSpPr>
          <a:xfrm rot="0">
            <a:off x="0" y="1473886"/>
            <a:ext cx="6890347" cy="6796796"/>
            <a:chOff x="0" y="0"/>
            <a:chExt cx="9187129" cy="9062394"/>
          </a:xfrm>
        </p:grpSpPr>
        <p:sp>
          <p:nvSpPr>
            <p:cNvPr name="Freeform 3" id="3"/>
            <p:cNvSpPr/>
            <p:nvPr/>
          </p:nvSpPr>
          <p:spPr>
            <a:xfrm flipH="false" flipV="false" rot="1758426">
              <a:off x="1161044" y="1261722"/>
              <a:ext cx="6865041" cy="6538951"/>
            </a:xfrm>
            <a:custGeom>
              <a:avLst/>
              <a:gdLst/>
              <a:ahLst/>
              <a:cxnLst/>
              <a:rect r="r" b="b" t="t" l="l"/>
              <a:pathLst>
                <a:path h="6538951" w="6865041">
                  <a:moveTo>
                    <a:pt x="0" y="0"/>
                  </a:moveTo>
                  <a:lnTo>
                    <a:pt x="6865041" y="0"/>
                  </a:lnTo>
                  <a:lnTo>
                    <a:pt x="6865041" y="6538951"/>
                  </a:lnTo>
                  <a:lnTo>
                    <a:pt x="0" y="6538951"/>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4" id="4"/>
            <p:cNvSpPr/>
            <p:nvPr/>
          </p:nvSpPr>
          <p:spPr>
            <a:xfrm flipH="false" flipV="false" rot="0">
              <a:off x="3385307" y="2359491"/>
              <a:ext cx="2416516" cy="4343412"/>
            </a:xfrm>
            <a:custGeom>
              <a:avLst/>
              <a:gdLst/>
              <a:ahLst/>
              <a:cxnLst/>
              <a:rect r="r" b="b" t="t" l="l"/>
              <a:pathLst>
                <a:path h="4343412" w="2416516">
                  <a:moveTo>
                    <a:pt x="0" y="0"/>
                  </a:moveTo>
                  <a:lnTo>
                    <a:pt x="2416516" y="0"/>
                  </a:lnTo>
                  <a:lnTo>
                    <a:pt x="2416516" y="4343412"/>
                  </a:lnTo>
                  <a:lnTo>
                    <a:pt x="0" y="4343412"/>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grpSp>
      <p:sp>
        <p:nvSpPr>
          <p:cNvPr name="TextBox 5" id="5"/>
          <p:cNvSpPr txBox="true"/>
          <p:nvPr/>
        </p:nvSpPr>
        <p:spPr>
          <a:xfrm rot="0">
            <a:off x="5531135" y="3190740"/>
            <a:ext cx="10774501" cy="3344037"/>
          </a:xfrm>
          <a:prstGeom prst="rect">
            <a:avLst/>
          </a:prstGeom>
        </p:spPr>
        <p:txBody>
          <a:bodyPr anchor="t" rtlCol="false" tIns="0" lIns="0" bIns="0" rIns="0">
            <a:spAutoFit/>
          </a:bodyPr>
          <a:lstStyle/>
          <a:p>
            <a:pPr algn="l">
              <a:lnSpc>
                <a:spcPts val="8784"/>
              </a:lnSpc>
            </a:pPr>
            <a:r>
              <a:rPr lang="en-US" sz="7200" spc="381" b="true">
                <a:solidFill>
                  <a:srgbClr val="FFFFFF"/>
                </a:solidFill>
                <a:latin typeface="Roboto Condensed Bold"/>
                <a:ea typeface="Roboto Condensed Bold"/>
                <a:cs typeface="Roboto Condensed Bold"/>
                <a:sym typeface="Roboto Condensed Bold"/>
              </a:rPr>
              <a:t>TDF-based Oral PrEP: Missed Doses &amp; PEP Assessment </a:t>
            </a:r>
          </a:p>
        </p:txBody>
      </p:sp>
    </p:spTree>
  </p:cSld>
  <p:clrMapOvr>
    <a:masterClrMapping/>
  </p:clrMapOvr>
</p:sld>
</file>

<file path=ppt/slides/slide15.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grpSp>
        <p:nvGrpSpPr>
          <p:cNvPr name="Group 2" id="2"/>
          <p:cNvGrpSpPr/>
          <p:nvPr/>
        </p:nvGrpSpPr>
        <p:grpSpPr>
          <a:xfrm rot="0">
            <a:off x="0" y="0"/>
            <a:ext cx="2187255" cy="2157558"/>
            <a:chOff x="0" y="0"/>
            <a:chExt cx="2916340" cy="2876744"/>
          </a:xfrm>
        </p:grpSpPr>
        <p:sp>
          <p:nvSpPr>
            <p:cNvPr name="Freeform 3" id="3"/>
            <p:cNvSpPr/>
            <p:nvPr/>
          </p:nvSpPr>
          <p:spPr>
            <a:xfrm flipH="false" flipV="false" rot="1758426">
              <a:off x="368559" y="400518"/>
              <a:ext cx="2179222" cy="2075708"/>
            </a:xfrm>
            <a:custGeom>
              <a:avLst/>
              <a:gdLst/>
              <a:ahLst/>
              <a:cxnLst/>
              <a:rect r="r" b="b" t="t" l="l"/>
              <a:pathLst>
                <a:path h="2075708" w="2179222">
                  <a:moveTo>
                    <a:pt x="0" y="0"/>
                  </a:moveTo>
                  <a:lnTo>
                    <a:pt x="2179222" y="0"/>
                  </a:lnTo>
                  <a:lnTo>
                    <a:pt x="2179222" y="2075708"/>
                  </a:lnTo>
                  <a:lnTo>
                    <a:pt x="0" y="2075708"/>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4" id="4"/>
            <p:cNvSpPr/>
            <p:nvPr/>
          </p:nvSpPr>
          <p:spPr>
            <a:xfrm flipH="false" flipV="false" rot="0">
              <a:off x="1074623" y="748991"/>
              <a:ext cx="767093" cy="1378762"/>
            </a:xfrm>
            <a:custGeom>
              <a:avLst/>
              <a:gdLst/>
              <a:ahLst/>
              <a:cxnLst/>
              <a:rect r="r" b="b" t="t" l="l"/>
              <a:pathLst>
                <a:path h="1378762" w="767093">
                  <a:moveTo>
                    <a:pt x="0" y="0"/>
                  </a:moveTo>
                  <a:lnTo>
                    <a:pt x="767093" y="0"/>
                  </a:lnTo>
                  <a:lnTo>
                    <a:pt x="767093" y="1378762"/>
                  </a:lnTo>
                  <a:lnTo>
                    <a:pt x="0" y="1378762"/>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grpSp>
      <p:sp>
        <p:nvSpPr>
          <p:cNvPr name="TextBox 5" id="5"/>
          <p:cNvSpPr txBox="true"/>
          <p:nvPr/>
        </p:nvSpPr>
        <p:spPr>
          <a:xfrm rot="0">
            <a:off x="2468558" y="788711"/>
            <a:ext cx="16447559" cy="713486"/>
          </a:xfrm>
          <a:prstGeom prst="rect">
            <a:avLst/>
          </a:prstGeom>
        </p:spPr>
        <p:txBody>
          <a:bodyPr anchor="t" rtlCol="false" tIns="0" lIns="0" bIns="0" rIns="0">
            <a:spAutoFit/>
          </a:bodyPr>
          <a:lstStyle/>
          <a:p>
            <a:pPr algn="l">
              <a:lnSpc>
                <a:spcPts val="5152"/>
              </a:lnSpc>
            </a:pPr>
            <a:r>
              <a:rPr lang="en-US" sz="5600" b="true">
                <a:solidFill>
                  <a:srgbClr val="1D9EDE"/>
                </a:solidFill>
                <a:latin typeface="Roboto Condensed Bold"/>
                <a:ea typeface="Roboto Condensed Bold"/>
                <a:cs typeface="Roboto Condensed Bold"/>
                <a:sym typeface="Roboto Condensed Bold"/>
              </a:rPr>
              <a:t>Oral PrEP: Missed Doses &amp; PEP Assessment </a:t>
            </a:r>
          </a:p>
        </p:txBody>
      </p:sp>
      <p:sp>
        <p:nvSpPr>
          <p:cNvPr name="TextBox 6" id="6"/>
          <p:cNvSpPr txBox="true"/>
          <p:nvPr/>
        </p:nvSpPr>
        <p:spPr>
          <a:xfrm rot="0">
            <a:off x="939213" y="2625450"/>
            <a:ext cx="16409574" cy="4238842"/>
          </a:xfrm>
          <a:prstGeom prst="rect">
            <a:avLst/>
          </a:prstGeom>
        </p:spPr>
        <p:txBody>
          <a:bodyPr anchor="t" rtlCol="false" tIns="0" lIns="0" bIns="0" rIns="0">
            <a:spAutoFit/>
          </a:bodyPr>
          <a:lstStyle/>
          <a:p>
            <a:pPr algn="l" marL="612533" indent="-306267" lvl="1">
              <a:lnSpc>
                <a:spcPts val="3064"/>
              </a:lnSpc>
              <a:buFont typeface="Arial"/>
              <a:buChar char="•"/>
            </a:pPr>
            <a:r>
              <a:rPr lang="en-US" sz="2837">
                <a:solidFill>
                  <a:srgbClr val="000000"/>
                </a:solidFill>
                <a:latin typeface="Open Sans"/>
                <a:ea typeface="Open Sans"/>
                <a:cs typeface="Open Sans"/>
                <a:sym typeface="Open Sans"/>
              </a:rPr>
              <a:t>If you i</a:t>
            </a:r>
            <a:r>
              <a:rPr lang="en-US" sz="2837">
                <a:solidFill>
                  <a:srgbClr val="000000"/>
                </a:solidFill>
                <a:latin typeface="Open Sans"/>
                <a:ea typeface="Open Sans"/>
                <a:cs typeface="Open Sans"/>
                <a:sym typeface="Open Sans"/>
              </a:rPr>
              <a:t>dentify a possible high-risk exposure in the past 72 hours in a return</a:t>
            </a:r>
            <a:r>
              <a:rPr lang="en-US" sz="2837">
                <a:solidFill>
                  <a:srgbClr val="000000"/>
                </a:solidFill>
                <a:latin typeface="Open Sans"/>
                <a:ea typeface="Open Sans"/>
                <a:cs typeface="Open Sans"/>
                <a:sym typeface="Open Sans"/>
              </a:rPr>
              <a:t>ing oral PrEP client, next assess for missed doses of oral PrEP and determine the significance. </a:t>
            </a:r>
          </a:p>
          <a:p>
            <a:pPr algn="l" marL="1225066" indent="-408355" lvl="2">
              <a:lnSpc>
                <a:spcPts val="3064"/>
              </a:lnSpc>
              <a:buFont typeface="Arial"/>
              <a:buChar char="⚬"/>
            </a:pPr>
            <a:r>
              <a:rPr lang="en-US" sz="2837">
                <a:solidFill>
                  <a:srgbClr val="000000"/>
                </a:solidFill>
                <a:latin typeface="Open Sans"/>
                <a:ea typeface="Open Sans"/>
                <a:cs typeface="Open Sans"/>
                <a:sym typeface="Open Sans"/>
              </a:rPr>
              <a:t>Remember, the number of days oral PrEP must have been used before/on/after HIV exposure to confer protection varies by a client’s sex/gender and exposure route(s).</a:t>
            </a:r>
          </a:p>
          <a:p>
            <a:pPr algn="l" marL="612533" indent="-306267" lvl="1">
              <a:lnSpc>
                <a:spcPts val="3064"/>
              </a:lnSpc>
              <a:buFont typeface="Arial"/>
              <a:buChar char="•"/>
            </a:pPr>
            <a:r>
              <a:rPr lang="en-US" sz="2837">
                <a:solidFill>
                  <a:srgbClr val="000000"/>
                </a:solidFill>
                <a:latin typeface="Open Sans"/>
                <a:ea typeface="Open Sans"/>
                <a:cs typeface="Open Sans"/>
                <a:sym typeface="Open Sans"/>
              </a:rPr>
              <a:t>There is no absolute rule about the number and pattern of missed doses that constitutes a significant use deviation. It is best if no doses were missed. </a:t>
            </a:r>
          </a:p>
          <a:p>
            <a:pPr algn="l" marL="612533" indent="-306267" lvl="1">
              <a:lnSpc>
                <a:spcPts val="3064"/>
              </a:lnSpc>
              <a:buFont typeface="Arial"/>
              <a:buChar char="•"/>
            </a:pPr>
            <a:r>
              <a:rPr lang="en-US" sz="2837">
                <a:solidFill>
                  <a:srgbClr val="000000"/>
                </a:solidFill>
                <a:latin typeface="Open Sans"/>
                <a:ea typeface="Open Sans"/>
                <a:cs typeface="Open Sans"/>
                <a:sym typeface="Open Sans"/>
              </a:rPr>
              <a:t>For clients using oral PrEP for short periods or a single event (e.g. event-driven/2+1+1 oral PrEP dosing), missing even a single dose may be significant. </a:t>
            </a:r>
          </a:p>
          <a:p>
            <a:pPr algn="l" marL="612533" indent="-306267" lvl="1">
              <a:lnSpc>
                <a:spcPts val="3064"/>
              </a:lnSpc>
              <a:buFont typeface="Arial"/>
              <a:buChar char="•"/>
            </a:pPr>
            <a:r>
              <a:rPr lang="en-US" sz="2837">
                <a:solidFill>
                  <a:srgbClr val="000000"/>
                </a:solidFill>
                <a:latin typeface="Open Sans"/>
                <a:ea typeface="Open Sans"/>
                <a:cs typeface="Open Sans"/>
                <a:sym typeface="Open Sans"/>
              </a:rPr>
              <a:t>For all other clients, missing a single dose in the relevant period may not be significant. However, missing multiple doses may constitute a significant use deviation for anyone, especially if doses were missed on consecutive days.</a:t>
            </a:r>
          </a:p>
        </p:txBody>
      </p:sp>
    </p:spTree>
  </p:cSld>
  <p:clrMapOvr>
    <a:masterClrMapping/>
  </p:clrMapOvr>
</p:sld>
</file>

<file path=ppt/slides/slide16.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grpSp>
        <p:nvGrpSpPr>
          <p:cNvPr name="Group 2" id="2"/>
          <p:cNvGrpSpPr/>
          <p:nvPr/>
        </p:nvGrpSpPr>
        <p:grpSpPr>
          <a:xfrm rot="0">
            <a:off x="0" y="0"/>
            <a:ext cx="2187255" cy="2157558"/>
            <a:chOff x="0" y="0"/>
            <a:chExt cx="2916340" cy="2876744"/>
          </a:xfrm>
        </p:grpSpPr>
        <p:sp>
          <p:nvSpPr>
            <p:cNvPr name="Freeform 3" id="3"/>
            <p:cNvSpPr/>
            <p:nvPr/>
          </p:nvSpPr>
          <p:spPr>
            <a:xfrm flipH="false" flipV="false" rot="1758426">
              <a:off x="368559" y="400518"/>
              <a:ext cx="2179222" cy="2075708"/>
            </a:xfrm>
            <a:custGeom>
              <a:avLst/>
              <a:gdLst/>
              <a:ahLst/>
              <a:cxnLst/>
              <a:rect r="r" b="b" t="t" l="l"/>
              <a:pathLst>
                <a:path h="2075708" w="2179222">
                  <a:moveTo>
                    <a:pt x="0" y="0"/>
                  </a:moveTo>
                  <a:lnTo>
                    <a:pt x="2179222" y="0"/>
                  </a:lnTo>
                  <a:lnTo>
                    <a:pt x="2179222" y="2075708"/>
                  </a:lnTo>
                  <a:lnTo>
                    <a:pt x="0" y="2075708"/>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4" id="4"/>
            <p:cNvSpPr/>
            <p:nvPr/>
          </p:nvSpPr>
          <p:spPr>
            <a:xfrm flipH="false" flipV="false" rot="0">
              <a:off x="1074623" y="748991"/>
              <a:ext cx="767093" cy="1378762"/>
            </a:xfrm>
            <a:custGeom>
              <a:avLst/>
              <a:gdLst/>
              <a:ahLst/>
              <a:cxnLst/>
              <a:rect r="r" b="b" t="t" l="l"/>
              <a:pathLst>
                <a:path h="1378762" w="767093">
                  <a:moveTo>
                    <a:pt x="0" y="0"/>
                  </a:moveTo>
                  <a:lnTo>
                    <a:pt x="767093" y="0"/>
                  </a:lnTo>
                  <a:lnTo>
                    <a:pt x="767093" y="1378762"/>
                  </a:lnTo>
                  <a:lnTo>
                    <a:pt x="0" y="1378762"/>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grpSp>
      <p:sp>
        <p:nvSpPr>
          <p:cNvPr name="TextBox 5" id="5"/>
          <p:cNvSpPr txBox="true"/>
          <p:nvPr/>
        </p:nvSpPr>
        <p:spPr>
          <a:xfrm rot="0">
            <a:off x="2468558" y="788711"/>
            <a:ext cx="16447559" cy="713486"/>
          </a:xfrm>
          <a:prstGeom prst="rect">
            <a:avLst/>
          </a:prstGeom>
        </p:spPr>
        <p:txBody>
          <a:bodyPr anchor="t" rtlCol="false" tIns="0" lIns="0" bIns="0" rIns="0">
            <a:spAutoFit/>
          </a:bodyPr>
          <a:lstStyle/>
          <a:p>
            <a:pPr algn="l">
              <a:lnSpc>
                <a:spcPts val="5152"/>
              </a:lnSpc>
            </a:pPr>
            <a:r>
              <a:rPr lang="en-US" sz="5600" b="true">
                <a:solidFill>
                  <a:srgbClr val="1D9EDE"/>
                </a:solidFill>
                <a:latin typeface="Roboto Condensed Bold"/>
                <a:ea typeface="Roboto Condensed Bold"/>
                <a:cs typeface="Roboto Condensed Bold"/>
                <a:sym typeface="Roboto Condensed Bold"/>
              </a:rPr>
              <a:t>Oral PrEP: Missed Doses &amp; PEP Assessment </a:t>
            </a:r>
          </a:p>
        </p:txBody>
      </p:sp>
      <p:sp>
        <p:nvSpPr>
          <p:cNvPr name="TextBox 6" id="6"/>
          <p:cNvSpPr txBox="true"/>
          <p:nvPr/>
        </p:nvSpPr>
        <p:spPr>
          <a:xfrm rot="0">
            <a:off x="849726" y="2385648"/>
            <a:ext cx="16409574" cy="3853960"/>
          </a:xfrm>
          <a:prstGeom prst="rect">
            <a:avLst/>
          </a:prstGeom>
        </p:spPr>
        <p:txBody>
          <a:bodyPr anchor="t" rtlCol="false" tIns="0" lIns="0" bIns="0" rIns="0">
            <a:spAutoFit/>
          </a:bodyPr>
          <a:lstStyle/>
          <a:p>
            <a:pPr algn="l" marL="612533" indent="-306267" lvl="1">
              <a:lnSpc>
                <a:spcPts val="3064"/>
              </a:lnSpc>
              <a:buFont typeface="Arial"/>
              <a:buChar char="•"/>
            </a:pPr>
            <a:r>
              <a:rPr lang="en-US" sz="2837">
                <a:solidFill>
                  <a:srgbClr val="000000"/>
                </a:solidFill>
                <a:latin typeface="Open Sans"/>
                <a:ea typeface="Open Sans"/>
                <a:cs typeface="Open Sans"/>
                <a:sym typeface="Open Sans"/>
              </a:rPr>
              <a:t>Providers will need to make decisions on a case-by-case basis, taking into consideration relevant details to determine whether the missed doses were significant enough to warrant starting PEP (and stopping TDF-based oral PrEP). </a:t>
            </a:r>
          </a:p>
          <a:p>
            <a:pPr algn="l" marL="612533" indent="-306267" lvl="1">
              <a:lnSpc>
                <a:spcPts val="3064"/>
              </a:lnSpc>
              <a:buFont typeface="Arial"/>
              <a:buChar char="•"/>
            </a:pPr>
            <a:r>
              <a:rPr lang="en-US" sz="2837">
                <a:solidFill>
                  <a:srgbClr val="000000"/>
                </a:solidFill>
                <a:latin typeface="Open Sans"/>
                <a:ea typeface="Open Sans"/>
                <a:cs typeface="Open Sans"/>
                <a:sym typeface="Open Sans"/>
              </a:rPr>
              <a:t>Remember, those with higher-risk exposures and more significant use deviations likely have a higher indication for PEP.</a:t>
            </a:r>
          </a:p>
          <a:p>
            <a:pPr algn="l" marL="612533" indent="-306267" lvl="1">
              <a:lnSpc>
                <a:spcPts val="3064"/>
              </a:lnSpc>
              <a:buFont typeface="Arial"/>
              <a:buChar char="•"/>
            </a:pPr>
            <a:r>
              <a:rPr lang="en-US" sz="2837">
                <a:solidFill>
                  <a:srgbClr val="000000"/>
                </a:solidFill>
                <a:latin typeface="Open Sans"/>
                <a:ea typeface="Open Sans"/>
                <a:cs typeface="Open Sans"/>
                <a:sym typeface="Open Sans"/>
              </a:rPr>
              <a:t>For complex cases, it may be helpful to use a printed calendar to note the date of the possible exposure event in past 72 hours, the number of days before and after exposure that IDF-based oral PrEP should have been taken (based on their s</a:t>
            </a:r>
            <a:r>
              <a:rPr lang="en-US" sz="2837">
                <a:solidFill>
                  <a:srgbClr val="000000"/>
                </a:solidFill>
                <a:latin typeface="Open Sans"/>
                <a:ea typeface="Open Sans"/>
                <a:cs typeface="Open Sans"/>
                <a:sym typeface="Open Sans"/>
              </a:rPr>
              <a:t>e</a:t>
            </a:r>
            <a:r>
              <a:rPr lang="en-US" sz="2837">
                <a:solidFill>
                  <a:srgbClr val="000000"/>
                </a:solidFill>
                <a:latin typeface="Open Sans"/>
                <a:ea typeface="Open Sans"/>
                <a:cs typeface="Open Sans"/>
                <a:sym typeface="Open Sans"/>
              </a:rPr>
              <a:t>x/ge</a:t>
            </a:r>
            <a:r>
              <a:rPr lang="en-US" sz="2837">
                <a:solidFill>
                  <a:srgbClr val="000000"/>
                </a:solidFill>
                <a:latin typeface="Open Sans"/>
                <a:ea typeface="Open Sans"/>
                <a:cs typeface="Open Sans"/>
                <a:sym typeface="Open Sans"/>
              </a:rPr>
              <a:t>nder</a:t>
            </a:r>
            <a:r>
              <a:rPr lang="en-US" sz="2837">
                <a:solidFill>
                  <a:srgbClr val="000000"/>
                </a:solidFill>
                <a:latin typeface="Open Sans"/>
                <a:ea typeface="Open Sans"/>
                <a:cs typeface="Open Sans"/>
                <a:sym typeface="Open Sans"/>
              </a:rPr>
              <a:t> and exposure route), and the days oral PrEP was/wasn’t used on the relevant days before/on/after the exposure event day.</a:t>
            </a:r>
          </a:p>
        </p:txBody>
      </p:sp>
    </p:spTree>
  </p:cSld>
  <p:clrMapOvr>
    <a:masterClrMapping/>
  </p:clrMapOvr>
</p:sld>
</file>

<file path=ppt/slides/slide17.xml><?xml version="1.0" encoding="utf-8"?>
<p:sld xmlns:p="http://schemas.openxmlformats.org/presentationml/2006/main" xmlns:a="http://schemas.openxmlformats.org/drawingml/2006/main" xmlns:r="http://schemas.openxmlformats.org/officeDocument/2006/relationships">
  <p:cSld>
    <p:bg>
      <p:bgPr>
        <a:solidFill>
          <a:srgbClr val="48AEA8"/>
        </a:solidFill>
      </p:bgPr>
    </p:bg>
    <p:spTree>
      <p:nvGrpSpPr>
        <p:cNvPr id="1" name=""/>
        <p:cNvGrpSpPr/>
        <p:nvPr/>
      </p:nvGrpSpPr>
      <p:grpSpPr>
        <a:xfrm>
          <a:off x="0" y="0"/>
          <a:ext cx="0" cy="0"/>
          <a:chOff x="0" y="0"/>
          <a:chExt cx="0" cy="0"/>
        </a:xfrm>
      </p:grpSpPr>
      <p:sp>
        <p:nvSpPr>
          <p:cNvPr name="TextBox 2" id="2"/>
          <p:cNvSpPr txBox="true"/>
          <p:nvPr/>
        </p:nvSpPr>
        <p:spPr>
          <a:xfrm rot="0">
            <a:off x="6177715" y="4610008"/>
            <a:ext cx="12916893" cy="1839773"/>
          </a:xfrm>
          <a:prstGeom prst="rect">
            <a:avLst/>
          </a:prstGeom>
        </p:spPr>
        <p:txBody>
          <a:bodyPr anchor="t" rtlCol="false" tIns="0" lIns="0" bIns="0" rIns="0">
            <a:spAutoFit/>
          </a:bodyPr>
          <a:lstStyle/>
          <a:p>
            <a:pPr algn="l">
              <a:lnSpc>
                <a:spcPts val="6991"/>
              </a:lnSpc>
            </a:pPr>
            <a:r>
              <a:rPr lang="en-US" sz="7599" b="true">
                <a:solidFill>
                  <a:srgbClr val="FFFFFF"/>
                </a:solidFill>
                <a:latin typeface="Roboto Condensed Bold"/>
                <a:ea typeface="Roboto Condensed Bold"/>
                <a:cs typeface="Roboto Condensed Bold"/>
                <a:sym typeface="Roboto Condensed Bold"/>
              </a:rPr>
              <a:t>DVR: Non-Use &amp; PEP Assessment </a:t>
            </a:r>
          </a:p>
        </p:txBody>
      </p:sp>
      <p:grpSp>
        <p:nvGrpSpPr>
          <p:cNvPr name="Group 3" id="3"/>
          <p:cNvGrpSpPr/>
          <p:nvPr/>
        </p:nvGrpSpPr>
        <p:grpSpPr>
          <a:xfrm rot="0">
            <a:off x="0" y="1920713"/>
            <a:ext cx="6785091" cy="6692969"/>
            <a:chOff x="0" y="0"/>
            <a:chExt cx="9046788" cy="8923958"/>
          </a:xfrm>
        </p:grpSpPr>
        <p:sp>
          <p:nvSpPr>
            <p:cNvPr name="Freeform 4" id="4"/>
            <p:cNvSpPr/>
            <p:nvPr/>
          </p:nvSpPr>
          <p:spPr>
            <a:xfrm flipH="false" flipV="false" rot="1758426">
              <a:off x="1143308" y="1242448"/>
              <a:ext cx="6760171" cy="6439063"/>
            </a:xfrm>
            <a:custGeom>
              <a:avLst/>
              <a:gdLst/>
              <a:ahLst/>
              <a:cxnLst/>
              <a:rect r="r" b="b" t="t" l="l"/>
              <a:pathLst>
                <a:path h="6439063" w="6760171">
                  <a:moveTo>
                    <a:pt x="0" y="0"/>
                  </a:moveTo>
                  <a:lnTo>
                    <a:pt x="6760171" y="0"/>
                  </a:lnTo>
                  <a:lnTo>
                    <a:pt x="6760171" y="6439063"/>
                  </a:lnTo>
                  <a:lnTo>
                    <a:pt x="0" y="6439063"/>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5" id="5"/>
            <p:cNvSpPr/>
            <p:nvPr/>
          </p:nvSpPr>
          <p:spPr>
            <a:xfrm flipH="false" flipV="false" rot="0">
              <a:off x="2697450" y="2636036"/>
              <a:ext cx="3651887" cy="3651887"/>
            </a:xfrm>
            <a:custGeom>
              <a:avLst/>
              <a:gdLst/>
              <a:ahLst/>
              <a:cxnLst/>
              <a:rect r="r" b="b" t="t" l="l"/>
              <a:pathLst>
                <a:path h="3651887" w="3651887">
                  <a:moveTo>
                    <a:pt x="0" y="0"/>
                  </a:moveTo>
                  <a:lnTo>
                    <a:pt x="3651887" y="0"/>
                  </a:lnTo>
                  <a:lnTo>
                    <a:pt x="3651887" y="3651887"/>
                  </a:lnTo>
                  <a:lnTo>
                    <a:pt x="0" y="3651887"/>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grpSp>
    </p:spTree>
  </p:cSld>
  <p:clrMapOvr>
    <a:masterClrMapping/>
  </p:clrMapOvr>
</p:sld>
</file>

<file path=ppt/slides/slide18.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TextBox 2" id="2"/>
          <p:cNvSpPr txBox="true"/>
          <p:nvPr/>
        </p:nvSpPr>
        <p:spPr>
          <a:xfrm rot="0">
            <a:off x="2591242" y="851892"/>
            <a:ext cx="16447559" cy="713486"/>
          </a:xfrm>
          <a:prstGeom prst="rect">
            <a:avLst/>
          </a:prstGeom>
        </p:spPr>
        <p:txBody>
          <a:bodyPr anchor="t" rtlCol="false" tIns="0" lIns="0" bIns="0" rIns="0">
            <a:spAutoFit/>
          </a:bodyPr>
          <a:lstStyle/>
          <a:p>
            <a:pPr algn="l">
              <a:lnSpc>
                <a:spcPts val="5152"/>
              </a:lnSpc>
            </a:pPr>
            <a:r>
              <a:rPr lang="en-US" sz="5600" b="true">
                <a:solidFill>
                  <a:srgbClr val="48AEA8"/>
                </a:solidFill>
                <a:latin typeface="Roboto Condensed Bold"/>
                <a:ea typeface="Roboto Condensed Bold"/>
                <a:cs typeface="Roboto Condensed Bold"/>
                <a:sym typeface="Roboto Condensed Bold"/>
              </a:rPr>
              <a:t>DVR: Non-use &amp; PEP Assessment </a:t>
            </a:r>
          </a:p>
        </p:txBody>
      </p:sp>
      <p:grpSp>
        <p:nvGrpSpPr>
          <p:cNvPr name="Group 3" id="3"/>
          <p:cNvGrpSpPr/>
          <p:nvPr/>
        </p:nvGrpSpPr>
        <p:grpSpPr>
          <a:xfrm rot="0">
            <a:off x="0" y="0"/>
            <a:ext cx="2315357" cy="2283921"/>
            <a:chOff x="0" y="0"/>
            <a:chExt cx="3087143" cy="3045228"/>
          </a:xfrm>
        </p:grpSpPr>
        <p:sp>
          <p:nvSpPr>
            <p:cNvPr name="Freeform 4" id="4"/>
            <p:cNvSpPr/>
            <p:nvPr/>
          </p:nvSpPr>
          <p:spPr>
            <a:xfrm flipH="false" flipV="false" rot="1758426">
              <a:off x="390145" y="423975"/>
              <a:ext cx="2306853" cy="2197278"/>
            </a:xfrm>
            <a:custGeom>
              <a:avLst/>
              <a:gdLst/>
              <a:ahLst/>
              <a:cxnLst/>
              <a:rect r="r" b="b" t="t" l="l"/>
              <a:pathLst>
                <a:path h="2197278" w="2306853">
                  <a:moveTo>
                    <a:pt x="0" y="0"/>
                  </a:moveTo>
                  <a:lnTo>
                    <a:pt x="2306853" y="0"/>
                  </a:lnTo>
                  <a:lnTo>
                    <a:pt x="2306853" y="2197278"/>
                  </a:lnTo>
                  <a:lnTo>
                    <a:pt x="0" y="2197278"/>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5" id="5"/>
            <p:cNvSpPr/>
            <p:nvPr/>
          </p:nvSpPr>
          <p:spPr>
            <a:xfrm flipH="false" flipV="false" rot="0">
              <a:off x="920483" y="899526"/>
              <a:ext cx="1246177" cy="1246177"/>
            </a:xfrm>
            <a:custGeom>
              <a:avLst/>
              <a:gdLst/>
              <a:ahLst/>
              <a:cxnLst/>
              <a:rect r="r" b="b" t="t" l="l"/>
              <a:pathLst>
                <a:path h="1246177" w="1246177">
                  <a:moveTo>
                    <a:pt x="0" y="0"/>
                  </a:moveTo>
                  <a:lnTo>
                    <a:pt x="1246177" y="0"/>
                  </a:lnTo>
                  <a:lnTo>
                    <a:pt x="1246177" y="1246176"/>
                  </a:lnTo>
                  <a:lnTo>
                    <a:pt x="0" y="1246176"/>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grpSp>
      <p:sp>
        <p:nvSpPr>
          <p:cNvPr name="TextBox 6" id="6"/>
          <p:cNvSpPr txBox="true"/>
          <p:nvPr/>
        </p:nvSpPr>
        <p:spPr>
          <a:xfrm rot="0">
            <a:off x="849726" y="3100779"/>
            <a:ext cx="16116921" cy="5913701"/>
          </a:xfrm>
          <a:prstGeom prst="rect">
            <a:avLst/>
          </a:prstGeom>
        </p:spPr>
        <p:txBody>
          <a:bodyPr anchor="t" rtlCol="false" tIns="0" lIns="0" bIns="0" rIns="0">
            <a:spAutoFit/>
          </a:bodyPr>
          <a:lstStyle/>
          <a:p>
            <a:pPr algn="l" marL="721231" indent="-360615" lvl="1">
              <a:lnSpc>
                <a:spcPts val="3607"/>
              </a:lnSpc>
              <a:buFont typeface="Arial"/>
              <a:buChar char="•"/>
            </a:pPr>
            <a:r>
              <a:rPr lang="en-US" sz="3340">
                <a:solidFill>
                  <a:srgbClr val="000000"/>
                </a:solidFill>
                <a:latin typeface="Open Sans"/>
                <a:ea typeface="Open Sans"/>
                <a:cs typeface="Open Sans"/>
                <a:sym typeface="Open Sans"/>
              </a:rPr>
              <a:t>If you identify a possible high-risk exposure in the past 72 hours in a returning DVR client, next assess for DVR use deviations (days when DVR was not worn) in the 24 hours before and the day of the exposure event, and determine the significance.</a:t>
            </a:r>
          </a:p>
          <a:p>
            <a:pPr algn="l" marL="721231" indent="-360615" lvl="1">
              <a:lnSpc>
                <a:spcPts val="3607"/>
              </a:lnSpc>
              <a:buFont typeface="Arial"/>
              <a:buChar char="•"/>
            </a:pPr>
            <a:r>
              <a:rPr lang="en-US" sz="3340">
                <a:solidFill>
                  <a:srgbClr val="000000"/>
                </a:solidFill>
                <a:latin typeface="Open Sans"/>
                <a:ea typeface="Open Sans"/>
                <a:cs typeface="Open Sans"/>
                <a:sym typeface="Open Sans"/>
              </a:rPr>
              <a:t>There is no absolute rule about the duration of DVR non-use that constitutes a significant use deviation. </a:t>
            </a:r>
          </a:p>
          <a:p>
            <a:pPr algn="l" marL="721231" indent="-360615" lvl="1">
              <a:lnSpc>
                <a:spcPts val="3607"/>
              </a:lnSpc>
              <a:buFont typeface="Arial"/>
              <a:buChar char="•"/>
            </a:pPr>
            <a:r>
              <a:rPr lang="en-US" sz="3340">
                <a:solidFill>
                  <a:srgbClr val="000000"/>
                </a:solidFill>
                <a:latin typeface="Open Sans"/>
                <a:ea typeface="Open Sans"/>
                <a:cs typeface="Open Sans"/>
                <a:sym typeface="Open Sans"/>
              </a:rPr>
              <a:t>It is best if DVR was worn continuously, particularly in the 24 hours before the exposure event, day of the exposure event, and should not have been removed immediately after sex. </a:t>
            </a:r>
          </a:p>
          <a:p>
            <a:pPr algn="l" marL="721231" indent="-360615" lvl="1">
              <a:lnSpc>
                <a:spcPts val="3607"/>
              </a:lnSpc>
              <a:buFont typeface="Arial"/>
              <a:buChar char="•"/>
            </a:pPr>
            <a:r>
              <a:rPr lang="en-US" sz="3340">
                <a:solidFill>
                  <a:srgbClr val="000000"/>
                </a:solidFill>
                <a:latin typeface="Open Sans"/>
                <a:ea typeface="Open Sans"/>
                <a:cs typeface="Open Sans"/>
                <a:sym typeface="Open Sans"/>
              </a:rPr>
              <a:t>If removed, it should have been ideally replaced with a new one straight away. </a:t>
            </a:r>
          </a:p>
          <a:p>
            <a:pPr algn="l" marL="721231" indent="-360615" lvl="1">
              <a:lnSpc>
                <a:spcPts val="3607"/>
              </a:lnSpc>
              <a:buFont typeface="Arial"/>
              <a:buChar char="•"/>
            </a:pPr>
            <a:r>
              <a:rPr lang="en-US" sz="3340">
                <a:solidFill>
                  <a:srgbClr val="000000"/>
                </a:solidFill>
                <a:latin typeface="Open Sans"/>
                <a:ea typeface="Open Sans"/>
                <a:cs typeface="Open Sans"/>
                <a:sym typeface="Open Sans"/>
              </a:rPr>
              <a:t>Not wearing the DVR throughout the 24 hours before and on the day of the possible exposure likely constitutes a significant use deviation.</a:t>
            </a:r>
          </a:p>
        </p:txBody>
      </p:sp>
    </p:spTree>
  </p:cSld>
  <p:clrMapOvr>
    <a:masterClrMapping/>
  </p:clrMapOvr>
</p:sld>
</file>

<file path=ppt/slides/slide19.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TextBox 2" id="2"/>
          <p:cNvSpPr txBox="true"/>
          <p:nvPr/>
        </p:nvSpPr>
        <p:spPr>
          <a:xfrm rot="0">
            <a:off x="1028700" y="3425032"/>
            <a:ext cx="15977371" cy="5024239"/>
          </a:xfrm>
          <a:prstGeom prst="rect">
            <a:avLst/>
          </a:prstGeom>
        </p:spPr>
        <p:txBody>
          <a:bodyPr anchor="t" rtlCol="false" tIns="0" lIns="0" bIns="0" rIns="0">
            <a:spAutoFit/>
          </a:bodyPr>
          <a:lstStyle/>
          <a:p>
            <a:pPr algn="l" marL="798211" indent="-399106" lvl="1">
              <a:lnSpc>
                <a:spcPts val="3992"/>
              </a:lnSpc>
              <a:buFont typeface="Arial"/>
              <a:buChar char="•"/>
            </a:pPr>
            <a:r>
              <a:rPr lang="en-US" sz="3697">
                <a:solidFill>
                  <a:srgbClr val="000000"/>
                </a:solidFill>
                <a:latin typeface="Open Sans"/>
                <a:ea typeface="Open Sans"/>
                <a:cs typeface="Open Sans"/>
                <a:sym typeface="Open Sans"/>
              </a:rPr>
              <a:t>Providers will need to make decisions on a case-by-case basis, taking into consideration relevant details to determine whether days of not wearing DVR were significant enough to warrant starting PEP (and stopping DVR). </a:t>
            </a:r>
          </a:p>
          <a:p>
            <a:pPr algn="l" marL="798211" indent="-399106" lvl="1">
              <a:lnSpc>
                <a:spcPts val="3992"/>
              </a:lnSpc>
              <a:buFont typeface="Arial"/>
              <a:buChar char="•"/>
            </a:pPr>
            <a:r>
              <a:rPr lang="en-US" sz="3697">
                <a:solidFill>
                  <a:srgbClr val="000000"/>
                </a:solidFill>
                <a:latin typeface="Open Sans"/>
                <a:ea typeface="Open Sans"/>
                <a:cs typeface="Open Sans"/>
                <a:sym typeface="Open Sans"/>
              </a:rPr>
              <a:t>Remember, those with higher-risk exposures and more significant use deviations likely have a higher indication for PEP. </a:t>
            </a:r>
          </a:p>
          <a:p>
            <a:pPr algn="l" marL="798211" indent="-399106" lvl="1">
              <a:lnSpc>
                <a:spcPts val="3992"/>
              </a:lnSpc>
              <a:buFont typeface="Arial"/>
              <a:buChar char="•"/>
            </a:pPr>
            <a:r>
              <a:rPr lang="en-US" sz="3697">
                <a:solidFill>
                  <a:srgbClr val="000000"/>
                </a:solidFill>
                <a:latin typeface="Open Sans"/>
                <a:ea typeface="Open Sans"/>
                <a:cs typeface="Open Sans"/>
                <a:sym typeface="Open Sans"/>
              </a:rPr>
              <a:t>For complex cases, it may be helpful to use a printed calendar to note the date of the possible exposure event in past 72 hours and the days DVR was/wasn’t worn on the relevant days before/on the exposure event day.</a:t>
            </a:r>
          </a:p>
        </p:txBody>
      </p:sp>
      <p:sp>
        <p:nvSpPr>
          <p:cNvPr name="TextBox 3" id="3"/>
          <p:cNvSpPr txBox="true"/>
          <p:nvPr/>
        </p:nvSpPr>
        <p:spPr>
          <a:xfrm rot="0">
            <a:off x="2591242" y="851892"/>
            <a:ext cx="16447559" cy="713486"/>
          </a:xfrm>
          <a:prstGeom prst="rect">
            <a:avLst/>
          </a:prstGeom>
        </p:spPr>
        <p:txBody>
          <a:bodyPr anchor="t" rtlCol="false" tIns="0" lIns="0" bIns="0" rIns="0">
            <a:spAutoFit/>
          </a:bodyPr>
          <a:lstStyle/>
          <a:p>
            <a:pPr algn="l">
              <a:lnSpc>
                <a:spcPts val="5152"/>
              </a:lnSpc>
            </a:pPr>
            <a:r>
              <a:rPr lang="en-US" sz="5600" b="true">
                <a:solidFill>
                  <a:srgbClr val="48AEA8"/>
                </a:solidFill>
                <a:latin typeface="Roboto Condensed Bold"/>
                <a:ea typeface="Roboto Condensed Bold"/>
                <a:cs typeface="Roboto Condensed Bold"/>
                <a:sym typeface="Roboto Condensed Bold"/>
              </a:rPr>
              <a:t>DVR: Non-use &amp; PEP Assessment </a:t>
            </a:r>
          </a:p>
        </p:txBody>
      </p:sp>
      <p:grpSp>
        <p:nvGrpSpPr>
          <p:cNvPr name="Group 4" id="4"/>
          <p:cNvGrpSpPr/>
          <p:nvPr/>
        </p:nvGrpSpPr>
        <p:grpSpPr>
          <a:xfrm rot="0">
            <a:off x="0" y="0"/>
            <a:ext cx="2315357" cy="2283921"/>
            <a:chOff x="0" y="0"/>
            <a:chExt cx="3087143" cy="3045228"/>
          </a:xfrm>
        </p:grpSpPr>
        <p:sp>
          <p:nvSpPr>
            <p:cNvPr name="Freeform 5" id="5"/>
            <p:cNvSpPr/>
            <p:nvPr/>
          </p:nvSpPr>
          <p:spPr>
            <a:xfrm flipH="false" flipV="false" rot="1758426">
              <a:off x="390145" y="423975"/>
              <a:ext cx="2306853" cy="2197278"/>
            </a:xfrm>
            <a:custGeom>
              <a:avLst/>
              <a:gdLst/>
              <a:ahLst/>
              <a:cxnLst/>
              <a:rect r="r" b="b" t="t" l="l"/>
              <a:pathLst>
                <a:path h="2197278" w="2306853">
                  <a:moveTo>
                    <a:pt x="0" y="0"/>
                  </a:moveTo>
                  <a:lnTo>
                    <a:pt x="2306853" y="0"/>
                  </a:lnTo>
                  <a:lnTo>
                    <a:pt x="2306853" y="2197278"/>
                  </a:lnTo>
                  <a:lnTo>
                    <a:pt x="0" y="2197278"/>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6" id="6"/>
            <p:cNvSpPr/>
            <p:nvPr/>
          </p:nvSpPr>
          <p:spPr>
            <a:xfrm flipH="false" flipV="false" rot="0">
              <a:off x="920483" y="899526"/>
              <a:ext cx="1246177" cy="1246177"/>
            </a:xfrm>
            <a:custGeom>
              <a:avLst/>
              <a:gdLst/>
              <a:ahLst/>
              <a:cxnLst/>
              <a:rect r="r" b="b" t="t" l="l"/>
              <a:pathLst>
                <a:path h="1246177" w="1246177">
                  <a:moveTo>
                    <a:pt x="0" y="0"/>
                  </a:moveTo>
                  <a:lnTo>
                    <a:pt x="1246177" y="0"/>
                  </a:lnTo>
                  <a:lnTo>
                    <a:pt x="1246177" y="1246176"/>
                  </a:lnTo>
                  <a:lnTo>
                    <a:pt x="0" y="1246176"/>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grpSp>
    </p:spTree>
  </p:cSld>
  <p:clrMapOvr>
    <a:masterClrMapping/>
  </p:clrMapOvr>
</p:sld>
</file>

<file path=ppt/slides/slide2.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442548" y="2691306"/>
            <a:ext cx="5789835" cy="5960124"/>
          </a:xfrm>
          <a:custGeom>
            <a:avLst/>
            <a:gdLst/>
            <a:ahLst/>
            <a:cxnLst/>
            <a:rect r="r" b="b" t="t" l="l"/>
            <a:pathLst>
              <a:path h="5960124" w="5789835">
                <a:moveTo>
                  <a:pt x="0" y="0"/>
                </a:moveTo>
                <a:lnTo>
                  <a:pt x="5789835" y="0"/>
                </a:lnTo>
                <a:lnTo>
                  <a:pt x="5789835" y="5960124"/>
                </a:lnTo>
                <a:lnTo>
                  <a:pt x="0" y="5960124"/>
                </a:lnTo>
                <a:lnTo>
                  <a:pt x="0" y="0"/>
                </a:lnTo>
                <a:close/>
              </a:path>
            </a:pathLst>
          </a:custGeom>
          <a:blipFill>
            <a:blip r:embed="rId2"/>
            <a:stretch>
              <a:fillRect l="0" t="0" r="0" b="0"/>
            </a:stretch>
          </a:blipFill>
        </p:spPr>
      </p:sp>
      <p:sp>
        <p:nvSpPr>
          <p:cNvPr name="TextBox 3" id="3"/>
          <p:cNvSpPr txBox="true"/>
          <p:nvPr/>
        </p:nvSpPr>
        <p:spPr>
          <a:xfrm rot="0">
            <a:off x="1028700" y="923925"/>
            <a:ext cx="10870158" cy="830580"/>
          </a:xfrm>
          <a:prstGeom prst="rect">
            <a:avLst/>
          </a:prstGeom>
        </p:spPr>
        <p:txBody>
          <a:bodyPr anchor="t" rtlCol="false" tIns="0" lIns="0" bIns="0" rIns="0">
            <a:spAutoFit/>
          </a:bodyPr>
          <a:lstStyle/>
          <a:p>
            <a:pPr algn="l">
              <a:lnSpc>
                <a:spcPts val="6719"/>
              </a:lnSpc>
            </a:pPr>
            <a:r>
              <a:rPr lang="en-US" sz="4800" b="true">
                <a:solidFill>
                  <a:srgbClr val="000000"/>
                </a:solidFill>
                <a:latin typeface="Roboto Condensed Bold"/>
                <a:ea typeface="Roboto Condensed Bold"/>
                <a:cs typeface="Roboto Condensed Bold"/>
                <a:sym typeface="Roboto Condensed Bold"/>
              </a:rPr>
              <a:t>LEARNING OBJECTIVES</a:t>
            </a:r>
          </a:p>
        </p:txBody>
      </p:sp>
      <p:sp>
        <p:nvSpPr>
          <p:cNvPr name="TextBox 4" id="4"/>
          <p:cNvSpPr txBox="true"/>
          <p:nvPr/>
        </p:nvSpPr>
        <p:spPr>
          <a:xfrm rot="0">
            <a:off x="6232383" y="2316210"/>
            <a:ext cx="11605753" cy="5946826"/>
          </a:xfrm>
          <a:prstGeom prst="rect">
            <a:avLst/>
          </a:prstGeom>
        </p:spPr>
        <p:txBody>
          <a:bodyPr anchor="t" rtlCol="false" tIns="0" lIns="0" bIns="0" rIns="0">
            <a:spAutoFit/>
          </a:bodyPr>
          <a:lstStyle/>
          <a:p>
            <a:pPr algn="l">
              <a:lnSpc>
                <a:spcPts val="3989"/>
              </a:lnSpc>
            </a:pPr>
            <a:r>
              <a:rPr lang="en-US" sz="2849">
                <a:solidFill>
                  <a:srgbClr val="000000"/>
                </a:solidFill>
                <a:latin typeface="Open Sans"/>
                <a:ea typeface="Open Sans"/>
                <a:cs typeface="Open Sans"/>
                <a:sym typeface="Open Sans"/>
              </a:rPr>
              <a:t>Upon completion of Lesson 4, you should be able to:</a:t>
            </a:r>
          </a:p>
          <a:p>
            <a:pPr algn="l" marL="615254" indent="-307627" lvl="1">
              <a:lnSpc>
                <a:spcPts val="3989"/>
              </a:lnSpc>
              <a:buFont typeface="Arial"/>
              <a:buChar char="•"/>
            </a:pPr>
            <a:r>
              <a:rPr lang="en-US" sz="2849">
                <a:solidFill>
                  <a:srgbClr val="000000"/>
                </a:solidFill>
                <a:latin typeface="Open Sans"/>
                <a:ea typeface="Open Sans"/>
                <a:cs typeface="Open Sans"/>
                <a:sym typeface="Open Sans"/>
              </a:rPr>
              <a:t>Describe which aspects of a client’s health need to be </a:t>
            </a:r>
            <a:r>
              <a:rPr lang="en-US" sz="2849">
                <a:solidFill>
                  <a:srgbClr val="000000"/>
                </a:solidFill>
                <a:latin typeface="Open Sans"/>
                <a:ea typeface="Open Sans"/>
                <a:cs typeface="Open Sans"/>
                <a:sym typeface="Open Sans"/>
              </a:rPr>
              <a:t>re-assessed at PrEP follow-up visits</a:t>
            </a:r>
          </a:p>
          <a:p>
            <a:pPr algn="l" marL="615254" indent="-307627" lvl="1">
              <a:lnSpc>
                <a:spcPts val="3989"/>
              </a:lnSpc>
              <a:buFont typeface="Arial"/>
              <a:buChar char="•"/>
            </a:pPr>
            <a:r>
              <a:rPr lang="en-US" sz="2849">
                <a:solidFill>
                  <a:srgbClr val="000000"/>
                </a:solidFill>
                <a:latin typeface="Open Sans"/>
                <a:ea typeface="Open Sans"/>
                <a:cs typeface="Open Sans"/>
                <a:sym typeface="Open Sans"/>
              </a:rPr>
              <a:t>Explain the importance of evaluating clients’ experiences using PrEP since the prior visit and how use deviations relate to follow-up care</a:t>
            </a:r>
          </a:p>
          <a:p>
            <a:pPr algn="l" marL="615254" indent="-307627" lvl="1">
              <a:lnSpc>
                <a:spcPts val="3989"/>
              </a:lnSpc>
              <a:buFont typeface="Arial"/>
              <a:buChar char="•"/>
            </a:pPr>
            <a:r>
              <a:rPr lang="en-US" sz="2849">
                <a:solidFill>
                  <a:srgbClr val="000000"/>
                </a:solidFill>
                <a:latin typeface="Open Sans"/>
                <a:ea typeface="Open Sans"/>
                <a:cs typeface="Open Sans"/>
                <a:sym typeface="Open Sans"/>
              </a:rPr>
              <a:t>Identify special considerations for clients whose PrEP use deviates from the recommended schedule</a:t>
            </a:r>
          </a:p>
          <a:p>
            <a:pPr algn="l" marL="615254" indent="-307627" lvl="1">
              <a:lnSpc>
                <a:spcPts val="3989"/>
              </a:lnSpc>
              <a:buFont typeface="Arial"/>
              <a:buChar char="•"/>
            </a:pPr>
            <a:r>
              <a:rPr lang="en-US" sz="2849">
                <a:solidFill>
                  <a:srgbClr val="000000"/>
                </a:solidFill>
                <a:latin typeface="Open Sans"/>
                <a:ea typeface="Open Sans"/>
                <a:cs typeface="Open Sans"/>
                <a:sym typeface="Open Sans"/>
              </a:rPr>
              <a:t>Identify contraindications to continued PrEP use and describe clinical management when contraindications exist</a:t>
            </a:r>
          </a:p>
          <a:p>
            <a:pPr algn="l" marL="615254" indent="-307627" lvl="1">
              <a:lnSpc>
                <a:spcPts val="3989"/>
              </a:lnSpc>
              <a:buFont typeface="Arial"/>
              <a:buChar char="•"/>
            </a:pPr>
            <a:r>
              <a:rPr lang="en-US" sz="2849">
                <a:solidFill>
                  <a:srgbClr val="000000"/>
                </a:solidFill>
                <a:latin typeface="Open Sans"/>
                <a:ea typeface="Open Sans"/>
                <a:cs typeface="Open Sans"/>
                <a:sym typeface="Open Sans"/>
              </a:rPr>
              <a:t>Describe how to assess and manage side effects and other complications</a:t>
            </a:r>
          </a:p>
        </p:txBody>
      </p:sp>
    </p:spTree>
  </p:cSld>
  <p:clrMapOvr>
    <a:masterClrMapping/>
  </p:clrMapOvr>
</p:sld>
</file>

<file path=ppt/slides/slide20.xml><?xml version="1.0" encoding="utf-8"?>
<p:sld xmlns:p="http://schemas.openxmlformats.org/presentationml/2006/main" xmlns:a="http://schemas.openxmlformats.org/drawingml/2006/main" xmlns:r="http://schemas.openxmlformats.org/officeDocument/2006/relationships">
  <p:cSld>
    <p:bg>
      <p:bgPr>
        <a:solidFill>
          <a:srgbClr val="A93291"/>
        </a:solidFill>
      </p:bgPr>
    </p:bg>
    <p:spTree>
      <p:nvGrpSpPr>
        <p:cNvPr id="1" name=""/>
        <p:cNvGrpSpPr/>
        <p:nvPr/>
      </p:nvGrpSpPr>
      <p:grpSpPr>
        <a:xfrm>
          <a:off x="0" y="0"/>
          <a:ext cx="0" cy="0"/>
          <a:chOff x="0" y="0"/>
          <a:chExt cx="0" cy="0"/>
        </a:xfrm>
      </p:grpSpPr>
      <p:sp>
        <p:nvSpPr>
          <p:cNvPr name="TextBox 2" id="2"/>
          <p:cNvSpPr txBox="true"/>
          <p:nvPr/>
        </p:nvSpPr>
        <p:spPr>
          <a:xfrm rot="0">
            <a:off x="5941583" y="4306189"/>
            <a:ext cx="11617945" cy="2161413"/>
          </a:xfrm>
          <a:prstGeom prst="rect">
            <a:avLst/>
          </a:prstGeom>
        </p:spPr>
        <p:txBody>
          <a:bodyPr anchor="t" rtlCol="false" tIns="0" lIns="0" bIns="0" rIns="0">
            <a:spAutoFit/>
          </a:bodyPr>
          <a:lstStyle/>
          <a:p>
            <a:pPr algn="l">
              <a:lnSpc>
                <a:spcPts val="8496"/>
              </a:lnSpc>
            </a:pPr>
            <a:r>
              <a:rPr lang="en-US" sz="7200" b="true">
                <a:solidFill>
                  <a:srgbClr val="FFFFFF"/>
                </a:solidFill>
                <a:latin typeface="Roboto Condensed Bold"/>
                <a:ea typeface="Roboto Condensed Bold"/>
                <a:cs typeface="Roboto Condensed Bold"/>
                <a:sym typeface="Roboto Condensed Bold"/>
              </a:rPr>
              <a:t>CAB-LA: Injection Delays &amp; PEP Assessment </a:t>
            </a:r>
          </a:p>
        </p:txBody>
      </p:sp>
      <p:grpSp>
        <p:nvGrpSpPr>
          <p:cNvPr name="Group 3" id="3"/>
          <p:cNvGrpSpPr/>
          <p:nvPr/>
        </p:nvGrpSpPr>
        <p:grpSpPr>
          <a:xfrm rot="0">
            <a:off x="1028700" y="3691823"/>
            <a:ext cx="4085044" cy="4115914"/>
            <a:chOff x="0" y="0"/>
            <a:chExt cx="5446726" cy="5487885"/>
          </a:xfrm>
        </p:grpSpPr>
        <p:sp>
          <p:nvSpPr>
            <p:cNvPr name="Freeform 4" id="4"/>
            <p:cNvSpPr/>
            <p:nvPr/>
          </p:nvSpPr>
          <p:spPr>
            <a:xfrm flipH="false" flipV="false" rot="-10800000">
              <a:off x="0" y="0"/>
              <a:ext cx="5446726" cy="5487885"/>
            </a:xfrm>
            <a:custGeom>
              <a:avLst/>
              <a:gdLst/>
              <a:ahLst/>
              <a:cxnLst/>
              <a:rect r="r" b="b" t="t" l="l"/>
              <a:pathLst>
                <a:path h="5487885" w="5446726">
                  <a:moveTo>
                    <a:pt x="0" y="0"/>
                  </a:moveTo>
                  <a:lnTo>
                    <a:pt x="5446726" y="0"/>
                  </a:lnTo>
                  <a:lnTo>
                    <a:pt x="5446726" y="5487885"/>
                  </a:lnTo>
                  <a:lnTo>
                    <a:pt x="0" y="5487885"/>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TextBox 5" id="5"/>
            <p:cNvSpPr txBox="true"/>
            <p:nvPr/>
          </p:nvSpPr>
          <p:spPr>
            <a:xfrm rot="0">
              <a:off x="2158906" y="1890663"/>
              <a:ext cx="1727979" cy="720343"/>
            </a:xfrm>
            <a:prstGeom prst="rect">
              <a:avLst/>
            </a:prstGeom>
          </p:spPr>
          <p:txBody>
            <a:bodyPr anchor="t" rtlCol="false" tIns="0" lIns="0" bIns="0" rIns="0">
              <a:spAutoFit/>
            </a:bodyPr>
            <a:lstStyle/>
            <a:p>
              <a:pPr algn="ctr">
                <a:lnSpc>
                  <a:spcPts val="4242"/>
                </a:lnSpc>
              </a:pPr>
              <a:r>
                <a:rPr lang="en-US" sz="3030">
                  <a:solidFill>
                    <a:srgbClr val="A93291"/>
                  </a:solidFill>
                  <a:latin typeface="Aloja"/>
                  <a:ea typeface="Aloja"/>
                  <a:cs typeface="Aloja"/>
                  <a:sym typeface="Aloja"/>
                </a:rPr>
                <a:t>C</a:t>
              </a:r>
            </a:p>
          </p:txBody>
        </p:sp>
      </p:grpSp>
    </p:spTree>
  </p:cSld>
  <p:clrMapOvr>
    <a:masterClrMapping/>
  </p:clrMapOvr>
</p:sld>
</file>

<file path=ppt/slides/slide21.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TextBox 2" id="2"/>
          <p:cNvSpPr txBox="true"/>
          <p:nvPr/>
        </p:nvSpPr>
        <p:spPr>
          <a:xfrm rot="0">
            <a:off x="2668874" y="738632"/>
            <a:ext cx="12950252" cy="713486"/>
          </a:xfrm>
          <a:prstGeom prst="rect">
            <a:avLst/>
          </a:prstGeom>
        </p:spPr>
        <p:txBody>
          <a:bodyPr anchor="t" rtlCol="false" tIns="0" lIns="0" bIns="0" rIns="0">
            <a:spAutoFit/>
          </a:bodyPr>
          <a:lstStyle/>
          <a:p>
            <a:pPr algn="l">
              <a:lnSpc>
                <a:spcPts val="5152"/>
              </a:lnSpc>
            </a:pPr>
            <a:r>
              <a:rPr lang="en-US" sz="5600" b="true">
                <a:solidFill>
                  <a:srgbClr val="A93291"/>
                </a:solidFill>
                <a:latin typeface="Roboto Condensed Bold"/>
                <a:ea typeface="Roboto Condensed Bold"/>
                <a:cs typeface="Roboto Condensed Bold"/>
                <a:sym typeface="Roboto Condensed Bold"/>
              </a:rPr>
              <a:t>CAB-LA Injection Delays &amp; PEP Assessment </a:t>
            </a:r>
          </a:p>
        </p:txBody>
      </p:sp>
      <p:sp>
        <p:nvSpPr>
          <p:cNvPr name="TextBox 3" id="3"/>
          <p:cNvSpPr txBox="true"/>
          <p:nvPr/>
        </p:nvSpPr>
        <p:spPr>
          <a:xfrm rot="0">
            <a:off x="774660" y="2863917"/>
            <a:ext cx="16771600" cy="7060357"/>
          </a:xfrm>
          <a:prstGeom prst="rect">
            <a:avLst/>
          </a:prstGeom>
        </p:spPr>
        <p:txBody>
          <a:bodyPr anchor="t" rtlCol="false" tIns="0" lIns="0" bIns="0" rIns="0">
            <a:spAutoFit/>
          </a:bodyPr>
          <a:lstStyle/>
          <a:p>
            <a:pPr algn="l">
              <a:lnSpc>
                <a:spcPts val="4036"/>
              </a:lnSpc>
            </a:pPr>
            <a:r>
              <a:rPr lang="en-US" sz="3129">
                <a:solidFill>
                  <a:srgbClr val="000000"/>
                </a:solidFill>
                <a:latin typeface="Open Sans"/>
                <a:ea typeface="Open Sans"/>
                <a:cs typeface="Open Sans"/>
                <a:sym typeface="Open Sans"/>
              </a:rPr>
              <a:t>In a CAB-LA client who has returned late, if you identify a possible high-risk exposure event in the past 72 hours, next assess whether the delay (use deviation) is significant, which depends on the duration since the la</a:t>
            </a:r>
            <a:r>
              <a:rPr lang="en-US" sz="3129">
                <a:solidFill>
                  <a:srgbClr val="000000"/>
                </a:solidFill>
                <a:latin typeface="Open Sans"/>
                <a:ea typeface="Open Sans"/>
                <a:cs typeface="Open Sans"/>
                <a:sym typeface="Open Sans"/>
              </a:rPr>
              <a:t>st</a:t>
            </a:r>
            <a:r>
              <a:rPr lang="en-US" sz="3129">
                <a:solidFill>
                  <a:srgbClr val="000000"/>
                </a:solidFill>
                <a:latin typeface="Open Sans"/>
                <a:ea typeface="Open Sans"/>
                <a:cs typeface="Open Sans"/>
                <a:sym typeface="Open Sans"/>
              </a:rPr>
              <a:t> inje</a:t>
            </a:r>
            <a:r>
              <a:rPr lang="en-US" sz="3129">
                <a:solidFill>
                  <a:srgbClr val="000000"/>
                </a:solidFill>
                <a:latin typeface="Open Sans"/>
                <a:ea typeface="Open Sans"/>
                <a:cs typeface="Open Sans"/>
                <a:sym typeface="Open Sans"/>
              </a:rPr>
              <a:t>ction a</a:t>
            </a:r>
            <a:r>
              <a:rPr lang="en-US" sz="3129">
                <a:solidFill>
                  <a:srgbClr val="000000"/>
                </a:solidFill>
                <a:latin typeface="Open Sans"/>
                <a:ea typeface="Open Sans"/>
                <a:cs typeface="Open Sans"/>
                <a:sym typeface="Open Sans"/>
              </a:rPr>
              <a:t>n</a:t>
            </a:r>
            <a:r>
              <a:rPr lang="en-US" sz="3129">
                <a:solidFill>
                  <a:srgbClr val="000000"/>
                </a:solidFill>
                <a:latin typeface="Open Sans"/>
                <a:ea typeface="Open Sans"/>
                <a:cs typeface="Open Sans"/>
                <a:sym typeface="Open Sans"/>
              </a:rPr>
              <a:t>d</a:t>
            </a:r>
            <a:r>
              <a:rPr lang="en-US" sz="3129">
                <a:solidFill>
                  <a:srgbClr val="000000"/>
                </a:solidFill>
                <a:latin typeface="Open Sans"/>
                <a:ea typeface="Open Sans"/>
                <a:cs typeface="Open Sans"/>
                <a:sym typeface="Open Sans"/>
              </a:rPr>
              <a:t> la</a:t>
            </a:r>
            <a:r>
              <a:rPr lang="en-US" sz="3129">
                <a:solidFill>
                  <a:srgbClr val="000000"/>
                </a:solidFill>
                <a:latin typeface="Open Sans"/>
                <a:ea typeface="Open Sans"/>
                <a:cs typeface="Open Sans"/>
                <a:sym typeface="Open Sans"/>
              </a:rPr>
              <a:t>st CAB-LA in</a:t>
            </a:r>
            <a:r>
              <a:rPr lang="en-US" sz="3129">
                <a:solidFill>
                  <a:srgbClr val="000000"/>
                </a:solidFill>
                <a:latin typeface="Open Sans"/>
                <a:ea typeface="Open Sans"/>
                <a:cs typeface="Open Sans"/>
                <a:sym typeface="Open Sans"/>
              </a:rPr>
              <a:t>jec</a:t>
            </a:r>
            <a:r>
              <a:rPr lang="en-US" sz="3129">
                <a:solidFill>
                  <a:srgbClr val="000000"/>
                </a:solidFill>
                <a:latin typeface="Open Sans"/>
                <a:ea typeface="Open Sans"/>
                <a:cs typeface="Open Sans"/>
                <a:sym typeface="Open Sans"/>
              </a:rPr>
              <a:t>t</a:t>
            </a:r>
            <a:r>
              <a:rPr lang="en-US" sz="3129">
                <a:solidFill>
                  <a:srgbClr val="000000"/>
                </a:solidFill>
                <a:latin typeface="Open Sans"/>
                <a:ea typeface="Open Sans"/>
                <a:cs typeface="Open Sans"/>
                <a:sym typeface="Open Sans"/>
              </a:rPr>
              <a:t>i</a:t>
            </a:r>
            <a:r>
              <a:rPr lang="en-US" sz="3129">
                <a:solidFill>
                  <a:srgbClr val="000000"/>
                </a:solidFill>
                <a:latin typeface="Open Sans"/>
                <a:ea typeface="Open Sans"/>
                <a:cs typeface="Open Sans"/>
                <a:sym typeface="Open Sans"/>
              </a:rPr>
              <a:t>o</a:t>
            </a:r>
            <a:r>
              <a:rPr lang="en-US" sz="3129">
                <a:solidFill>
                  <a:srgbClr val="000000"/>
                </a:solidFill>
                <a:latin typeface="Open Sans"/>
                <a:ea typeface="Open Sans"/>
                <a:cs typeface="Open Sans"/>
                <a:sym typeface="Open Sans"/>
              </a:rPr>
              <a:t>n</a:t>
            </a:r>
            <a:r>
              <a:rPr lang="en-US" sz="3129">
                <a:solidFill>
                  <a:srgbClr val="000000"/>
                </a:solidFill>
                <a:latin typeface="Open Sans"/>
                <a:ea typeface="Open Sans"/>
                <a:cs typeface="Open Sans"/>
                <a:sym typeface="Open Sans"/>
              </a:rPr>
              <a:t> t</a:t>
            </a:r>
            <a:r>
              <a:rPr lang="en-US" sz="3129">
                <a:solidFill>
                  <a:srgbClr val="000000"/>
                </a:solidFill>
                <a:latin typeface="Open Sans"/>
                <a:ea typeface="Open Sans"/>
                <a:cs typeface="Open Sans"/>
                <a:sym typeface="Open Sans"/>
              </a:rPr>
              <a:t>yp</a:t>
            </a:r>
            <a:r>
              <a:rPr lang="en-US" sz="3129">
                <a:solidFill>
                  <a:srgbClr val="000000"/>
                </a:solidFill>
                <a:latin typeface="Open Sans"/>
                <a:ea typeface="Open Sans"/>
                <a:cs typeface="Open Sans"/>
                <a:sym typeface="Open Sans"/>
              </a:rPr>
              <a:t>e</a:t>
            </a:r>
            <a:r>
              <a:rPr lang="en-US" sz="3129">
                <a:solidFill>
                  <a:srgbClr val="000000"/>
                </a:solidFill>
                <a:latin typeface="Open Sans"/>
                <a:ea typeface="Open Sans"/>
                <a:cs typeface="Open Sans"/>
                <a:sym typeface="Open Sans"/>
              </a:rPr>
              <a:t>, as</a:t>
            </a:r>
            <a:r>
              <a:rPr lang="en-US" sz="3129">
                <a:solidFill>
                  <a:srgbClr val="000000"/>
                </a:solidFill>
                <a:latin typeface="Open Sans"/>
                <a:ea typeface="Open Sans"/>
                <a:cs typeface="Open Sans"/>
                <a:sym typeface="Open Sans"/>
              </a:rPr>
              <a:t> follow</a:t>
            </a:r>
            <a:r>
              <a:rPr lang="en-US" sz="3129">
                <a:solidFill>
                  <a:srgbClr val="000000"/>
                </a:solidFill>
                <a:latin typeface="Open Sans"/>
                <a:ea typeface="Open Sans"/>
                <a:cs typeface="Open Sans"/>
                <a:sym typeface="Open Sans"/>
              </a:rPr>
              <a:t>s:</a:t>
            </a:r>
          </a:p>
          <a:p>
            <a:pPr algn="l" marL="675616" indent="-337808" lvl="1">
              <a:lnSpc>
                <a:spcPts val="4036"/>
              </a:lnSpc>
              <a:buFont typeface="Arial"/>
              <a:buChar char="•"/>
            </a:pPr>
            <a:r>
              <a:rPr lang="en-US" sz="3129">
                <a:solidFill>
                  <a:srgbClr val="000000"/>
                </a:solidFill>
                <a:latin typeface="Open Sans"/>
                <a:ea typeface="Open Sans"/>
                <a:cs typeface="Open Sans"/>
                <a:sym typeface="Open Sans"/>
              </a:rPr>
              <a:t>For cl</a:t>
            </a:r>
            <a:r>
              <a:rPr lang="en-US" sz="3129">
                <a:solidFill>
                  <a:srgbClr val="000000"/>
                </a:solidFill>
                <a:latin typeface="Open Sans"/>
                <a:ea typeface="Open Sans"/>
                <a:cs typeface="Open Sans"/>
                <a:sym typeface="Open Sans"/>
              </a:rPr>
              <a:t>i</a:t>
            </a:r>
            <a:r>
              <a:rPr lang="en-US" sz="3129">
                <a:solidFill>
                  <a:srgbClr val="000000"/>
                </a:solidFill>
                <a:latin typeface="Open Sans"/>
                <a:ea typeface="Open Sans"/>
                <a:cs typeface="Open Sans"/>
                <a:sym typeface="Open Sans"/>
              </a:rPr>
              <a:t>e</a:t>
            </a:r>
            <a:r>
              <a:rPr lang="en-US" sz="3129">
                <a:solidFill>
                  <a:srgbClr val="000000"/>
                </a:solidFill>
                <a:latin typeface="Open Sans"/>
                <a:ea typeface="Open Sans"/>
                <a:cs typeface="Open Sans"/>
                <a:sym typeface="Open Sans"/>
              </a:rPr>
              <a:t>n</a:t>
            </a:r>
            <a:r>
              <a:rPr lang="en-US" sz="3129">
                <a:solidFill>
                  <a:srgbClr val="000000"/>
                </a:solidFill>
                <a:latin typeface="Open Sans"/>
                <a:ea typeface="Open Sans"/>
                <a:cs typeface="Open Sans"/>
                <a:sym typeface="Open Sans"/>
              </a:rPr>
              <a:t>ts</a:t>
            </a:r>
            <a:r>
              <a:rPr lang="en-US" sz="3129">
                <a:solidFill>
                  <a:srgbClr val="000000"/>
                </a:solidFill>
                <a:latin typeface="Open Sans"/>
                <a:ea typeface="Open Sans"/>
                <a:cs typeface="Open Sans"/>
                <a:sym typeface="Open Sans"/>
              </a:rPr>
              <a:t> </a:t>
            </a:r>
            <a:r>
              <a:rPr lang="en-US" sz="3129">
                <a:solidFill>
                  <a:srgbClr val="000000"/>
                </a:solidFill>
                <a:latin typeface="Open Sans"/>
                <a:ea typeface="Open Sans"/>
                <a:cs typeface="Open Sans"/>
                <a:sym typeface="Open Sans"/>
              </a:rPr>
              <a:t>delay</a:t>
            </a:r>
            <a:r>
              <a:rPr lang="en-US" sz="3129">
                <a:solidFill>
                  <a:srgbClr val="000000"/>
                </a:solidFill>
                <a:latin typeface="Open Sans"/>
                <a:ea typeface="Open Sans"/>
                <a:cs typeface="Open Sans"/>
                <a:sym typeface="Open Sans"/>
              </a:rPr>
              <a:t>e</a:t>
            </a:r>
            <a:r>
              <a:rPr lang="en-US" sz="3129">
                <a:solidFill>
                  <a:srgbClr val="000000"/>
                </a:solidFill>
                <a:latin typeface="Open Sans"/>
                <a:ea typeface="Open Sans"/>
                <a:cs typeface="Open Sans"/>
                <a:sym typeface="Open Sans"/>
              </a:rPr>
              <a:t>d </a:t>
            </a:r>
            <a:r>
              <a:rPr lang="en-US" sz="3129">
                <a:solidFill>
                  <a:srgbClr val="000000"/>
                </a:solidFill>
                <a:latin typeface="Open Sans"/>
                <a:ea typeface="Open Sans"/>
                <a:cs typeface="Open Sans"/>
                <a:sym typeface="Open Sans"/>
              </a:rPr>
              <a:t>in</a:t>
            </a:r>
            <a:r>
              <a:rPr lang="en-US" sz="3129">
                <a:solidFill>
                  <a:srgbClr val="000000"/>
                </a:solidFill>
                <a:latin typeface="Open Sans"/>
                <a:ea typeface="Open Sans"/>
                <a:cs typeface="Open Sans"/>
                <a:sym typeface="Open Sans"/>
              </a:rPr>
              <a:t> returning for INITIATION INJECTION 2, </a:t>
            </a:r>
            <a:r>
              <a:rPr lang="en-US" b="true" sz="3129">
                <a:solidFill>
                  <a:srgbClr val="000000"/>
                </a:solidFill>
                <a:latin typeface="Open Sans Bold"/>
                <a:ea typeface="Open Sans Bold"/>
                <a:cs typeface="Open Sans Bold"/>
                <a:sym typeface="Open Sans Bold"/>
              </a:rPr>
              <a:t>if &gt; 8 weeks have passed since INITIATION INJECTION 1, the deviation is significant </a:t>
            </a:r>
            <a:r>
              <a:rPr lang="en-US" sz="3129">
                <a:solidFill>
                  <a:srgbClr val="000000"/>
                </a:solidFill>
                <a:latin typeface="Open Sans"/>
                <a:ea typeface="Open Sans"/>
                <a:cs typeface="Open Sans"/>
                <a:sym typeface="Open Sans"/>
              </a:rPr>
              <a:t>(and may be significant if &gt; 5 weeks have passed). </a:t>
            </a:r>
          </a:p>
          <a:p>
            <a:pPr algn="l" marL="1351232" indent="-450411" lvl="2">
              <a:lnSpc>
                <a:spcPts val="4036"/>
              </a:lnSpc>
              <a:buFont typeface="Arial"/>
              <a:buChar char="⚬"/>
            </a:pPr>
            <a:r>
              <a:rPr lang="en-US" sz="3129">
                <a:solidFill>
                  <a:srgbClr val="000000"/>
                </a:solidFill>
                <a:latin typeface="Open Sans"/>
                <a:ea typeface="Open Sans"/>
                <a:cs typeface="Open Sans"/>
                <a:sym typeface="Open Sans"/>
              </a:rPr>
              <a:t>When a significant delay coincides with a high-risk exposure, starting PEP may be warranted. The longer the delay, the more significant the use deviation.</a:t>
            </a:r>
          </a:p>
          <a:p>
            <a:pPr algn="l" marL="675616" indent="-337808" lvl="1">
              <a:lnSpc>
                <a:spcPts val="4036"/>
              </a:lnSpc>
              <a:buFont typeface="Arial"/>
              <a:buChar char="•"/>
            </a:pPr>
            <a:r>
              <a:rPr lang="en-US" sz="3129">
                <a:solidFill>
                  <a:srgbClr val="000000"/>
                </a:solidFill>
                <a:latin typeface="Open Sans"/>
                <a:ea typeface="Open Sans"/>
                <a:cs typeface="Open Sans"/>
                <a:sym typeface="Open Sans"/>
              </a:rPr>
              <a:t>For clients delayed in returning for FOLLOW-UP INJECTION, </a:t>
            </a:r>
            <a:r>
              <a:rPr lang="en-US" b="true" sz="3129">
                <a:solidFill>
                  <a:srgbClr val="000000"/>
                </a:solidFill>
                <a:latin typeface="Open Sans Bold"/>
                <a:ea typeface="Open Sans Bold"/>
                <a:cs typeface="Open Sans Bold"/>
                <a:sym typeface="Open Sans Bold"/>
              </a:rPr>
              <a:t>if &gt; 12 weeks have passed since the prior injection, the deviation is significant</a:t>
            </a:r>
            <a:r>
              <a:rPr lang="en-US" sz="3129">
                <a:solidFill>
                  <a:srgbClr val="000000"/>
                </a:solidFill>
                <a:latin typeface="Open Sans"/>
                <a:ea typeface="Open Sans"/>
                <a:cs typeface="Open Sans"/>
                <a:sym typeface="Open Sans"/>
              </a:rPr>
              <a:t> (and may be significant if &gt; 9 weeks have passed). </a:t>
            </a:r>
          </a:p>
          <a:p>
            <a:pPr algn="l" marL="1351232" indent="-450411" lvl="2">
              <a:lnSpc>
                <a:spcPts val="4036"/>
              </a:lnSpc>
              <a:buFont typeface="Arial"/>
              <a:buChar char="⚬"/>
            </a:pPr>
            <a:r>
              <a:rPr lang="en-US" sz="3129">
                <a:solidFill>
                  <a:srgbClr val="000000"/>
                </a:solidFill>
                <a:latin typeface="Open Sans"/>
                <a:ea typeface="Open Sans"/>
                <a:cs typeface="Open Sans"/>
                <a:sym typeface="Open Sans"/>
              </a:rPr>
              <a:t>When a significant delay coincides with a high-risk exposure, starting PEP may be warranted. The longer the delay, the more significant the use deviation.</a:t>
            </a:r>
          </a:p>
          <a:p>
            <a:pPr algn="l">
              <a:lnSpc>
                <a:spcPts val="4036"/>
              </a:lnSpc>
            </a:pPr>
          </a:p>
        </p:txBody>
      </p:sp>
      <p:grpSp>
        <p:nvGrpSpPr>
          <p:cNvPr name="Group 4" id="4"/>
          <p:cNvGrpSpPr/>
          <p:nvPr/>
        </p:nvGrpSpPr>
        <p:grpSpPr>
          <a:xfrm rot="0">
            <a:off x="0" y="0"/>
            <a:ext cx="2319223" cy="2275703"/>
            <a:chOff x="0" y="0"/>
            <a:chExt cx="3092297" cy="3034270"/>
          </a:xfrm>
        </p:grpSpPr>
        <p:sp>
          <p:nvSpPr>
            <p:cNvPr name="Freeform 5" id="5"/>
            <p:cNvSpPr/>
            <p:nvPr/>
          </p:nvSpPr>
          <p:spPr>
            <a:xfrm flipH="false" flipV="false" rot="-1423675">
              <a:off x="355656" y="383191"/>
              <a:ext cx="2380985" cy="2267889"/>
            </a:xfrm>
            <a:custGeom>
              <a:avLst/>
              <a:gdLst/>
              <a:ahLst/>
              <a:cxnLst/>
              <a:rect r="r" b="b" t="t" l="l"/>
              <a:pathLst>
                <a:path h="2267889" w="2380985">
                  <a:moveTo>
                    <a:pt x="0" y="0"/>
                  </a:moveTo>
                  <a:lnTo>
                    <a:pt x="2380985" y="0"/>
                  </a:lnTo>
                  <a:lnTo>
                    <a:pt x="2380985" y="2267889"/>
                  </a:lnTo>
                  <a:lnTo>
                    <a:pt x="0" y="2267889"/>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6" id="6"/>
            <p:cNvSpPr/>
            <p:nvPr/>
          </p:nvSpPr>
          <p:spPr>
            <a:xfrm flipH="false" flipV="false" rot="-10800000">
              <a:off x="753818" y="650155"/>
              <a:ext cx="1584662" cy="1596636"/>
            </a:xfrm>
            <a:custGeom>
              <a:avLst/>
              <a:gdLst/>
              <a:ahLst/>
              <a:cxnLst/>
              <a:rect r="r" b="b" t="t" l="l"/>
              <a:pathLst>
                <a:path h="1596636" w="1584662">
                  <a:moveTo>
                    <a:pt x="0" y="0"/>
                  </a:moveTo>
                  <a:lnTo>
                    <a:pt x="1584661" y="0"/>
                  </a:lnTo>
                  <a:lnTo>
                    <a:pt x="1584661" y="1596636"/>
                  </a:lnTo>
                  <a:lnTo>
                    <a:pt x="0" y="1596636"/>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TextBox 7" id="7"/>
            <p:cNvSpPr txBox="true"/>
            <p:nvPr/>
          </p:nvSpPr>
          <p:spPr>
            <a:xfrm rot="0">
              <a:off x="1381927" y="1195376"/>
              <a:ext cx="502735" cy="214421"/>
            </a:xfrm>
            <a:prstGeom prst="rect">
              <a:avLst/>
            </a:prstGeom>
          </p:spPr>
          <p:txBody>
            <a:bodyPr anchor="t" rtlCol="false" tIns="0" lIns="0" bIns="0" rIns="0">
              <a:spAutoFit/>
            </a:bodyPr>
            <a:lstStyle/>
            <a:p>
              <a:pPr algn="ctr">
                <a:lnSpc>
                  <a:spcPts val="1234"/>
                </a:lnSpc>
              </a:pPr>
              <a:r>
                <a:rPr lang="en-US" sz="881">
                  <a:solidFill>
                    <a:srgbClr val="A93291"/>
                  </a:solidFill>
                  <a:latin typeface="Aloja"/>
                  <a:ea typeface="Aloja"/>
                  <a:cs typeface="Aloja"/>
                  <a:sym typeface="Aloja"/>
                </a:rPr>
                <a:t>C</a:t>
              </a:r>
            </a:p>
          </p:txBody>
        </p:sp>
      </p:grpSp>
      <p:sp>
        <p:nvSpPr>
          <p:cNvPr name="TextBox 8" id="8"/>
          <p:cNvSpPr txBox="true"/>
          <p:nvPr/>
        </p:nvSpPr>
        <p:spPr>
          <a:xfrm rot="0">
            <a:off x="2668874" y="1716621"/>
            <a:ext cx="14590426" cy="863742"/>
          </a:xfrm>
          <a:prstGeom prst="rect">
            <a:avLst/>
          </a:prstGeom>
        </p:spPr>
        <p:txBody>
          <a:bodyPr anchor="t" rtlCol="false" tIns="0" lIns="0" bIns="0" rIns="0">
            <a:spAutoFit/>
          </a:bodyPr>
          <a:lstStyle/>
          <a:p>
            <a:pPr algn="l">
              <a:lnSpc>
                <a:spcPts val="3479"/>
              </a:lnSpc>
              <a:spcBef>
                <a:spcPct val="0"/>
              </a:spcBef>
            </a:pPr>
            <a:r>
              <a:rPr lang="en-US" b="true" sz="2485">
                <a:solidFill>
                  <a:srgbClr val="000000"/>
                </a:solidFill>
                <a:latin typeface="Open Sans Bold"/>
                <a:ea typeface="Open Sans Bold"/>
                <a:cs typeface="Open Sans Bold"/>
                <a:sym typeface="Open Sans Bold"/>
              </a:rPr>
              <a:t>REMINDER: if the client is not delayed in returning for CAB-LA reinjection (i.e. returning on schedule), PEP assessment should be unnecessary.</a:t>
            </a:r>
          </a:p>
        </p:txBody>
      </p:sp>
    </p:spTree>
  </p:cSld>
  <p:clrMapOvr>
    <a:masterClrMapping/>
  </p:clrMapOvr>
</p:sld>
</file>

<file path=ppt/slides/slide22.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TextBox 2" id="2"/>
          <p:cNvSpPr txBox="true"/>
          <p:nvPr/>
        </p:nvSpPr>
        <p:spPr>
          <a:xfrm rot="0">
            <a:off x="2668874" y="738632"/>
            <a:ext cx="12950252" cy="713486"/>
          </a:xfrm>
          <a:prstGeom prst="rect">
            <a:avLst/>
          </a:prstGeom>
        </p:spPr>
        <p:txBody>
          <a:bodyPr anchor="t" rtlCol="false" tIns="0" lIns="0" bIns="0" rIns="0">
            <a:spAutoFit/>
          </a:bodyPr>
          <a:lstStyle/>
          <a:p>
            <a:pPr algn="l">
              <a:lnSpc>
                <a:spcPts val="5152"/>
              </a:lnSpc>
            </a:pPr>
            <a:r>
              <a:rPr lang="en-US" sz="5600" b="true">
                <a:solidFill>
                  <a:srgbClr val="A93291"/>
                </a:solidFill>
                <a:latin typeface="Roboto Condensed Bold"/>
                <a:ea typeface="Roboto Condensed Bold"/>
                <a:cs typeface="Roboto Condensed Bold"/>
                <a:sym typeface="Roboto Condensed Bold"/>
              </a:rPr>
              <a:t>CAB-LA Injection Delays &amp; PEP Assessment </a:t>
            </a:r>
          </a:p>
        </p:txBody>
      </p:sp>
      <p:sp>
        <p:nvSpPr>
          <p:cNvPr name="TextBox 3" id="3"/>
          <p:cNvSpPr txBox="true"/>
          <p:nvPr/>
        </p:nvSpPr>
        <p:spPr>
          <a:xfrm rot="0">
            <a:off x="774660" y="2863917"/>
            <a:ext cx="16771600" cy="7060357"/>
          </a:xfrm>
          <a:prstGeom prst="rect">
            <a:avLst/>
          </a:prstGeom>
        </p:spPr>
        <p:txBody>
          <a:bodyPr anchor="t" rtlCol="false" tIns="0" lIns="0" bIns="0" rIns="0">
            <a:spAutoFit/>
          </a:bodyPr>
          <a:lstStyle/>
          <a:p>
            <a:pPr algn="l" marL="675616" indent="-337808" lvl="1">
              <a:lnSpc>
                <a:spcPts val="4036"/>
              </a:lnSpc>
              <a:buFont typeface="Arial"/>
              <a:buChar char="•"/>
            </a:pPr>
            <a:r>
              <a:rPr lang="en-US" sz="3129">
                <a:solidFill>
                  <a:srgbClr val="000000"/>
                </a:solidFill>
                <a:latin typeface="Open Sans"/>
                <a:ea typeface="Open Sans"/>
                <a:cs typeface="Open Sans"/>
                <a:sym typeface="Open Sans"/>
              </a:rPr>
              <a:t>For clie</a:t>
            </a:r>
            <a:r>
              <a:rPr lang="en-US" sz="3129">
                <a:solidFill>
                  <a:srgbClr val="000000"/>
                </a:solidFill>
                <a:latin typeface="Open Sans"/>
                <a:ea typeface="Open Sans"/>
                <a:cs typeface="Open Sans"/>
                <a:sym typeface="Open Sans"/>
              </a:rPr>
              <a:t>nts starting PEP, CAB-LA should be stopped, with the option to restart CAB-LA after completing PEP and retesting for HIV in 1 month.</a:t>
            </a:r>
          </a:p>
          <a:p>
            <a:pPr algn="l" marL="675616" indent="-337808" lvl="1">
              <a:lnSpc>
                <a:spcPts val="4036"/>
              </a:lnSpc>
              <a:buFont typeface="Arial"/>
              <a:buChar char="•"/>
            </a:pPr>
            <a:r>
              <a:rPr lang="en-US" sz="3129">
                <a:solidFill>
                  <a:srgbClr val="000000"/>
                </a:solidFill>
                <a:latin typeface="Open Sans"/>
                <a:ea typeface="Open Sans"/>
                <a:cs typeface="Open Sans"/>
                <a:sym typeface="Open Sans"/>
              </a:rPr>
              <a:t>Remember, those with higher-risk exposures and significant use deviations likely have a higher </a:t>
            </a:r>
            <a:r>
              <a:rPr lang="en-US" sz="3129">
                <a:solidFill>
                  <a:srgbClr val="000000"/>
                </a:solidFill>
                <a:latin typeface="Open Sans"/>
                <a:ea typeface="Open Sans"/>
                <a:cs typeface="Open Sans"/>
                <a:sym typeface="Open Sans"/>
              </a:rPr>
              <a:t>i</a:t>
            </a:r>
            <a:r>
              <a:rPr lang="en-US" sz="3129">
                <a:solidFill>
                  <a:srgbClr val="000000"/>
                </a:solidFill>
                <a:latin typeface="Open Sans"/>
                <a:ea typeface="Open Sans"/>
                <a:cs typeface="Open Sans"/>
                <a:sym typeface="Open Sans"/>
              </a:rPr>
              <a:t>n</a:t>
            </a:r>
            <a:r>
              <a:rPr lang="en-US" sz="3129">
                <a:solidFill>
                  <a:srgbClr val="000000"/>
                </a:solidFill>
                <a:latin typeface="Open Sans"/>
                <a:ea typeface="Open Sans"/>
                <a:cs typeface="Open Sans"/>
                <a:sym typeface="Open Sans"/>
              </a:rPr>
              <a:t>di</a:t>
            </a:r>
            <a:r>
              <a:rPr lang="en-US" sz="3129">
                <a:solidFill>
                  <a:srgbClr val="000000"/>
                </a:solidFill>
                <a:latin typeface="Open Sans"/>
                <a:ea typeface="Open Sans"/>
                <a:cs typeface="Open Sans"/>
                <a:sym typeface="Open Sans"/>
              </a:rPr>
              <a:t>ca</a:t>
            </a:r>
            <a:r>
              <a:rPr lang="en-US" sz="3129">
                <a:solidFill>
                  <a:srgbClr val="000000"/>
                </a:solidFill>
                <a:latin typeface="Open Sans"/>
                <a:ea typeface="Open Sans"/>
                <a:cs typeface="Open Sans"/>
                <a:sym typeface="Open Sans"/>
              </a:rPr>
              <a:t>t</a:t>
            </a:r>
            <a:r>
              <a:rPr lang="en-US" sz="3129">
                <a:solidFill>
                  <a:srgbClr val="000000"/>
                </a:solidFill>
                <a:latin typeface="Open Sans"/>
                <a:ea typeface="Open Sans"/>
                <a:cs typeface="Open Sans"/>
                <a:sym typeface="Open Sans"/>
              </a:rPr>
              <a:t>i</a:t>
            </a:r>
            <a:r>
              <a:rPr lang="en-US" sz="3129">
                <a:solidFill>
                  <a:srgbClr val="000000"/>
                </a:solidFill>
                <a:latin typeface="Open Sans"/>
                <a:ea typeface="Open Sans"/>
                <a:cs typeface="Open Sans"/>
                <a:sym typeface="Open Sans"/>
              </a:rPr>
              <a:t>o</a:t>
            </a:r>
            <a:r>
              <a:rPr lang="en-US" sz="3129">
                <a:solidFill>
                  <a:srgbClr val="000000"/>
                </a:solidFill>
                <a:latin typeface="Open Sans"/>
                <a:ea typeface="Open Sans"/>
                <a:cs typeface="Open Sans"/>
                <a:sym typeface="Open Sans"/>
              </a:rPr>
              <a:t>n</a:t>
            </a:r>
            <a:r>
              <a:rPr lang="en-US" sz="3129">
                <a:solidFill>
                  <a:srgbClr val="000000"/>
                </a:solidFill>
                <a:latin typeface="Open Sans"/>
                <a:ea typeface="Open Sans"/>
                <a:cs typeface="Open Sans"/>
                <a:sym typeface="Open Sans"/>
              </a:rPr>
              <a:t> for PEP</a:t>
            </a:r>
            <a:r>
              <a:rPr lang="en-US" sz="3129">
                <a:solidFill>
                  <a:srgbClr val="000000"/>
                </a:solidFill>
                <a:latin typeface="Open Sans"/>
                <a:ea typeface="Open Sans"/>
                <a:cs typeface="Open Sans"/>
                <a:sym typeface="Open Sans"/>
              </a:rPr>
              <a:t>, and</a:t>
            </a:r>
            <a:r>
              <a:rPr lang="en-US" sz="3129">
                <a:solidFill>
                  <a:srgbClr val="000000"/>
                </a:solidFill>
                <a:latin typeface="Open Sans"/>
                <a:ea typeface="Open Sans"/>
                <a:cs typeface="Open Sans"/>
                <a:sym typeface="Open Sans"/>
              </a:rPr>
              <a:t> providers will</a:t>
            </a:r>
            <a:r>
              <a:rPr lang="en-US" sz="3129">
                <a:solidFill>
                  <a:srgbClr val="000000"/>
                </a:solidFill>
                <a:latin typeface="Open Sans"/>
                <a:ea typeface="Open Sans"/>
                <a:cs typeface="Open Sans"/>
                <a:sym typeface="Open Sans"/>
              </a:rPr>
              <a:t> need to</a:t>
            </a:r>
            <a:r>
              <a:rPr lang="en-US" sz="3129">
                <a:solidFill>
                  <a:srgbClr val="000000"/>
                </a:solidFill>
                <a:latin typeface="Open Sans"/>
                <a:ea typeface="Open Sans"/>
                <a:cs typeface="Open Sans"/>
                <a:sym typeface="Open Sans"/>
              </a:rPr>
              <a:t> m</a:t>
            </a:r>
            <a:r>
              <a:rPr lang="en-US" sz="3129">
                <a:solidFill>
                  <a:srgbClr val="000000"/>
                </a:solidFill>
                <a:latin typeface="Open Sans"/>
                <a:ea typeface="Open Sans"/>
                <a:cs typeface="Open Sans"/>
                <a:sym typeface="Open Sans"/>
              </a:rPr>
              <a:t>ak</a:t>
            </a:r>
            <a:r>
              <a:rPr lang="en-US" sz="3129">
                <a:solidFill>
                  <a:srgbClr val="000000"/>
                </a:solidFill>
                <a:latin typeface="Open Sans"/>
                <a:ea typeface="Open Sans"/>
                <a:cs typeface="Open Sans"/>
                <a:sym typeface="Open Sans"/>
              </a:rPr>
              <a:t>e</a:t>
            </a:r>
            <a:r>
              <a:rPr lang="en-US" sz="3129">
                <a:solidFill>
                  <a:srgbClr val="000000"/>
                </a:solidFill>
                <a:latin typeface="Open Sans"/>
                <a:ea typeface="Open Sans"/>
                <a:cs typeface="Open Sans"/>
                <a:sym typeface="Open Sans"/>
              </a:rPr>
              <a:t> dec</a:t>
            </a:r>
            <a:r>
              <a:rPr lang="en-US" sz="3129">
                <a:solidFill>
                  <a:srgbClr val="000000"/>
                </a:solidFill>
                <a:latin typeface="Open Sans"/>
                <a:ea typeface="Open Sans"/>
                <a:cs typeface="Open Sans"/>
                <a:sym typeface="Open Sans"/>
              </a:rPr>
              <a:t>is</a:t>
            </a:r>
            <a:r>
              <a:rPr lang="en-US" sz="3129">
                <a:solidFill>
                  <a:srgbClr val="000000"/>
                </a:solidFill>
                <a:latin typeface="Open Sans"/>
                <a:ea typeface="Open Sans"/>
                <a:cs typeface="Open Sans"/>
                <a:sym typeface="Open Sans"/>
              </a:rPr>
              <a:t>ions on a case-by-case basis, </a:t>
            </a:r>
            <a:r>
              <a:rPr lang="en-US" sz="3129">
                <a:solidFill>
                  <a:srgbClr val="000000"/>
                </a:solidFill>
                <a:latin typeface="Open Sans"/>
                <a:ea typeface="Open Sans"/>
                <a:cs typeface="Open Sans"/>
                <a:sym typeface="Open Sans"/>
              </a:rPr>
              <a:t>ta</a:t>
            </a:r>
            <a:r>
              <a:rPr lang="en-US" sz="3129">
                <a:solidFill>
                  <a:srgbClr val="000000"/>
                </a:solidFill>
                <a:latin typeface="Open Sans"/>
                <a:ea typeface="Open Sans"/>
                <a:cs typeface="Open Sans"/>
                <a:sym typeface="Open Sans"/>
              </a:rPr>
              <a:t>k</a:t>
            </a:r>
            <a:r>
              <a:rPr lang="en-US" sz="3129">
                <a:solidFill>
                  <a:srgbClr val="000000"/>
                </a:solidFill>
                <a:latin typeface="Open Sans"/>
                <a:ea typeface="Open Sans"/>
                <a:cs typeface="Open Sans"/>
                <a:sym typeface="Open Sans"/>
              </a:rPr>
              <a:t>in</a:t>
            </a:r>
            <a:r>
              <a:rPr lang="en-US" sz="3129">
                <a:solidFill>
                  <a:srgbClr val="000000"/>
                </a:solidFill>
                <a:latin typeface="Open Sans"/>
                <a:ea typeface="Open Sans"/>
                <a:cs typeface="Open Sans"/>
                <a:sym typeface="Open Sans"/>
              </a:rPr>
              <a:t>g</a:t>
            </a:r>
            <a:r>
              <a:rPr lang="en-US" sz="3129">
                <a:solidFill>
                  <a:srgbClr val="000000"/>
                </a:solidFill>
                <a:latin typeface="Open Sans"/>
                <a:ea typeface="Open Sans"/>
                <a:cs typeface="Open Sans"/>
                <a:sym typeface="Open Sans"/>
              </a:rPr>
              <a:t> int</a:t>
            </a:r>
            <a:r>
              <a:rPr lang="en-US" sz="3129">
                <a:solidFill>
                  <a:srgbClr val="000000"/>
                </a:solidFill>
                <a:latin typeface="Open Sans"/>
                <a:ea typeface="Open Sans"/>
                <a:cs typeface="Open Sans"/>
                <a:sym typeface="Open Sans"/>
              </a:rPr>
              <a:t>o</a:t>
            </a:r>
            <a:r>
              <a:rPr lang="en-US" sz="3129">
                <a:solidFill>
                  <a:srgbClr val="000000"/>
                </a:solidFill>
                <a:latin typeface="Open Sans"/>
                <a:ea typeface="Open Sans"/>
                <a:cs typeface="Open Sans"/>
                <a:sym typeface="Open Sans"/>
              </a:rPr>
              <a:t> </a:t>
            </a:r>
            <a:r>
              <a:rPr lang="en-US" sz="3129">
                <a:solidFill>
                  <a:srgbClr val="000000"/>
                </a:solidFill>
                <a:latin typeface="Open Sans"/>
                <a:ea typeface="Open Sans"/>
                <a:cs typeface="Open Sans"/>
                <a:sym typeface="Open Sans"/>
              </a:rPr>
              <a:t>consideration all of the relevant details. </a:t>
            </a:r>
          </a:p>
          <a:p>
            <a:pPr algn="l" marL="675616" indent="-337808" lvl="1">
              <a:lnSpc>
                <a:spcPts val="4036"/>
              </a:lnSpc>
              <a:buFont typeface="Arial"/>
              <a:buChar char="•"/>
            </a:pPr>
            <a:r>
              <a:rPr lang="en-US" sz="3129">
                <a:solidFill>
                  <a:srgbClr val="000000"/>
                </a:solidFill>
                <a:latin typeface="Open Sans"/>
                <a:ea typeface="Open Sans"/>
                <a:cs typeface="Open Sans"/>
                <a:sym typeface="Open Sans"/>
              </a:rPr>
              <a:t>For complex cases, it may be helpful to use a printed calendar to note the date of the possible exposure event in past 72 hours and the duration elapsed since prior CAB-LA injection and prior</a:t>
            </a:r>
            <a:r>
              <a:rPr lang="en-US" sz="3129">
                <a:solidFill>
                  <a:srgbClr val="000000"/>
                </a:solidFill>
                <a:latin typeface="Open Sans"/>
                <a:ea typeface="Open Sans"/>
                <a:cs typeface="Open Sans"/>
                <a:sym typeface="Open Sans"/>
              </a:rPr>
              <a:t> </a:t>
            </a:r>
            <a:r>
              <a:rPr lang="en-US" sz="3129">
                <a:solidFill>
                  <a:srgbClr val="000000"/>
                </a:solidFill>
                <a:latin typeface="Open Sans"/>
                <a:ea typeface="Open Sans"/>
                <a:cs typeface="Open Sans"/>
                <a:sym typeface="Open Sans"/>
              </a:rPr>
              <a:t>inj</a:t>
            </a:r>
            <a:r>
              <a:rPr lang="en-US" sz="3129">
                <a:solidFill>
                  <a:srgbClr val="000000"/>
                </a:solidFill>
                <a:latin typeface="Open Sans"/>
                <a:ea typeface="Open Sans"/>
                <a:cs typeface="Open Sans"/>
                <a:sym typeface="Open Sans"/>
              </a:rPr>
              <a:t>e</a:t>
            </a:r>
            <a:r>
              <a:rPr lang="en-US" sz="3129">
                <a:solidFill>
                  <a:srgbClr val="000000"/>
                </a:solidFill>
                <a:latin typeface="Open Sans"/>
                <a:ea typeface="Open Sans"/>
                <a:cs typeface="Open Sans"/>
                <a:sym typeface="Open Sans"/>
              </a:rPr>
              <a:t>c</a:t>
            </a:r>
            <a:r>
              <a:rPr lang="en-US" sz="3129">
                <a:solidFill>
                  <a:srgbClr val="000000"/>
                </a:solidFill>
                <a:latin typeface="Open Sans"/>
                <a:ea typeface="Open Sans"/>
                <a:cs typeface="Open Sans"/>
                <a:sym typeface="Open Sans"/>
              </a:rPr>
              <a:t>tion </a:t>
            </a:r>
            <a:r>
              <a:rPr lang="en-US" sz="3129">
                <a:solidFill>
                  <a:srgbClr val="000000"/>
                </a:solidFill>
                <a:latin typeface="Open Sans"/>
                <a:ea typeface="Open Sans"/>
                <a:cs typeface="Open Sans"/>
                <a:sym typeface="Open Sans"/>
              </a:rPr>
              <a:t>type.</a:t>
            </a:r>
          </a:p>
          <a:p>
            <a:pPr algn="l">
              <a:lnSpc>
                <a:spcPts val="4036"/>
              </a:lnSpc>
            </a:pPr>
          </a:p>
          <a:p>
            <a:pPr algn="l">
              <a:lnSpc>
                <a:spcPts val="4036"/>
              </a:lnSpc>
            </a:pPr>
            <a:r>
              <a:rPr lang="en-US" sz="3129" i="true">
                <a:solidFill>
                  <a:srgbClr val="000000"/>
                </a:solidFill>
                <a:latin typeface="Open Sans Italics"/>
                <a:ea typeface="Open Sans Italics"/>
                <a:cs typeface="Open Sans Italics"/>
                <a:sym typeface="Open Sans Italics"/>
              </a:rPr>
              <a:t>Note: </a:t>
            </a:r>
            <a:r>
              <a:rPr lang="en-US" sz="3129" i="true">
                <a:solidFill>
                  <a:srgbClr val="000000"/>
                </a:solidFill>
                <a:latin typeface="Open Sans Italics"/>
                <a:ea typeface="Open Sans Italics"/>
                <a:cs typeface="Open Sans Italics"/>
                <a:sym typeface="Open Sans Italics"/>
              </a:rPr>
              <a:t>i</a:t>
            </a:r>
            <a:r>
              <a:rPr lang="en-US" sz="3129" i="true">
                <a:solidFill>
                  <a:srgbClr val="000000"/>
                </a:solidFill>
                <a:latin typeface="Open Sans Italics"/>
                <a:ea typeface="Open Sans Italics"/>
                <a:cs typeface="Open Sans Italics"/>
                <a:sym typeface="Open Sans Italics"/>
              </a:rPr>
              <a:t>f PEP</a:t>
            </a:r>
            <a:r>
              <a:rPr lang="en-US" sz="3129" i="true">
                <a:solidFill>
                  <a:srgbClr val="000000"/>
                </a:solidFill>
                <a:latin typeface="Open Sans Italics"/>
                <a:ea typeface="Open Sans Italics"/>
                <a:cs typeface="Open Sans Italics"/>
                <a:sym typeface="Open Sans Italics"/>
              </a:rPr>
              <a:t> </a:t>
            </a:r>
            <a:r>
              <a:rPr lang="en-US" sz="3129" i="true">
                <a:solidFill>
                  <a:srgbClr val="000000"/>
                </a:solidFill>
                <a:latin typeface="Open Sans Italics"/>
                <a:ea typeface="Open Sans Italics"/>
                <a:cs typeface="Open Sans Italics"/>
                <a:sym typeface="Open Sans Italics"/>
              </a:rPr>
              <a:t>i</a:t>
            </a:r>
            <a:r>
              <a:rPr lang="en-US" sz="3129" i="true">
                <a:solidFill>
                  <a:srgbClr val="000000"/>
                </a:solidFill>
                <a:latin typeface="Open Sans Italics"/>
                <a:ea typeface="Open Sans Italics"/>
                <a:cs typeface="Open Sans Italics"/>
                <a:sym typeface="Open Sans Italics"/>
              </a:rPr>
              <a:t>s</a:t>
            </a:r>
            <a:r>
              <a:rPr lang="en-US" sz="3129" i="true">
                <a:solidFill>
                  <a:srgbClr val="000000"/>
                </a:solidFill>
                <a:latin typeface="Open Sans Italics"/>
                <a:ea typeface="Open Sans Italics"/>
                <a:cs typeface="Open Sans Italics"/>
                <a:sym typeface="Open Sans Italics"/>
              </a:rPr>
              <a:t> not </a:t>
            </a:r>
            <a:r>
              <a:rPr lang="en-US" sz="3129" i="true">
                <a:solidFill>
                  <a:srgbClr val="000000"/>
                </a:solidFill>
                <a:latin typeface="Open Sans Italics"/>
                <a:ea typeface="Open Sans Italics"/>
                <a:cs typeface="Open Sans Italics"/>
                <a:sym typeface="Open Sans Italics"/>
              </a:rPr>
              <a:t>in</a:t>
            </a:r>
            <a:r>
              <a:rPr lang="en-US" sz="3129" i="true">
                <a:solidFill>
                  <a:srgbClr val="000000"/>
                </a:solidFill>
                <a:latin typeface="Open Sans Italics"/>
                <a:ea typeface="Open Sans Italics"/>
                <a:cs typeface="Open Sans Italics"/>
                <a:sym typeface="Open Sans Italics"/>
              </a:rPr>
              <a:t>d</a:t>
            </a:r>
            <a:r>
              <a:rPr lang="en-US" sz="3129" i="true">
                <a:solidFill>
                  <a:srgbClr val="000000"/>
                </a:solidFill>
                <a:latin typeface="Open Sans Italics"/>
                <a:ea typeface="Open Sans Italics"/>
                <a:cs typeface="Open Sans Italics"/>
                <a:sym typeface="Open Sans Italics"/>
              </a:rPr>
              <a:t>icat</a:t>
            </a:r>
            <a:r>
              <a:rPr lang="en-US" sz="3129" i="true">
                <a:solidFill>
                  <a:srgbClr val="000000"/>
                </a:solidFill>
                <a:latin typeface="Open Sans Italics"/>
                <a:ea typeface="Open Sans Italics"/>
                <a:cs typeface="Open Sans Italics"/>
                <a:sym typeface="Open Sans Italics"/>
              </a:rPr>
              <a:t>ed and a client wishes to keep using CAB-LA, but &gt; 8 weeks or &gt; 12 weeks elapsed since CAB-LA INITIATION INJECTION 1 or INITIATION INJECTION 2/FOLLOW-UP INJECTION, respectively, CAB-LA must be restarted by administering INITIATION INJECTIONS 1 &amp; 2 one month apart</a:t>
            </a:r>
          </a:p>
          <a:p>
            <a:pPr algn="l">
              <a:lnSpc>
                <a:spcPts val="4036"/>
              </a:lnSpc>
            </a:pPr>
          </a:p>
        </p:txBody>
      </p:sp>
      <p:grpSp>
        <p:nvGrpSpPr>
          <p:cNvPr name="Group 4" id="4"/>
          <p:cNvGrpSpPr/>
          <p:nvPr/>
        </p:nvGrpSpPr>
        <p:grpSpPr>
          <a:xfrm rot="0">
            <a:off x="0" y="0"/>
            <a:ext cx="2319223" cy="2275703"/>
            <a:chOff x="0" y="0"/>
            <a:chExt cx="3092297" cy="3034270"/>
          </a:xfrm>
        </p:grpSpPr>
        <p:sp>
          <p:nvSpPr>
            <p:cNvPr name="Freeform 5" id="5"/>
            <p:cNvSpPr/>
            <p:nvPr/>
          </p:nvSpPr>
          <p:spPr>
            <a:xfrm flipH="false" flipV="false" rot="-1423675">
              <a:off x="355656" y="383191"/>
              <a:ext cx="2380985" cy="2267889"/>
            </a:xfrm>
            <a:custGeom>
              <a:avLst/>
              <a:gdLst/>
              <a:ahLst/>
              <a:cxnLst/>
              <a:rect r="r" b="b" t="t" l="l"/>
              <a:pathLst>
                <a:path h="2267889" w="2380985">
                  <a:moveTo>
                    <a:pt x="0" y="0"/>
                  </a:moveTo>
                  <a:lnTo>
                    <a:pt x="2380985" y="0"/>
                  </a:lnTo>
                  <a:lnTo>
                    <a:pt x="2380985" y="2267889"/>
                  </a:lnTo>
                  <a:lnTo>
                    <a:pt x="0" y="2267889"/>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6" id="6"/>
            <p:cNvSpPr/>
            <p:nvPr/>
          </p:nvSpPr>
          <p:spPr>
            <a:xfrm flipH="false" flipV="false" rot="-10800000">
              <a:off x="753818" y="650155"/>
              <a:ext cx="1584662" cy="1596636"/>
            </a:xfrm>
            <a:custGeom>
              <a:avLst/>
              <a:gdLst/>
              <a:ahLst/>
              <a:cxnLst/>
              <a:rect r="r" b="b" t="t" l="l"/>
              <a:pathLst>
                <a:path h="1596636" w="1584662">
                  <a:moveTo>
                    <a:pt x="0" y="0"/>
                  </a:moveTo>
                  <a:lnTo>
                    <a:pt x="1584661" y="0"/>
                  </a:lnTo>
                  <a:lnTo>
                    <a:pt x="1584661" y="1596636"/>
                  </a:lnTo>
                  <a:lnTo>
                    <a:pt x="0" y="1596636"/>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TextBox 7" id="7"/>
            <p:cNvSpPr txBox="true"/>
            <p:nvPr/>
          </p:nvSpPr>
          <p:spPr>
            <a:xfrm rot="0">
              <a:off x="1381927" y="1195376"/>
              <a:ext cx="502735" cy="214421"/>
            </a:xfrm>
            <a:prstGeom prst="rect">
              <a:avLst/>
            </a:prstGeom>
          </p:spPr>
          <p:txBody>
            <a:bodyPr anchor="t" rtlCol="false" tIns="0" lIns="0" bIns="0" rIns="0">
              <a:spAutoFit/>
            </a:bodyPr>
            <a:lstStyle/>
            <a:p>
              <a:pPr algn="ctr">
                <a:lnSpc>
                  <a:spcPts val="1234"/>
                </a:lnSpc>
              </a:pPr>
              <a:r>
                <a:rPr lang="en-US" sz="881">
                  <a:solidFill>
                    <a:srgbClr val="A93291"/>
                  </a:solidFill>
                  <a:latin typeface="Aloja"/>
                  <a:ea typeface="Aloja"/>
                  <a:cs typeface="Aloja"/>
                  <a:sym typeface="Aloja"/>
                </a:rPr>
                <a:t>C</a:t>
              </a:r>
            </a:p>
          </p:txBody>
        </p:sp>
      </p:grpSp>
      <p:sp>
        <p:nvSpPr>
          <p:cNvPr name="TextBox 8" id="8"/>
          <p:cNvSpPr txBox="true"/>
          <p:nvPr/>
        </p:nvSpPr>
        <p:spPr>
          <a:xfrm rot="0">
            <a:off x="2668874" y="1716621"/>
            <a:ext cx="14590426" cy="863742"/>
          </a:xfrm>
          <a:prstGeom prst="rect">
            <a:avLst/>
          </a:prstGeom>
        </p:spPr>
        <p:txBody>
          <a:bodyPr anchor="t" rtlCol="false" tIns="0" lIns="0" bIns="0" rIns="0">
            <a:spAutoFit/>
          </a:bodyPr>
          <a:lstStyle/>
          <a:p>
            <a:pPr algn="l">
              <a:lnSpc>
                <a:spcPts val="3479"/>
              </a:lnSpc>
              <a:spcBef>
                <a:spcPct val="0"/>
              </a:spcBef>
            </a:pPr>
            <a:r>
              <a:rPr lang="en-US" b="true" sz="2485">
                <a:solidFill>
                  <a:srgbClr val="000000"/>
                </a:solidFill>
                <a:latin typeface="Open Sans Bold"/>
                <a:ea typeface="Open Sans Bold"/>
                <a:cs typeface="Open Sans Bold"/>
                <a:sym typeface="Open Sans Bold"/>
              </a:rPr>
              <a:t>REMINDER: if the client is not delayed in returning for CAB-LA reinjection (i.e. returning on schedule), PEP assessment should be unnecessary.</a:t>
            </a:r>
          </a:p>
        </p:txBody>
      </p:sp>
    </p:spTree>
  </p:cSld>
  <p:clrMapOvr>
    <a:masterClrMapping/>
  </p:clrMapOvr>
</p:sld>
</file>

<file path=ppt/slides/slide23.xml><?xml version="1.0" encoding="utf-8"?>
<p:sld xmlns:p="http://schemas.openxmlformats.org/presentationml/2006/main" xmlns:a="http://schemas.openxmlformats.org/drawingml/2006/main" xmlns:r="http://schemas.openxmlformats.org/officeDocument/2006/relationships">
  <p:cSld>
    <p:bg>
      <p:bgPr>
        <a:solidFill>
          <a:srgbClr val="FE6C39"/>
        </a:solidFill>
      </p:bgPr>
    </p:bg>
    <p:spTree>
      <p:nvGrpSpPr>
        <p:cNvPr id="1" name=""/>
        <p:cNvGrpSpPr/>
        <p:nvPr/>
      </p:nvGrpSpPr>
      <p:grpSpPr>
        <a:xfrm>
          <a:off x="0" y="0"/>
          <a:ext cx="0" cy="0"/>
          <a:chOff x="0" y="0"/>
          <a:chExt cx="0" cy="0"/>
        </a:xfrm>
      </p:grpSpPr>
      <p:sp>
        <p:nvSpPr>
          <p:cNvPr name="TextBox 2" id="2"/>
          <p:cNvSpPr txBox="true"/>
          <p:nvPr/>
        </p:nvSpPr>
        <p:spPr>
          <a:xfrm rot="0">
            <a:off x="5688367" y="4388109"/>
            <a:ext cx="9515089" cy="2268474"/>
          </a:xfrm>
          <a:prstGeom prst="rect">
            <a:avLst/>
          </a:prstGeom>
        </p:spPr>
        <p:txBody>
          <a:bodyPr anchor="t" rtlCol="false" tIns="0" lIns="0" bIns="0" rIns="0">
            <a:spAutoFit/>
          </a:bodyPr>
          <a:lstStyle/>
          <a:p>
            <a:pPr algn="l">
              <a:lnSpc>
                <a:spcPts val="8928"/>
              </a:lnSpc>
            </a:pPr>
            <a:r>
              <a:rPr lang="en-US" sz="7200" b="true">
                <a:solidFill>
                  <a:srgbClr val="FFFFFF"/>
                </a:solidFill>
                <a:latin typeface="Roboto Condensed Bold"/>
                <a:ea typeface="Roboto Condensed Bold"/>
                <a:cs typeface="Roboto Condensed Bold"/>
                <a:sym typeface="Roboto Condensed Bold"/>
              </a:rPr>
              <a:t>LEN: Injection Delays &amp; PEP Assessment </a:t>
            </a:r>
          </a:p>
        </p:txBody>
      </p:sp>
      <p:grpSp>
        <p:nvGrpSpPr>
          <p:cNvPr name="Group 3" id="3"/>
          <p:cNvGrpSpPr/>
          <p:nvPr/>
        </p:nvGrpSpPr>
        <p:grpSpPr>
          <a:xfrm rot="0">
            <a:off x="1028700" y="2605747"/>
            <a:ext cx="4659667" cy="5214761"/>
            <a:chOff x="0" y="0"/>
            <a:chExt cx="6212889" cy="6953014"/>
          </a:xfrm>
        </p:grpSpPr>
        <p:sp>
          <p:nvSpPr>
            <p:cNvPr name="Freeform 4" id="4"/>
            <p:cNvSpPr/>
            <p:nvPr/>
          </p:nvSpPr>
          <p:spPr>
            <a:xfrm flipH="true" flipV="false" rot="-10800000">
              <a:off x="0" y="1875872"/>
              <a:ext cx="5039064" cy="5077143"/>
            </a:xfrm>
            <a:custGeom>
              <a:avLst/>
              <a:gdLst/>
              <a:ahLst/>
              <a:cxnLst/>
              <a:rect r="r" b="b" t="t" l="l"/>
              <a:pathLst>
                <a:path h="5077143" w="5039064">
                  <a:moveTo>
                    <a:pt x="5039064" y="0"/>
                  </a:moveTo>
                  <a:lnTo>
                    <a:pt x="0" y="0"/>
                  </a:lnTo>
                  <a:lnTo>
                    <a:pt x="0" y="5077142"/>
                  </a:lnTo>
                  <a:lnTo>
                    <a:pt x="5039064" y="5077142"/>
                  </a:lnTo>
                  <a:lnTo>
                    <a:pt x="5039064"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TextBox 5" id="5"/>
            <p:cNvSpPr txBox="true"/>
            <p:nvPr/>
          </p:nvSpPr>
          <p:spPr>
            <a:xfrm rot="0">
              <a:off x="1399351" y="3509160"/>
              <a:ext cx="1598647" cy="905283"/>
            </a:xfrm>
            <a:prstGeom prst="rect">
              <a:avLst/>
            </a:prstGeom>
          </p:spPr>
          <p:txBody>
            <a:bodyPr anchor="t" rtlCol="false" tIns="0" lIns="0" bIns="0" rIns="0">
              <a:spAutoFit/>
            </a:bodyPr>
            <a:lstStyle/>
            <a:p>
              <a:pPr algn="ctr">
                <a:lnSpc>
                  <a:spcPts val="5683"/>
                </a:lnSpc>
              </a:pPr>
              <a:r>
                <a:rPr lang="en-US" sz="4059">
                  <a:solidFill>
                    <a:srgbClr val="F36B2B"/>
                  </a:solidFill>
                  <a:latin typeface="Bobby Jones Condensed Soft"/>
                  <a:ea typeface="Bobby Jones Condensed Soft"/>
                  <a:cs typeface="Bobby Jones Condensed Soft"/>
                  <a:sym typeface="Bobby Jones Condensed Soft"/>
                </a:rPr>
                <a:t>L</a:t>
              </a:r>
            </a:p>
          </p:txBody>
        </p:sp>
        <p:sp>
          <p:nvSpPr>
            <p:cNvPr name="Freeform 6" id="6"/>
            <p:cNvSpPr/>
            <p:nvPr/>
          </p:nvSpPr>
          <p:spPr>
            <a:xfrm flipH="false" flipV="false" rot="9001455">
              <a:off x="2668818" y="620952"/>
              <a:ext cx="2885293" cy="3409504"/>
            </a:xfrm>
            <a:custGeom>
              <a:avLst/>
              <a:gdLst/>
              <a:ahLst/>
              <a:cxnLst/>
              <a:rect r="r" b="b" t="t" l="l"/>
              <a:pathLst>
                <a:path h="3409504" w="2885293">
                  <a:moveTo>
                    <a:pt x="0" y="0"/>
                  </a:moveTo>
                  <a:lnTo>
                    <a:pt x="2885293" y="0"/>
                  </a:lnTo>
                  <a:lnTo>
                    <a:pt x="2885293" y="3409504"/>
                  </a:lnTo>
                  <a:lnTo>
                    <a:pt x="0" y="3409504"/>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Freeform 7" id="7"/>
            <p:cNvSpPr/>
            <p:nvPr/>
          </p:nvSpPr>
          <p:spPr>
            <a:xfrm flipH="false" flipV="false" rot="-8500143">
              <a:off x="3254405" y="209331"/>
              <a:ext cx="1275927" cy="1728863"/>
            </a:xfrm>
            <a:custGeom>
              <a:avLst/>
              <a:gdLst/>
              <a:ahLst/>
              <a:cxnLst/>
              <a:rect r="r" b="b" t="t" l="l"/>
              <a:pathLst>
                <a:path h="1728863" w="1275927">
                  <a:moveTo>
                    <a:pt x="0" y="0"/>
                  </a:moveTo>
                  <a:lnTo>
                    <a:pt x="1275927" y="0"/>
                  </a:lnTo>
                  <a:lnTo>
                    <a:pt x="1275927" y="1728864"/>
                  </a:lnTo>
                  <a:lnTo>
                    <a:pt x="0" y="1728864"/>
                  </a:lnTo>
                  <a:lnTo>
                    <a:pt x="0" y="0"/>
                  </a:lnTo>
                  <a:close/>
                </a:path>
              </a:pathLst>
            </a:custGeom>
            <a:blipFill>
              <a:blip r:embed="rId4">
                <a:extLst>
                  <a:ext uri="{96DAC541-7B7A-43D3-8B79-37D633B846F1}">
                    <asvg:svgBlip xmlns:asvg="http://schemas.microsoft.com/office/drawing/2016/SVG/main" r:embed="rId5"/>
                  </a:ext>
                </a:extLst>
              </a:blip>
              <a:stretch>
                <a:fillRect l="-117708" t="-89863" r="0" b="0"/>
              </a:stretch>
            </a:blipFill>
          </p:spPr>
        </p:sp>
      </p:grpSp>
    </p:spTree>
  </p:cSld>
  <p:clrMapOvr>
    <a:masterClrMapping/>
  </p:clrMapOvr>
</p:sld>
</file>

<file path=ppt/slides/slide24.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TextBox 2" id="2"/>
          <p:cNvSpPr txBox="true"/>
          <p:nvPr/>
        </p:nvSpPr>
        <p:spPr>
          <a:xfrm rot="0">
            <a:off x="2338785" y="763343"/>
            <a:ext cx="16447559" cy="713486"/>
          </a:xfrm>
          <a:prstGeom prst="rect">
            <a:avLst/>
          </a:prstGeom>
        </p:spPr>
        <p:txBody>
          <a:bodyPr anchor="t" rtlCol="false" tIns="0" lIns="0" bIns="0" rIns="0">
            <a:spAutoFit/>
          </a:bodyPr>
          <a:lstStyle/>
          <a:p>
            <a:pPr algn="l">
              <a:lnSpc>
                <a:spcPts val="5152"/>
              </a:lnSpc>
            </a:pPr>
            <a:r>
              <a:rPr lang="en-US" sz="5600" b="true">
                <a:solidFill>
                  <a:srgbClr val="FE6C39"/>
                </a:solidFill>
                <a:latin typeface="Roboto Condensed Bold"/>
                <a:ea typeface="Roboto Condensed Bold"/>
                <a:cs typeface="Roboto Condensed Bold"/>
                <a:sym typeface="Roboto Condensed Bold"/>
              </a:rPr>
              <a:t>LEN: Injection Delays &amp; PEP Assessment </a:t>
            </a:r>
          </a:p>
        </p:txBody>
      </p:sp>
      <p:sp>
        <p:nvSpPr>
          <p:cNvPr name="Freeform 3" id="3"/>
          <p:cNvSpPr/>
          <p:nvPr/>
        </p:nvSpPr>
        <p:spPr>
          <a:xfrm flipH="false" flipV="false" rot="-8984890">
            <a:off x="272916" y="297055"/>
            <a:ext cx="1588149" cy="1512712"/>
          </a:xfrm>
          <a:custGeom>
            <a:avLst/>
            <a:gdLst/>
            <a:ahLst/>
            <a:cxnLst/>
            <a:rect r="r" b="b" t="t" l="l"/>
            <a:pathLst>
              <a:path h="1512712" w="1588149">
                <a:moveTo>
                  <a:pt x="0" y="0"/>
                </a:moveTo>
                <a:lnTo>
                  <a:pt x="1588149" y="0"/>
                </a:lnTo>
                <a:lnTo>
                  <a:pt x="1588149" y="1512712"/>
                </a:lnTo>
                <a:lnTo>
                  <a:pt x="0" y="1512712"/>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grpSp>
        <p:nvGrpSpPr>
          <p:cNvPr name="Group 4" id="4"/>
          <p:cNvGrpSpPr/>
          <p:nvPr/>
        </p:nvGrpSpPr>
        <p:grpSpPr>
          <a:xfrm rot="0">
            <a:off x="471625" y="371965"/>
            <a:ext cx="1205672" cy="1349301"/>
            <a:chOff x="0" y="0"/>
            <a:chExt cx="1607563" cy="1799068"/>
          </a:xfrm>
        </p:grpSpPr>
        <p:sp>
          <p:nvSpPr>
            <p:cNvPr name="Freeform 5" id="5"/>
            <p:cNvSpPr/>
            <p:nvPr/>
          </p:nvSpPr>
          <p:spPr>
            <a:xfrm flipH="true" flipV="false" rot="-10800000">
              <a:off x="0" y="485375"/>
              <a:ext cx="1303840" cy="1313692"/>
            </a:xfrm>
            <a:custGeom>
              <a:avLst/>
              <a:gdLst/>
              <a:ahLst/>
              <a:cxnLst/>
              <a:rect r="r" b="b" t="t" l="l"/>
              <a:pathLst>
                <a:path h="1313692" w="1303840">
                  <a:moveTo>
                    <a:pt x="1303840" y="0"/>
                  </a:moveTo>
                  <a:lnTo>
                    <a:pt x="0" y="0"/>
                  </a:lnTo>
                  <a:lnTo>
                    <a:pt x="0" y="1313693"/>
                  </a:lnTo>
                  <a:lnTo>
                    <a:pt x="1303840" y="1313693"/>
                  </a:lnTo>
                  <a:lnTo>
                    <a:pt x="130384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TextBox 6" id="6"/>
            <p:cNvSpPr txBox="true"/>
            <p:nvPr/>
          </p:nvSpPr>
          <p:spPr>
            <a:xfrm rot="0">
              <a:off x="362077" y="911114"/>
              <a:ext cx="413644" cy="231108"/>
            </a:xfrm>
            <a:prstGeom prst="rect">
              <a:avLst/>
            </a:prstGeom>
          </p:spPr>
          <p:txBody>
            <a:bodyPr anchor="t" rtlCol="false" tIns="0" lIns="0" bIns="0" rIns="0">
              <a:spAutoFit/>
            </a:bodyPr>
            <a:lstStyle/>
            <a:p>
              <a:pPr algn="ctr">
                <a:lnSpc>
                  <a:spcPts val="1470"/>
                </a:lnSpc>
              </a:pPr>
              <a:r>
                <a:rPr lang="en-US" sz="1050">
                  <a:solidFill>
                    <a:srgbClr val="F36B2B"/>
                  </a:solidFill>
                  <a:latin typeface="Bobby Jones Condensed Soft"/>
                  <a:ea typeface="Bobby Jones Condensed Soft"/>
                  <a:cs typeface="Bobby Jones Condensed Soft"/>
                  <a:sym typeface="Bobby Jones Condensed Soft"/>
                </a:rPr>
                <a:t>L</a:t>
              </a:r>
            </a:p>
          </p:txBody>
        </p:sp>
        <p:sp>
          <p:nvSpPr>
            <p:cNvPr name="Freeform 7" id="7"/>
            <p:cNvSpPr/>
            <p:nvPr/>
          </p:nvSpPr>
          <p:spPr>
            <a:xfrm flipH="false" flipV="false" rot="9001455">
              <a:off x="690547" y="160669"/>
              <a:ext cx="746559" cy="882197"/>
            </a:xfrm>
            <a:custGeom>
              <a:avLst/>
              <a:gdLst/>
              <a:ahLst/>
              <a:cxnLst/>
              <a:rect r="r" b="b" t="t" l="l"/>
              <a:pathLst>
                <a:path h="882197" w="746559">
                  <a:moveTo>
                    <a:pt x="0" y="0"/>
                  </a:moveTo>
                  <a:lnTo>
                    <a:pt x="746559" y="0"/>
                  </a:lnTo>
                  <a:lnTo>
                    <a:pt x="746559" y="882197"/>
                  </a:lnTo>
                  <a:lnTo>
                    <a:pt x="0" y="882197"/>
                  </a:lnTo>
                  <a:lnTo>
                    <a:pt x="0" y="0"/>
                  </a:lnTo>
                  <a:close/>
                </a:path>
              </a:pathLst>
            </a:custGeom>
            <a:blipFill>
              <a:blip r:embed="rId6">
                <a:extLst>
                  <a:ext uri="{96DAC541-7B7A-43D3-8B79-37D633B846F1}">
                    <asvg:svgBlip xmlns:asvg="http://schemas.microsoft.com/office/drawing/2016/SVG/main" r:embed="rId7"/>
                  </a:ext>
                </a:extLst>
              </a:blip>
              <a:stretch>
                <a:fillRect l="0" t="0" r="0" b="0"/>
              </a:stretch>
            </a:blipFill>
          </p:spPr>
        </p:sp>
        <p:sp>
          <p:nvSpPr>
            <p:cNvPr name="Freeform 8" id="8"/>
            <p:cNvSpPr/>
            <p:nvPr/>
          </p:nvSpPr>
          <p:spPr>
            <a:xfrm flipH="false" flipV="false" rot="-8500143">
              <a:off x="842066" y="54164"/>
              <a:ext cx="330142" cy="447337"/>
            </a:xfrm>
            <a:custGeom>
              <a:avLst/>
              <a:gdLst/>
              <a:ahLst/>
              <a:cxnLst/>
              <a:rect r="r" b="b" t="t" l="l"/>
              <a:pathLst>
                <a:path h="447337" w="330142">
                  <a:moveTo>
                    <a:pt x="0" y="0"/>
                  </a:moveTo>
                  <a:lnTo>
                    <a:pt x="330141" y="0"/>
                  </a:lnTo>
                  <a:lnTo>
                    <a:pt x="330141" y="447337"/>
                  </a:lnTo>
                  <a:lnTo>
                    <a:pt x="0" y="447337"/>
                  </a:lnTo>
                  <a:lnTo>
                    <a:pt x="0" y="0"/>
                  </a:lnTo>
                  <a:close/>
                </a:path>
              </a:pathLst>
            </a:custGeom>
            <a:blipFill>
              <a:blip r:embed="rId6">
                <a:extLst>
                  <a:ext uri="{96DAC541-7B7A-43D3-8B79-37D633B846F1}">
                    <asvg:svgBlip xmlns:asvg="http://schemas.microsoft.com/office/drawing/2016/SVG/main" r:embed="rId7"/>
                  </a:ext>
                </a:extLst>
              </a:blip>
              <a:stretch>
                <a:fillRect l="-117708" t="-89863" r="0" b="0"/>
              </a:stretch>
            </a:blipFill>
          </p:spPr>
        </p:sp>
      </p:grpSp>
      <p:sp>
        <p:nvSpPr>
          <p:cNvPr name="TextBox 9" id="9"/>
          <p:cNvSpPr txBox="true"/>
          <p:nvPr/>
        </p:nvSpPr>
        <p:spPr>
          <a:xfrm rot="0">
            <a:off x="2319223" y="1525668"/>
            <a:ext cx="14590426" cy="863742"/>
          </a:xfrm>
          <a:prstGeom prst="rect">
            <a:avLst/>
          </a:prstGeom>
        </p:spPr>
        <p:txBody>
          <a:bodyPr anchor="t" rtlCol="false" tIns="0" lIns="0" bIns="0" rIns="0">
            <a:spAutoFit/>
          </a:bodyPr>
          <a:lstStyle/>
          <a:p>
            <a:pPr algn="l">
              <a:lnSpc>
                <a:spcPts val="3479"/>
              </a:lnSpc>
              <a:spcBef>
                <a:spcPct val="0"/>
              </a:spcBef>
            </a:pPr>
            <a:r>
              <a:rPr lang="en-US" b="true" sz="2485">
                <a:solidFill>
                  <a:srgbClr val="000000"/>
                </a:solidFill>
                <a:latin typeface="Open Sans Bold"/>
                <a:ea typeface="Open Sans Bold"/>
                <a:cs typeface="Open Sans Bold"/>
                <a:sym typeface="Open Sans Bold"/>
              </a:rPr>
              <a:t>REMINDER: if the client is not delayed in returning for LEN reinjection (i.e. returning on schedule), PEP assessment should be unnecessary.</a:t>
            </a:r>
          </a:p>
        </p:txBody>
      </p:sp>
      <p:sp>
        <p:nvSpPr>
          <p:cNvPr name="TextBox 10" id="10"/>
          <p:cNvSpPr txBox="true"/>
          <p:nvPr/>
        </p:nvSpPr>
        <p:spPr>
          <a:xfrm rot="0">
            <a:off x="893450" y="2968616"/>
            <a:ext cx="16501100" cy="5207583"/>
          </a:xfrm>
          <a:prstGeom prst="rect">
            <a:avLst/>
          </a:prstGeom>
        </p:spPr>
        <p:txBody>
          <a:bodyPr anchor="t" rtlCol="false" tIns="0" lIns="0" bIns="0" rIns="0">
            <a:spAutoFit/>
          </a:bodyPr>
          <a:lstStyle/>
          <a:p>
            <a:pPr algn="l">
              <a:lnSpc>
                <a:spcPts val="4592"/>
              </a:lnSpc>
            </a:pPr>
            <a:r>
              <a:rPr lang="en-US" sz="3560">
                <a:solidFill>
                  <a:srgbClr val="000000"/>
                </a:solidFill>
                <a:latin typeface="Open Sans"/>
                <a:ea typeface="Open Sans"/>
                <a:cs typeface="Open Sans"/>
                <a:sym typeface="Open Sans"/>
              </a:rPr>
              <a:t>In a LEN client who has returned late, if you identify a possible high-risk exposure event in the past 72 hours, next assess whether the delay (use deviation) is significant, which depends on the duration since the la</a:t>
            </a:r>
            <a:r>
              <a:rPr lang="en-US" sz="3560">
                <a:solidFill>
                  <a:srgbClr val="000000"/>
                </a:solidFill>
                <a:latin typeface="Open Sans"/>
                <a:ea typeface="Open Sans"/>
                <a:cs typeface="Open Sans"/>
                <a:sym typeface="Open Sans"/>
              </a:rPr>
              <a:t>st</a:t>
            </a:r>
            <a:r>
              <a:rPr lang="en-US" sz="3560">
                <a:solidFill>
                  <a:srgbClr val="000000"/>
                </a:solidFill>
                <a:latin typeface="Open Sans"/>
                <a:ea typeface="Open Sans"/>
                <a:cs typeface="Open Sans"/>
                <a:sym typeface="Open Sans"/>
              </a:rPr>
              <a:t> inje</a:t>
            </a:r>
            <a:r>
              <a:rPr lang="en-US" sz="3560">
                <a:solidFill>
                  <a:srgbClr val="000000"/>
                </a:solidFill>
                <a:latin typeface="Open Sans"/>
                <a:ea typeface="Open Sans"/>
                <a:cs typeface="Open Sans"/>
                <a:sym typeface="Open Sans"/>
              </a:rPr>
              <a:t>ction</a:t>
            </a:r>
            <a:r>
              <a:rPr lang="en-US" sz="3560">
                <a:solidFill>
                  <a:srgbClr val="000000"/>
                </a:solidFill>
                <a:latin typeface="Open Sans"/>
                <a:ea typeface="Open Sans"/>
                <a:cs typeface="Open Sans"/>
                <a:sym typeface="Open Sans"/>
              </a:rPr>
              <a:t>:</a:t>
            </a:r>
          </a:p>
          <a:p>
            <a:pPr algn="l" marL="768622" indent="-384311" lvl="1">
              <a:lnSpc>
                <a:spcPts val="4592"/>
              </a:lnSpc>
              <a:buFont typeface="Arial"/>
              <a:buChar char="•"/>
            </a:pPr>
            <a:r>
              <a:rPr lang="en-US" sz="3560">
                <a:solidFill>
                  <a:srgbClr val="000000"/>
                </a:solidFill>
                <a:latin typeface="Open Sans"/>
                <a:ea typeface="Open Sans"/>
                <a:cs typeface="Open Sans"/>
                <a:sym typeface="Open Sans"/>
              </a:rPr>
              <a:t>For cl</a:t>
            </a:r>
            <a:r>
              <a:rPr lang="en-US" sz="3560">
                <a:solidFill>
                  <a:srgbClr val="000000"/>
                </a:solidFill>
                <a:latin typeface="Open Sans"/>
                <a:ea typeface="Open Sans"/>
                <a:cs typeface="Open Sans"/>
                <a:sym typeface="Open Sans"/>
              </a:rPr>
              <a:t>i</a:t>
            </a:r>
            <a:r>
              <a:rPr lang="en-US" sz="3560">
                <a:solidFill>
                  <a:srgbClr val="000000"/>
                </a:solidFill>
                <a:latin typeface="Open Sans"/>
                <a:ea typeface="Open Sans"/>
                <a:cs typeface="Open Sans"/>
                <a:sym typeface="Open Sans"/>
              </a:rPr>
              <a:t>e</a:t>
            </a:r>
            <a:r>
              <a:rPr lang="en-US" sz="3560">
                <a:solidFill>
                  <a:srgbClr val="000000"/>
                </a:solidFill>
                <a:latin typeface="Open Sans"/>
                <a:ea typeface="Open Sans"/>
                <a:cs typeface="Open Sans"/>
                <a:sym typeface="Open Sans"/>
              </a:rPr>
              <a:t>n</a:t>
            </a:r>
            <a:r>
              <a:rPr lang="en-US" sz="3560">
                <a:solidFill>
                  <a:srgbClr val="000000"/>
                </a:solidFill>
                <a:latin typeface="Open Sans"/>
                <a:ea typeface="Open Sans"/>
                <a:cs typeface="Open Sans"/>
                <a:sym typeface="Open Sans"/>
              </a:rPr>
              <a:t>ts</a:t>
            </a:r>
            <a:r>
              <a:rPr lang="en-US" sz="3560">
                <a:solidFill>
                  <a:srgbClr val="000000"/>
                </a:solidFill>
                <a:latin typeface="Open Sans"/>
                <a:ea typeface="Open Sans"/>
                <a:cs typeface="Open Sans"/>
                <a:sym typeface="Open Sans"/>
              </a:rPr>
              <a:t> </a:t>
            </a:r>
            <a:r>
              <a:rPr lang="en-US" sz="3560">
                <a:solidFill>
                  <a:srgbClr val="000000"/>
                </a:solidFill>
                <a:latin typeface="Open Sans"/>
                <a:ea typeface="Open Sans"/>
                <a:cs typeface="Open Sans"/>
                <a:sym typeface="Open Sans"/>
              </a:rPr>
              <a:t>delay</a:t>
            </a:r>
            <a:r>
              <a:rPr lang="en-US" sz="3560">
                <a:solidFill>
                  <a:srgbClr val="000000"/>
                </a:solidFill>
                <a:latin typeface="Open Sans"/>
                <a:ea typeface="Open Sans"/>
                <a:cs typeface="Open Sans"/>
                <a:sym typeface="Open Sans"/>
              </a:rPr>
              <a:t>e</a:t>
            </a:r>
            <a:r>
              <a:rPr lang="en-US" sz="3560">
                <a:solidFill>
                  <a:srgbClr val="000000"/>
                </a:solidFill>
                <a:latin typeface="Open Sans"/>
                <a:ea typeface="Open Sans"/>
                <a:cs typeface="Open Sans"/>
                <a:sym typeface="Open Sans"/>
              </a:rPr>
              <a:t>d </a:t>
            </a:r>
            <a:r>
              <a:rPr lang="en-US" sz="3560">
                <a:solidFill>
                  <a:srgbClr val="000000"/>
                </a:solidFill>
                <a:latin typeface="Open Sans"/>
                <a:ea typeface="Open Sans"/>
                <a:cs typeface="Open Sans"/>
                <a:sym typeface="Open Sans"/>
              </a:rPr>
              <a:t>in</a:t>
            </a:r>
            <a:r>
              <a:rPr lang="en-US" sz="3560">
                <a:solidFill>
                  <a:srgbClr val="000000"/>
                </a:solidFill>
                <a:latin typeface="Open Sans"/>
                <a:ea typeface="Open Sans"/>
                <a:cs typeface="Open Sans"/>
                <a:sym typeface="Open Sans"/>
              </a:rPr>
              <a:t> returning for a FOLLOW-UP INJECTION,</a:t>
            </a:r>
            <a:r>
              <a:rPr lang="en-US" b="true" sz="3560">
                <a:solidFill>
                  <a:srgbClr val="000000"/>
                </a:solidFill>
                <a:latin typeface="Open Sans Bold"/>
                <a:ea typeface="Open Sans Bold"/>
                <a:cs typeface="Open Sans Bold"/>
                <a:sym typeface="Open Sans Bold"/>
              </a:rPr>
              <a:t> if &gt; 28 weeks (6 months + 14 days) have passed since the prior injection, the deviation is significant</a:t>
            </a:r>
            <a:r>
              <a:rPr lang="en-US" sz="3560">
                <a:solidFill>
                  <a:srgbClr val="000000"/>
                </a:solidFill>
                <a:latin typeface="Open Sans"/>
                <a:ea typeface="Open Sans"/>
                <a:cs typeface="Open Sans"/>
                <a:sym typeface="Open Sans"/>
              </a:rPr>
              <a:t>,</a:t>
            </a:r>
            <a:r>
              <a:rPr lang="en-US" sz="3560">
                <a:solidFill>
                  <a:srgbClr val="000000"/>
                </a:solidFill>
                <a:latin typeface="Open Sans"/>
                <a:ea typeface="Open Sans"/>
                <a:cs typeface="Open Sans"/>
                <a:sym typeface="Open Sans"/>
              </a:rPr>
              <a:t> </a:t>
            </a:r>
            <a:r>
              <a:rPr lang="en-US" sz="3560">
                <a:solidFill>
                  <a:srgbClr val="000000"/>
                </a:solidFill>
                <a:latin typeface="Open Sans"/>
                <a:ea typeface="Open Sans"/>
                <a:cs typeface="Open Sans"/>
                <a:sym typeface="Open Sans"/>
              </a:rPr>
              <a:t>and in a client with a higher-risk exposure coinciding with the delay, may warrant starting PEP.</a:t>
            </a:r>
          </a:p>
          <a:p>
            <a:pPr algn="l">
              <a:lnSpc>
                <a:spcPts val="4592"/>
              </a:lnSpc>
            </a:pPr>
          </a:p>
        </p:txBody>
      </p:sp>
    </p:spTree>
  </p:cSld>
  <p:clrMapOvr>
    <a:masterClrMapping/>
  </p:clrMapOvr>
</p:sld>
</file>

<file path=ppt/slides/slide25.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TextBox 2" id="2"/>
          <p:cNvSpPr txBox="true"/>
          <p:nvPr/>
        </p:nvSpPr>
        <p:spPr>
          <a:xfrm rot="0">
            <a:off x="2338785" y="763343"/>
            <a:ext cx="16447559" cy="713486"/>
          </a:xfrm>
          <a:prstGeom prst="rect">
            <a:avLst/>
          </a:prstGeom>
        </p:spPr>
        <p:txBody>
          <a:bodyPr anchor="t" rtlCol="false" tIns="0" lIns="0" bIns="0" rIns="0">
            <a:spAutoFit/>
          </a:bodyPr>
          <a:lstStyle/>
          <a:p>
            <a:pPr algn="l">
              <a:lnSpc>
                <a:spcPts val="5152"/>
              </a:lnSpc>
            </a:pPr>
            <a:r>
              <a:rPr lang="en-US" sz="5600" b="true">
                <a:solidFill>
                  <a:srgbClr val="FE6C39"/>
                </a:solidFill>
                <a:latin typeface="Roboto Condensed Bold"/>
                <a:ea typeface="Roboto Condensed Bold"/>
                <a:cs typeface="Roboto Condensed Bold"/>
                <a:sym typeface="Roboto Condensed Bold"/>
              </a:rPr>
              <a:t>LEN: Injection Delays &amp; PEP Assessment </a:t>
            </a:r>
          </a:p>
        </p:txBody>
      </p:sp>
      <p:sp>
        <p:nvSpPr>
          <p:cNvPr name="Freeform 3" id="3"/>
          <p:cNvSpPr/>
          <p:nvPr/>
        </p:nvSpPr>
        <p:spPr>
          <a:xfrm flipH="false" flipV="false" rot="-8984890">
            <a:off x="272916" y="297055"/>
            <a:ext cx="1588149" cy="1512712"/>
          </a:xfrm>
          <a:custGeom>
            <a:avLst/>
            <a:gdLst/>
            <a:ahLst/>
            <a:cxnLst/>
            <a:rect r="r" b="b" t="t" l="l"/>
            <a:pathLst>
              <a:path h="1512712" w="1588149">
                <a:moveTo>
                  <a:pt x="0" y="0"/>
                </a:moveTo>
                <a:lnTo>
                  <a:pt x="1588149" y="0"/>
                </a:lnTo>
                <a:lnTo>
                  <a:pt x="1588149" y="1512712"/>
                </a:lnTo>
                <a:lnTo>
                  <a:pt x="0" y="1512712"/>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grpSp>
        <p:nvGrpSpPr>
          <p:cNvPr name="Group 4" id="4"/>
          <p:cNvGrpSpPr/>
          <p:nvPr/>
        </p:nvGrpSpPr>
        <p:grpSpPr>
          <a:xfrm rot="0">
            <a:off x="471625" y="371965"/>
            <a:ext cx="1205672" cy="1349301"/>
            <a:chOff x="0" y="0"/>
            <a:chExt cx="1607563" cy="1799068"/>
          </a:xfrm>
        </p:grpSpPr>
        <p:sp>
          <p:nvSpPr>
            <p:cNvPr name="Freeform 5" id="5"/>
            <p:cNvSpPr/>
            <p:nvPr/>
          </p:nvSpPr>
          <p:spPr>
            <a:xfrm flipH="true" flipV="false" rot="-10800000">
              <a:off x="0" y="485375"/>
              <a:ext cx="1303840" cy="1313692"/>
            </a:xfrm>
            <a:custGeom>
              <a:avLst/>
              <a:gdLst/>
              <a:ahLst/>
              <a:cxnLst/>
              <a:rect r="r" b="b" t="t" l="l"/>
              <a:pathLst>
                <a:path h="1313692" w="1303840">
                  <a:moveTo>
                    <a:pt x="1303840" y="0"/>
                  </a:moveTo>
                  <a:lnTo>
                    <a:pt x="0" y="0"/>
                  </a:lnTo>
                  <a:lnTo>
                    <a:pt x="0" y="1313693"/>
                  </a:lnTo>
                  <a:lnTo>
                    <a:pt x="1303840" y="1313693"/>
                  </a:lnTo>
                  <a:lnTo>
                    <a:pt x="130384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TextBox 6" id="6"/>
            <p:cNvSpPr txBox="true"/>
            <p:nvPr/>
          </p:nvSpPr>
          <p:spPr>
            <a:xfrm rot="0">
              <a:off x="362077" y="911114"/>
              <a:ext cx="413644" cy="231108"/>
            </a:xfrm>
            <a:prstGeom prst="rect">
              <a:avLst/>
            </a:prstGeom>
          </p:spPr>
          <p:txBody>
            <a:bodyPr anchor="t" rtlCol="false" tIns="0" lIns="0" bIns="0" rIns="0">
              <a:spAutoFit/>
            </a:bodyPr>
            <a:lstStyle/>
            <a:p>
              <a:pPr algn="ctr">
                <a:lnSpc>
                  <a:spcPts val="1470"/>
                </a:lnSpc>
              </a:pPr>
              <a:r>
                <a:rPr lang="en-US" sz="1050">
                  <a:solidFill>
                    <a:srgbClr val="F36B2B"/>
                  </a:solidFill>
                  <a:latin typeface="Bobby Jones Condensed Soft"/>
                  <a:ea typeface="Bobby Jones Condensed Soft"/>
                  <a:cs typeface="Bobby Jones Condensed Soft"/>
                  <a:sym typeface="Bobby Jones Condensed Soft"/>
                </a:rPr>
                <a:t>L</a:t>
              </a:r>
            </a:p>
          </p:txBody>
        </p:sp>
        <p:sp>
          <p:nvSpPr>
            <p:cNvPr name="Freeform 7" id="7"/>
            <p:cNvSpPr/>
            <p:nvPr/>
          </p:nvSpPr>
          <p:spPr>
            <a:xfrm flipH="false" flipV="false" rot="9001455">
              <a:off x="690547" y="160669"/>
              <a:ext cx="746559" cy="882197"/>
            </a:xfrm>
            <a:custGeom>
              <a:avLst/>
              <a:gdLst/>
              <a:ahLst/>
              <a:cxnLst/>
              <a:rect r="r" b="b" t="t" l="l"/>
              <a:pathLst>
                <a:path h="882197" w="746559">
                  <a:moveTo>
                    <a:pt x="0" y="0"/>
                  </a:moveTo>
                  <a:lnTo>
                    <a:pt x="746559" y="0"/>
                  </a:lnTo>
                  <a:lnTo>
                    <a:pt x="746559" y="882197"/>
                  </a:lnTo>
                  <a:lnTo>
                    <a:pt x="0" y="882197"/>
                  </a:lnTo>
                  <a:lnTo>
                    <a:pt x="0" y="0"/>
                  </a:lnTo>
                  <a:close/>
                </a:path>
              </a:pathLst>
            </a:custGeom>
            <a:blipFill>
              <a:blip r:embed="rId6">
                <a:extLst>
                  <a:ext uri="{96DAC541-7B7A-43D3-8B79-37D633B846F1}">
                    <asvg:svgBlip xmlns:asvg="http://schemas.microsoft.com/office/drawing/2016/SVG/main" r:embed="rId7"/>
                  </a:ext>
                </a:extLst>
              </a:blip>
              <a:stretch>
                <a:fillRect l="0" t="0" r="0" b="0"/>
              </a:stretch>
            </a:blipFill>
          </p:spPr>
        </p:sp>
        <p:sp>
          <p:nvSpPr>
            <p:cNvPr name="Freeform 8" id="8"/>
            <p:cNvSpPr/>
            <p:nvPr/>
          </p:nvSpPr>
          <p:spPr>
            <a:xfrm flipH="false" flipV="false" rot="-8500143">
              <a:off x="842066" y="54164"/>
              <a:ext cx="330142" cy="447337"/>
            </a:xfrm>
            <a:custGeom>
              <a:avLst/>
              <a:gdLst/>
              <a:ahLst/>
              <a:cxnLst/>
              <a:rect r="r" b="b" t="t" l="l"/>
              <a:pathLst>
                <a:path h="447337" w="330142">
                  <a:moveTo>
                    <a:pt x="0" y="0"/>
                  </a:moveTo>
                  <a:lnTo>
                    <a:pt x="330141" y="0"/>
                  </a:lnTo>
                  <a:lnTo>
                    <a:pt x="330141" y="447337"/>
                  </a:lnTo>
                  <a:lnTo>
                    <a:pt x="0" y="447337"/>
                  </a:lnTo>
                  <a:lnTo>
                    <a:pt x="0" y="0"/>
                  </a:lnTo>
                  <a:close/>
                </a:path>
              </a:pathLst>
            </a:custGeom>
            <a:blipFill>
              <a:blip r:embed="rId6">
                <a:extLst>
                  <a:ext uri="{96DAC541-7B7A-43D3-8B79-37D633B846F1}">
                    <asvg:svgBlip xmlns:asvg="http://schemas.microsoft.com/office/drawing/2016/SVG/main" r:embed="rId7"/>
                  </a:ext>
                </a:extLst>
              </a:blip>
              <a:stretch>
                <a:fillRect l="-117708" t="-89863" r="0" b="0"/>
              </a:stretch>
            </a:blipFill>
          </p:spPr>
        </p:sp>
      </p:grpSp>
      <p:sp>
        <p:nvSpPr>
          <p:cNvPr name="TextBox 9" id="9"/>
          <p:cNvSpPr txBox="true"/>
          <p:nvPr/>
        </p:nvSpPr>
        <p:spPr>
          <a:xfrm rot="0">
            <a:off x="2319223" y="1525668"/>
            <a:ext cx="14590426" cy="863742"/>
          </a:xfrm>
          <a:prstGeom prst="rect">
            <a:avLst/>
          </a:prstGeom>
        </p:spPr>
        <p:txBody>
          <a:bodyPr anchor="t" rtlCol="false" tIns="0" lIns="0" bIns="0" rIns="0">
            <a:spAutoFit/>
          </a:bodyPr>
          <a:lstStyle/>
          <a:p>
            <a:pPr algn="l">
              <a:lnSpc>
                <a:spcPts val="3479"/>
              </a:lnSpc>
              <a:spcBef>
                <a:spcPct val="0"/>
              </a:spcBef>
            </a:pPr>
            <a:r>
              <a:rPr lang="en-US" b="true" sz="2485">
                <a:solidFill>
                  <a:srgbClr val="000000"/>
                </a:solidFill>
                <a:latin typeface="Open Sans Bold"/>
                <a:ea typeface="Open Sans Bold"/>
                <a:cs typeface="Open Sans Bold"/>
                <a:sym typeface="Open Sans Bold"/>
              </a:rPr>
              <a:t>REMINDER: if the client is not delayed in returning for LEN reinjection (i.e. returning on schedule), PEP assessment should be unnecessary.</a:t>
            </a:r>
          </a:p>
        </p:txBody>
      </p:sp>
      <p:sp>
        <p:nvSpPr>
          <p:cNvPr name="TextBox 10" id="10"/>
          <p:cNvSpPr txBox="true"/>
          <p:nvPr/>
        </p:nvSpPr>
        <p:spPr>
          <a:xfrm rot="0">
            <a:off x="893450" y="2775164"/>
            <a:ext cx="16501100" cy="7076490"/>
          </a:xfrm>
          <a:prstGeom prst="rect">
            <a:avLst/>
          </a:prstGeom>
        </p:spPr>
        <p:txBody>
          <a:bodyPr anchor="t" rtlCol="false" tIns="0" lIns="0" bIns="0" rIns="0">
            <a:spAutoFit/>
          </a:bodyPr>
          <a:lstStyle/>
          <a:p>
            <a:pPr algn="l" marL="720102" indent="-360051" lvl="1">
              <a:lnSpc>
                <a:spcPts val="4302"/>
              </a:lnSpc>
              <a:buFont typeface="Arial"/>
              <a:buChar char="•"/>
            </a:pPr>
            <a:r>
              <a:rPr lang="en-US" sz="3335">
                <a:solidFill>
                  <a:srgbClr val="000000"/>
                </a:solidFill>
                <a:latin typeface="Open Sans"/>
                <a:ea typeface="Open Sans"/>
                <a:cs typeface="Open Sans"/>
                <a:sym typeface="Open Sans"/>
              </a:rPr>
              <a:t>For clie</a:t>
            </a:r>
            <a:r>
              <a:rPr lang="en-US" sz="3335">
                <a:solidFill>
                  <a:srgbClr val="000000"/>
                </a:solidFill>
                <a:latin typeface="Open Sans"/>
                <a:ea typeface="Open Sans"/>
                <a:cs typeface="Open Sans"/>
                <a:sym typeface="Open Sans"/>
              </a:rPr>
              <a:t>nts starting PEP, LEN should be stopped, with the option to restart LEN after completing PEP and retesting for HIV in 1 month.</a:t>
            </a:r>
          </a:p>
          <a:p>
            <a:pPr algn="l" marL="720102" indent="-360051" lvl="1">
              <a:lnSpc>
                <a:spcPts val="4302"/>
              </a:lnSpc>
              <a:buFont typeface="Arial"/>
              <a:buChar char="•"/>
            </a:pPr>
            <a:r>
              <a:rPr lang="en-US" sz="3335">
                <a:solidFill>
                  <a:srgbClr val="000000"/>
                </a:solidFill>
                <a:latin typeface="Open Sans"/>
                <a:ea typeface="Open Sans"/>
                <a:cs typeface="Open Sans"/>
                <a:sym typeface="Open Sans"/>
              </a:rPr>
              <a:t>Remember, those with higher-risk exposures and significant use deviations likely have a higher indication for PEP, and providers will need to make decisions on a case-by-case basis, taking into consideration all of the relevant details. </a:t>
            </a:r>
          </a:p>
          <a:p>
            <a:pPr algn="l" marL="720102" indent="-360051" lvl="1">
              <a:lnSpc>
                <a:spcPts val="4302"/>
              </a:lnSpc>
              <a:buFont typeface="Arial"/>
              <a:buChar char="•"/>
            </a:pPr>
            <a:r>
              <a:rPr lang="en-US" sz="3335">
                <a:solidFill>
                  <a:srgbClr val="000000"/>
                </a:solidFill>
                <a:latin typeface="Open Sans"/>
                <a:ea typeface="Open Sans"/>
                <a:cs typeface="Open Sans"/>
                <a:sym typeface="Open Sans"/>
              </a:rPr>
              <a:t>For complex cases, it may be helpful to use a printed calendar to note the date of the possible exposure event in the past 72 hours and the duration elapsed since prior inje</a:t>
            </a:r>
            <a:r>
              <a:rPr lang="en-US" sz="3335">
                <a:solidFill>
                  <a:srgbClr val="000000"/>
                </a:solidFill>
                <a:latin typeface="Open Sans"/>
                <a:ea typeface="Open Sans"/>
                <a:cs typeface="Open Sans"/>
                <a:sym typeface="Open Sans"/>
              </a:rPr>
              <a:t>ction.</a:t>
            </a:r>
          </a:p>
          <a:p>
            <a:pPr algn="l">
              <a:lnSpc>
                <a:spcPts val="4302"/>
              </a:lnSpc>
            </a:pPr>
          </a:p>
          <a:p>
            <a:pPr algn="l">
              <a:lnSpc>
                <a:spcPts val="4302"/>
              </a:lnSpc>
            </a:pPr>
            <a:r>
              <a:rPr lang="en-US" sz="3335" i="true">
                <a:solidFill>
                  <a:srgbClr val="000000"/>
                </a:solidFill>
                <a:latin typeface="Open Sans Italics"/>
                <a:ea typeface="Open Sans Italics"/>
                <a:cs typeface="Open Sans Italics"/>
                <a:sym typeface="Open Sans Italics"/>
              </a:rPr>
              <a:t>Note: if PEP </a:t>
            </a:r>
            <a:r>
              <a:rPr lang="en-US" sz="3335" i="true">
                <a:solidFill>
                  <a:srgbClr val="000000"/>
                </a:solidFill>
                <a:latin typeface="Open Sans Italics"/>
                <a:ea typeface="Open Sans Italics"/>
                <a:cs typeface="Open Sans Italics"/>
                <a:sym typeface="Open Sans Italics"/>
              </a:rPr>
              <a:t>is no</a:t>
            </a:r>
            <a:r>
              <a:rPr lang="en-US" sz="3335" i="true">
                <a:solidFill>
                  <a:srgbClr val="000000"/>
                </a:solidFill>
                <a:latin typeface="Open Sans Italics"/>
                <a:ea typeface="Open Sans Italics"/>
                <a:cs typeface="Open Sans Italics"/>
                <a:sym typeface="Open Sans Italics"/>
              </a:rPr>
              <a:t>t</a:t>
            </a:r>
            <a:r>
              <a:rPr lang="en-US" sz="3335" i="true">
                <a:solidFill>
                  <a:srgbClr val="000000"/>
                </a:solidFill>
                <a:latin typeface="Open Sans Italics"/>
                <a:ea typeface="Open Sans Italics"/>
                <a:cs typeface="Open Sans Italics"/>
                <a:sym typeface="Open Sans Italics"/>
              </a:rPr>
              <a:t> in</a:t>
            </a:r>
            <a:r>
              <a:rPr lang="en-US" sz="3335" i="true">
                <a:solidFill>
                  <a:srgbClr val="000000"/>
                </a:solidFill>
                <a:latin typeface="Open Sans Italics"/>
                <a:ea typeface="Open Sans Italics"/>
                <a:cs typeface="Open Sans Italics"/>
                <a:sym typeface="Open Sans Italics"/>
              </a:rPr>
              <a:t>dicated and a cl</a:t>
            </a:r>
            <a:r>
              <a:rPr lang="en-US" sz="3335" i="true">
                <a:solidFill>
                  <a:srgbClr val="000000"/>
                </a:solidFill>
                <a:latin typeface="Open Sans Italics"/>
                <a:ea typeface="Open Sans Italics"/>
                <a:cs typeface="Open Sans Italics"/>
                <a:sym typeface="Open Sans Italics"/>
              </a:rPr>
              <a:t>ient</a:t>
            </a:r>
            <a:r>
              <a:rPr lang="en-US" sz="3335" i="true">
                <a:solidFill>
                  <a:srgbClr val="000000"/>
                </a:solidFill>
                <a:latin typeface="Open Sans Italics"/>
                <a:ea typeface="Open Sans Italics"/>
                <a:cs typeface="Open Sans Italics"/>
                <a:sym typeface="Open Sans Italics"/>
              </a:rPr>
              <a:t> wishes to continue using LEN,</a:t>
            </a:r>
            <a:r>
              <a:rPr lang="en-US" sz="3335" i="true">
                <a:solidFill>
                  <a:srgbClr val="000000"/>
                </a:solidFill>
                <a:latin typeface="Open Sans Italics"/>
                <a:ea typeface="Open Sans Italics"/>
                <a:cs typeface="Open Sans Italics"/>
                <a:sym typeface="Open Sans Italics"/>
              </a:rPr>
              <a:t> </a:t>
            </a:r>
            <a:r>
              <a:rPr lang="en-US" sz="3335" i="true">
                <a:solidFill>
                  <a:srgbClr val="000000"/>
                </a:solidFill>
                <a:latin typeface="Open Sans Italics"/>
                <a:ea typeface="Open Sans Italics"/>
                <a:cs typeface="Open Sans Italics"/>
                <a:sym typeface="Open Sans Italics"/>
              </a:rPr>
              <a:t>but</a:t>
            </a:r>
            <a:r>
              <a:rPr lang="en-US" sz="3335" i="true">
                <a:solidFill>
                  <a:srgbClr val="000000"/>
                </a:solidFill>
                <a:latin typeface="Open Sans Italics"/>
                <a:ea typeface="Open Sans Italics"/>
                <a:cs typeface="Open Sans Italics"/>
                <a:sym typeface="Open Sans Italics"/>
              </a:rPr>
              <a:t> &gt; 28 weeks e</a:t>
            </a:r>
            <a:r>
              <a:rPr lang="en-US" sz="3335" i="true">
                <a:solidFill>
                  <a:srgbClr val="000000"/>
                </a:solidFill>
                <a:latin typeface="Open Sans Italics"/>
                <a:ea typeface="Open Sans Italics"/>
                <a:cs typeface="Open Sans Italics"/>
                <a:sym typeface="Open Sans Italics"/>
              </a:rPr>
              <a:t>l</a:t>
            </a:r>
            <a:r>
              <a:rPr lang="en-US" sz="3335" i="true">
                <a:solidFill>
                  <a:srgbClr val="000000"/>
                </a:solidFill>
                <a:latin typeface="Open Sans Italics"/>
                <a:ea typeface="Open Sans Italics"/>
                <a:cs typeface="Open Sans Italics"/>
                <a:sym typeface="Open Sans Italics"/>
              </a:rPr>
              <a:t>a</a:t>
            </a:r>
            <a:r>
              <a:rPr lang="en-US" sz="3335" i="true">
                <a:solidFill>
                  <a:srgbClr val="000000"/>
                </a:solidFill>
                <a:latin typeface="Open Sans Italics"/>
                <a:ea typeface="Open Sans Italics"/>
                <a:cs typeface="Open Sans Italics"/>
                <a:sym typeface="Open Sans Italics"/>
              </a:rPr>
              <a:t>p</a:t>
            </a:r>
            <a:r>
              <a:rPr lang="en-US" sz="3335" i="true">
                <a:solidFill>
                  <a:srgbClr val="000000"/>
                </a:solidFill>
                <a:latin typeface="Open Sans Italics"/>
                <a:ea typeface="Open Sans Italics"/>
                <a:cs typeface="Open Sans Italics"/>
                <a:sym typeface="Open Sans Italics"/>
              </a:rPr>
              <a:t>sed since prior </a:t>
            </a:r>
            <a:r>
              <a:rPr lang="en-US" sz="3335" i="true">
                <a:solidFill>
                  <a:srgbClr val="000000"/>
                </a:solidFill>
                <a:latin typeface="Open Sans Italics"/>
                <a:ea typeface="Open Sans Italics"/>
                <a:cs typeface="Open Sans Italics"/>
                <a:sym typeface="Open Sans Italics"/>
              </a:rPr>
              <a:t>LEN </a:t>
            </a:r>
            <a:r>
              <a:rPr lang="en-US" sz="3335" i="true">
                <a:solidFill>
                  <a:srgbClr val="000000"/>
                </a:solidFill>
                <a:latin typeface="Open Sans Italics"/>
                <a:ea typeface="Open Sans Italics"/>
                <a:cs typeface="Open Sans Italics"/>
                <a:sym typeface="Open Sans Italics"/>
              </a:rPr>
              <a:t>injection, </a:t>
            </a:r>
            <a:r>
              <a:rPr lang="en-US" sz="3335" i="true">
                <a:solidFill>
                  <a:srgbClr val="000000"/>
                </a:solidFill>
                <a:latin typeface="Open Sans Italics"/>
                <a:ea typeface="Open Sans Italics"/>
                <a:cs typeface="Open Sans Italics"/>
                <a:sym typeface="Open Sans Italics"/>
              </a:rPr>
              <a:t>LEN mus</a:t>
            </a:r>
            <a:r>
              <a:rPr lang="en-US" sz="3335" i="true">
                <a:solidFill>
                  <a:srgbClr val="000000"/>
                </a:solidFill>
                <a:latin typeface="Open Sans Italics"/>
                <a:ea typeface="Open Sans Italics"/>
                <a:cs typeface="Open Sans Italics"/>
                <a:sym typeface="Open Sans Italics"/>
              </a:rPr>
              <a:t>t</a:t>
            </a:r>
            <a:r>
              <a:rPr lang="en-US" sz="3335" i="true">
                <a:solidFill>
                  <a:srgbClr val="000000"/>
                </a:solidFill>
                <a:latin typeface="Open Sans Italics"/>
                <a:ea typeface="Open Sans Italics"/>
                <a:cs typeface="Open Sans Italics"/>
                <a:sym typeface="Open Sans Italics"/>
              </a:rPr>
              <a:t> b</a:t>
            </a:r>
            <a:r>
              <a:rPr lang="en-US" sz="3335" i="true">
                <a:solidFill>
                  <a:srgbClr val="000000"/>
                </a:solidFill>
                <a:latin typeface="Open Sans Italics"/>
                <a:ea typeface="Open Sans Italics"/>
                <a:cs typeface="Open Sans Italics"/>
                <a:sym typeface="Open Sans Italics"/>
              </a:rPr>
              <a:t>e</a:t>
            </a:r>
            <a:r>
              <a:rPr lang="en-US" sz="3335" i="true">
                <a:solidFill>
                  <a:srgbClr val="000000"/>
                </a:solidFill>
                <a:latin typeface="Open Sans Italics"/>
                <a:ea typeface="Open Sans Italics"/>
                <a:cs typeface="Open Sans Italics"/>
                <a:sym typeface="Open Sans Italics"/>
              </a:rPr>
              <a:t> r</a:t>
            </a:r>
            <a:r>
              <a:rPr lang="en-US" sz="3335" i="true">
                <a:solidFill>
                  <a:srgbClr val="000000"/>
                </a:solidFill>
                <a:latin typeface="Open Sans Italics"/>
                <a:ea typeface="Open Sans Italics"/>
                <a:cs typeface="Open Sans Italics"/>
                <a:sym typeface="Open Sans Italics"/>
              </a:rPr>
              <a:t>e</a:t>
            </a:r>
            <a:r>
              <a:rPr lang="en-US" sz="3335" i="true">
                <a:solidFill>
                  <a:srgbClr val="000000"/>
                </a:solidFill>
                <a:latin typeface="Open Sans Italics"/>
                <a:ea typeface="Open Sans Italics"/>
                <a:cs typeface="Open Sans Italics"/>
                <a:sym typeface="Open Sans Italics"/>
              </a:rPr>
              <a:t>st</a:t>
            </a:r>
            <a:r>
              <a:rPr lang="en-US" sz="3335" i="true">
                <a:solidFill>
                  <a:srgbClr val="000000"/>
                </a:solidFill>
                <a:latin typeface="Open Sans Italics"/>
                <a:ea typeface="Open Sans Italics"/>
                <a:cs typeface="Open Sans Italics"/>
                <a:sym typeface="Open Sans Italics"/>
              </a:rPr>
              <a:t>a</a:t>
            </a:r>
            <a:r>
              <a:rPr lang="en-US" sz="3335" i="true">
                <a:solidFill>
                  <a:srgbClr val="000000"/>
                </a:solidFill>
                <a:latin typeface="Open Sans Italics"/>
                <a:ea typeface="Open Sans Italics"/>
                <a:cs typeface="Open Sans Italics"/>
                <a:sym typeface="Open Sans Italics"/>
              </a:rPr>
              <a:t>r</a:t>
            </a:r>
            <a:r>
              <a:rPr lang="en-US" sz="3335" i="true">
                <a:solidFill>
                  <a:srgbClr val="000000"/>
                </a:solidFill>
                <a:latin typeface="Open Sans Italics"/>
                <a:ea typeface="Open Sans Italics"/>
                <a:cs typeface="Open Sans Italics"/>
                <a:sym typeface="Open Sans Italics"/>
              </a:rPr>
              <a:t>t</a:t>
            </a:r>
            <a:r>
              <a:rPr lang="en-US" sz="3335" i="true">
                <a:solidFill>
                  <a:srgbClr val="000000"/>
                </a:solidFill>
                <a:latin typeface="Open Sans Italics"/>
                <a:ea typeface="Open Sans Italics"/>
                <a:cs typeface="Open Sans Italics"/>
                <a:sym typeface="Open Sans Italics"/>
              </a:rPr>
              <a:t>ed by adm</a:t>
            </a:r>
            <a:r>
              <a:rPr lang="en-US" sz="3335" i="true">
                <a:solidFill>
                  <a:srgbClr val="000000"/>
                </a:solidFill>
                <a:latin typeface="Open Sans Italics"/>
                <a:ea typeface="Open Sans Italics"/>
                <a:cs typeface="Open Sans Italics"/>
                <a:sym typeface="Open Sans Italics"/>
              </a:rPr>
              <a:t>inis</a:t>
            </a:r>
            <a:r>
              <a:rPr lang="en-US" sz="3335" i="true">
                <a:solidFill>
                  <a:srgbClr val="000000"/>
                </a:solidFill>
                <a:latin typeface="Open Sans Italics"/>
                <a:ea typeface="Open Sans Italics"/>
                <a:cs typeface="Open Sans Italics"/>
                <a:sym typeface="Open Sans Italics"/>
              </a:rPr>
              <a:t>ter</a:t>
            </a:r>
            <a:r>
              <a:rPr lang="en-US" sz="3335" i="true">
                <a:solidFill>
                  <a:srgbClr val="000000"/>
                </a:solidFill>
                <a:latin typeface="Open Sans Italics"/>
                <a:ea typeface="Open Sans Italics"/>
                <a:cs typeface="Open Sans Italics"/>
                <a:sym typeface="Open Sans Italics"/>
              </a:rPr>
              <a:t>in</a:t>
            </a:r>
            <a:r>
              <a:rPr lang="en-US" sz="3335" i="true">
                <a:solidFill>
                  <a:srgbClr val="000000"/>
                </a:solidFill>
                <a:latin typeface="Open Sans Italics"/>
                <a:ea typeface="Open Sans Italics"/>
                <a:cs typeface="Open Sans Italics"/>
                <a:sym typeface="Open Sans Italics"/>
              </a:rPr>
              <a:t>g </a:t>
            </a:r>
            <a:r>
              <a:rPr lang="en-US" sz="3335" i="true">
                <a:solidFill>
                  <a:srgbClr val="000000"/>
                </a:solidFill>
                <a:latin typeface="Open Sans Italics"/>
                <a:ea typeface="Open Sans Italics"/>
                <a:cs typeface="Open Sans Italics"/>
                <a:sym typeface="Open Sans Italics"/>
              </a:rPr>
              <a:t>a</a:t>
            </a:r>
            <a:r>
              <a:rPr lang="en-US" sz="3335" i="true">
                <a:solidFill>
                  <a:srgbClr val="000000"/>
                </a:solidFill>
                <a:latin typeface="Open Sans Italics"/>
                <a:ea typeface="Open Sans Italics"/>
                <a:cs typeface="Open Sans Italics"/>
                <a:sym typeface="Open Sans Italics"/>
              </a:rPr>
              <a:t>ll oral</a:t>
            </a:r>
            <a:r>
              <a:rPr lang="en-US" sz="3335" i="true">
                <a:solidFill>
                  <a:srgbClr val="000000"/>
                </a:solidFill>
                <a:latin typeface="Open Sans Italics"/>
                <a:ea typeface="Open Sans Italics"/>
                <a:cs typeface="Open Sans Italics"/>
                <a:sym typeface="Open Sans Italics"/>
              </a:rPr>
              <a:t> </a:t>
            </a:r>
            <a:r>
              <a:rPr lang="en-US" sz="3335" i="true">
                <a:solidFill>
                  <a:srgbClr val="000000"/>
                </a:solidFill>
                <a:latin typeface="Open Sans Italics"/>
                <a:ea typeface="Open Sans Italics"/>
                <a:cs typeface="Open Sans Italics"/>
                <a:sym typeface="Open Sans Italics"/>
              </a:rPr>
              <a:t>and injectable doses over two consecutive days in the INITIATION REGIMEN.</a:t>
            </a:r>
          </a:p>
        </p:txBody>
      </p:sp>
    </p:spTree>
  </p:cSld>
  <p:clrMapOvr>
    <a:masterClrMapping/>
  </p:clrMapOvr>
</p:sld>
</file>

<file path=ppt/slides/slide26.xml><?xml version="1.0" encoding="utf-8"?>
<p:sld xmlns:p="http://schemas.openxmlformats.org/presentationml/2006/main" xmlns:a="http://schemas.openxmlformats.org/drawingml/2006/main" xmlns:r="http://schemas.openxmlformats.org/officeDocument/2006/relationships">
  <p:cSld>
    <p:bg>
      <p:bgPr>
        <a:solidFill>
          <a:srgbClr val="1D9EDE"/>
        </a:solidFill>
      </p:bgPr>
    </p:bg>
    <p:spTree>
      <p:nvGrpSpPr>
        <p:cNvPr id="1" name=""/>
        <p:cNvGrpSpPr/>
        <p:nvPr/>
      </p:nvGrpSpPr>
      <p:grpSpPr>
        <a:xfrm>
          <a:off x="0" y="0"/>
          <a:ext cx="0" cy="0"/>
          <a:chOff x="0" y="0"/>
          <a:chExt cx="0" cy="0"/>
        </a:xfrm>
      </p:grpSpPr>
      <p:sp>
        <p:nvSpPr>
          <p:cNvPr name="Freeform 2" id="2"/>
          <p:cNvSpPr/>
          <p:nvPr/>
        </p:nvSpPr>
        <p:spPr>
          <a:xfrm flipH="false" flipV="false" rot="0">
            <a:off x="11522848" y="0"/>
            <a:ext cx="6765152" cy="6460720"/>
          </a:xfrm>
          <a:custGeom>
            <a:avLst/>
            <a:gdLst/>
            <a:ahLst/>
            <a:cxnLst/>
            <a:rect r="r" b="b" t="t" l="l"/>
            <a:pathLst>
              <a:path h="6460720" w="6765152">
                <a:moveTo>
                  <a:pt x="0" y="0"/>
                </a:moveTo>
                <a:lnTo>
                  <a:pt x="6765152" y="0"/>
                </a:lnTo>
                <a:lnTo>
                  <a:pt x="6765152" y="6460720"/>
                </a:lnTo>
                <a:lnTo>
                  <a:pt x="0" y="6460720"/>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TextBox 3" id="3"/>
          <p:cNvSpPr txBox="true"/>
          <p:nvPr/>
        </p:nvSpPr>
        <p:spPr>
          <a:xfrm rot="0">
            <a:off x="1028700" y="5372964"/>
            <a:ext cx="15497243" cy="1087756"/>
          </a:xfrm>
          <a:prstGeom prst="rect">
            <a:avLst/>
          </a:prstGeom>
        </p:spPr>
        <p:txBody>
          <a:bodyPr anchor="t" rtlCol="false" tIns="0" lIns="0" bIns="0" rIns="0">
            <a:spAutoFit/>
          </a:bodyPr>
          <a:lstStyle/>
          <a:p>
            <a:pPr algn="l">
              <a:lnSpc>
                <a:spcPts val="8819"/>
              </a:lnSpc>
            </a:pPr>
            <a:r>
              <a:rPr lang="en-US" sz="6299" b="true">
                <a:solidFill>
                  <a:srgbClr val="FFFFFF"/>
                </a:solidFill>
                <a:latin typeface="Roboto Condensed Bold"/>
                <a:ea typeface="Roboto Condensed Bold"/>
                <a:cs typeface="Roboto Condensed Bold"/>
                <a:sym typeface="Roboto Condensed Bold"/>
              </a:rPr>
              <a:t>USE DEVIATIONS &amp; AHI ASSESSMENT</a:t>
            </a:r>
          </a:p>
        </p:txBody>
      </p:sp>
    </p:spTree>
  </p:cSld>
  <p:clrMapOvr>
    <a:masterClrMapping/>
  </p:clrMapOvr>
</p:sld>
</file>

<file path=ppt/slides/slide27.xml><?xml version="1.0" encoding="utf-8"?>
<p:sld xmlns:p="http://schemas.openxmlformats.org/presentationml/2006/main" xmlns:a="http://schemas.openxmlformats.org/drawingml/2006/main">
  <p:cSld>
    <p:spTree>
      <p:nvGrpSpPr>
        <p:cNvPr id="1" name=""/>
        <p:cNvGrpSpPr/>
        <p:nvPr/>
      </p:nvGrpSpPr>
      <p:grpSpPr>
        <a:xfrm>
          <a:off x="0" y="0"/>
          <a:ext cx="0" cy="0"/>
          <a:chOff x="0" y="0"/>
          <a:chExt cx="0" cy="0"/>
        </a:xfrm>
      </p:grpSpPr>
      <p:sp>
        <p:nvSpPr>
          <p:cNvPr name="TextBox 2" id="2"/>
          <p:cNvSpPr txBox="true"/>
          <p:nvPr/>
        </p:nvSpPr>
        <p:spPr>
          <a:xfrm rot="0">
            <a:off x="811741" y="2376378"/>
            <a:ext cx="16221502" cy="6352976"/>
          </a:xfrm>
          <a:prstGeom prst="rect">
            <a:avLst/>
          </a:prstGeom>
        </p:spPr>
        <p:txBody>
          <a:bodyPr anchor="t" rtlCol="false" tIns="0" lIns="0" bIns="0" rIns="0">
            <a:spAutoFit/>
          </a:bodyPr>
          <a:lstStyle/>
          <a:p>
            <a:pPr algn="l" marL="605110" indent="-302555" lvl="1">
              <a:lnSpc>
                <a:spcPts val="3923"/>
              </a:lnSpc>
              <a:buFont typeface="Arial"/>
              <a:buChar char="•"/>
            </a:pPr>
            <a:r>
              <a:rPr lang="en-US" sz="2802">
                <a:solidFill>
                  <a:srgbClr val="000000"/>
                </a:solidFill>
                <a:latin typeface="Open Sans"/>
                <a:ea typeface="Open Sans"/>
                <a:cs typeface="Open Sans"/>
                <a:sym typeface="Open Sans"/>
              </a:rPr>
              <a:t>Now that we’ve cov</a:t>
            </a:r>
            <a:r>
              <a:rPr lang="en-US" sz="2802">
                <a:solidFill>
                  <a:srgbClr val="000000"/>
                </a:solidFill>
                <a:latin typeface="Open Sans"/>
                <a:ea typeface="Open Sans"/>
                <a:cs typeface="Open Sans"/>
                <a:sym typeface="Open Sans"/>
              </a:rPr>
              <a:t>ered the importance of PrEP use deviations as part of PEP assessment, we’ll consider use deviations in assessing for suspicion of AHI. </a:t>
            </a:r>
          </a:p>
          <a:p>
            <a:pPr algn="l" marL="605110" indent="-302555" lvl="1">
              <a:lnSpc>
                <a:spcPts val="3923"/>
              </a:lnSpc>
              <a:buFont typeface="Arial"/>
              <a:buChar char="•"/>
            </a:pPr>
            <a:r>
              <a:rPr lang="en-US" sz="2802">
                <a:solidFill>
                  <a:srgbClr val="000000"/>
                </a:solidFill>
                <a:latin typeface="Open Sans"/>
                <a:ea typeface="Open Sans"/>
                <a:cs typeface="Open Sans"/>
                <a:sym typeface="Open Sans"/>
              </a:rPr>
              <a:t>Determining whether AHI is suspected involves a case-by-case clinical judgement call based on AHI-like signs/symptoms (past 2 weeks) and the likelihood of HIV exposure (past 1 month). In clients returning for follow-up, whether AHI is suspected also depends on the client’s reported PrEP use, specifically whether there were days when PrEP wasn’t used. </a:t>
            </a:r>
          </a:p>
          <a:p>
            <a:pPr algn="l" marL="605110" indent="-302555" lvl="1">
              <a:lnSpc>
                <a:spcPts val="3923"/>
              </a:lnSpc>
              <a:buFont typeface="Arial"/>
              <a:buChar char="•"/>
            </a:pPr>
            <a:r>
              <a:rPr lang="en-US" sz="2802">
                <a:solidFill>
                  <a:srgbClr val="000000"/>
                </a:solidFill>
                <a:latin typeface="Open Sans"/>
                <a:ea typeface="Open Sans"/>
                <a:cs typeface="Open Sans"/>
                <a:sym typeface="Open Sans"/>
              </a:rPr>
              <a:t>In contrast to the PEP assessment step—where the focus was on possible HIV exposure in the prior 72 hours—</a:t>
            </a:r>
            <a:r>
              <a:rPr lang="en-US" b="true" sz="2802">
                <a:solidFill>
                  <a:srgbClr val="000000"/>
                </a:solidFill>
                <a:latin typeface="Open Sans Bold"/>
                <a:ea typeface="Open Sans Bold"/>
                <a:cs typeface="Open Sans Bold"/>
                <a:sym typeface="Open Sans Bold"/>
              </a:rPr>
              <a:t>the relevant period of possible HIV exposures for AHI assessment is 1 month.</a:t>
            </a:r>
            <a:r>
              <a:rPr lang="en-US" sz="2802">
                <a:solidFill>
                  <a:srgbClr val="000000"/>
                </a:solidFill>
                <a:latin typeface="Open Sans"/>
                <a:ea typeface="Open Sans"/>
                <a:cs typeface="Open Sans"/>
                <a:sym typeface="Open Sans"/>
              </a:rPr>
              <a:t> </a:t>
            </a:r>
          </a:p>
          <a:p>
            <a:pPr algn="l" marL="605110" indent="-302555" lvl="1">
              <a:lnSpc>
                <a:spcPts val="3923"/>
              </a:lnSpc>
              <a:buFont typeface="Arial"/>
              <a:buChar char="•"/>
            </a:pPr>
            <a:r>
              <a:rPr lang="en-US" sz="2802">
                <a:solidFill>
                  <a:srgbClr val="000000"/>
                </a:solidFill>
                <a:latin typeface="Open Sans"/>
                <a:ea typeface="Open Sans"/>
                <a:cs typeface="Open Sans"/>
                <a:sym typeface="Open Sans"/>
              </a:rPr>
              <a:t>Thus, providers must evaluate the client’s PrEP use history over a longer timeframe and determine days/periods when PrEP was/wasn’t used coinciding with all possible HIV exposures throughout the prior month. It should be acknowledged that clients may have difficulty recalling details over such an extended period.</a:t>
            </a:r>
          </a:p>
        </p:txBody>
      </p:sp>
      <p:sp>
        <p:nvSpPr>
          <p:cNvPr name="TextBox 3" id="3"/>
          <p:cNvSpPr txBox="true"/>
          <p:nvPr/>
        </p:nvSpPr>
        <p:spPr>
          <a:xfrm rot="0">
            <a:off x="811741" y="1074947"/>
            <a:ext cx="16447559" cy="713486"/>
          </a:xfrm>
          <a:prstGeom prst="rect">
            <a:avLst/>
          </a:prstGeom>
        </p:spPr>
        <p:txBody>
          <a:bodyPr anchor="t" rtlCol="false" tIns="0" lIns="0" bIns="0" rIns="0">
            <a:spAutoFit/>
          </a:bodyPr>
          <a:lstStyle/>
          <a:p>
            <a:pPr algn="l">
              <a:lnSpc>
                <a:spcPts val="5152"/>
              </a:lnSpc>
            </a:pPr>
            <a:r>
              <a:rPr lang="en-US" sz="5600" b="true">
                <a:solidFill>
                  <a:srgbClr val="000000"/>
                </a:solidFill>
                <a:latin typeface="Roboto Condensed Bold"/>
                <a:ea typeface="Roboto Condensed Bold"/>
                <a:cs typeface="Roboto Condensed Bold"/>
                <a:sym typeface="Roboto Condensed Bold"/>
              </a:rPr>
              <a:t>PrEP Use Deviations &amp; AHI Assessment</a:t>
            </a:r>
          </a:p>
        </p:txBody>
      </p:sp>
    </p:spTree>
  </p:cSld>
  <p:clrMapOvr>
    <a:masterClrMapping/>
  </p:clrMapOvr>
</p:sld>
</file>

<file path=ppt/slides/slide28.xml><?xml version="1.0" encoding="utf-8"?>
<p:sld xmlns:p="http://schemas.openxmlformats.org/presentationml/2006/main" xmlns:a="http://schemas.openxmlformats.org/drawingml/2006/main">
  <p:cSld>
    <p:spTree>
      <p:nvGrpSpPr>
        <p:cNvPr id="1" name=""/>
        <p:cNvGrpSpPr/>
        <p:nvPr/>
      </p:nvGrpSpPr>
      <p:grpSpPr>
        <a:xfrm>
          <a:off x="0" y="0"/>
          <a:ext cx="0" cy="0"/>
          <a:chOff x="0" y="0"/>
          <a:chExt cx="0" cy="0"/>
        </a:xfrm>
      </p:grpSpPr>
      <p:sp>
        <p:nvSpPr>
          <p:cNvPr name="TextBox 2" id="2"/>
          <p:cNvSpPr txBox="true"/>
          <p:nvPr/>
        </p:nvSpPr>
        <p:spPr>
          <a:xfrm rot="0">
            <a:off x="811741" y="1074947"/>
            <a:ext cx="16447559" cy="713486"/>
          </a:xfrm>
          <a:prstGeom prst="rect">
            <a:avLst/>
          </a:prstGeom>
        </p:spPr>
        <p:txBody>
          <a:bodyPr anchor="t" rtlCol="false" tIns="0" lIns="0" bIns="0" rIns="0">
            <a:spAutoFit/>
          </a:bodyPr>
          <a:lstStyle/>
          <a:p>
            <a:pPr algn="l">
              <a:lnSpc>
                <a:spcPts val="5152"/>
              </a:lnSpc>
            </a:pPr>
            <a:r>
              <a:rPr lang="en-US" sz="5600" b="true">
                <a:solidFill>
                  <a:srgbClr val="000000"/>
                </a:solidFill>
                <a:latin typeface="Roboto Condensed Bold"/>
                <a:ea typeface="Roboto Condensed Bold"/>
                <a:cs typeface="Roboto Condensed Bold"/>
                <a:sym typeface="Roboto Condensed Bold"/>
              </a:rPr>
              <a:t>PrEP Use Deviations &amp; AHI Assessment</a:t>
            </a:r>
          </a:p>
        </p:txBody>
      </p:sp>
      <p:sp>
        <p:nvSpPr>
          <p:cNvPr name="TextBox 3" id="3"/>
          <p:cNvSpPr txBox="true"/>
          <p:nvPr/>
        </p:nvSpPr>
        <p:spPr>
          <a:xfrm rot="0">
            <a:off x="811741" y="2575103"/>
            <a:ext cx="16241284" cy="5501938"/>
          </a:xfrm>
          <a:prstGeom prst="rect">
            <a:avLst/>
          </a:prstGeom>
        </p:spPr>
        <p:txBody>
          <a:bodyPr anchor="t" rtlCol="false" tIns="0" lIns="0" bIns="0" rIns="0">
            <a:spAutoFit/>
          </a:bodyPr>
          <a:lstStyle/>
          <a:p>
            <a:pPr algn="l">
              <a:lnSpc>
                <a:spcPts val="4393"/>
              </a:lnSpc>
            </a:pPr>
            <a:r>
              <a:rPr lang="en-US" sz="3138">
                <a:solidFill>
                  <a:srgbClr val="000000"/>
                </a:solidFill>
                <a:latin typeface="Open Sans"/>
                <a:ea typeface="Open Sans"/>
                <a:cs typeface="Open Sans"/>
                <a:sym typeface="Open Sans"/>
              </a:rPr>
              <a:t>In returning cli</a:t>
            </a:r>
            <a:r>
              <a:rPr lang="en-US" sz="3138">
                <a:solidFill>
                  <a:srgbClr val="000000"/>
                </a:solidFill>
                <a:latin typeface="Open Sans"/>
                <a:ea typeface="Open Sans"/>
                <a:cs typeface="Open Sans"/>
                <a:sym typeface="Open Sans"/>
              </a:rPr>
              <a:t>ents, suspicion of AHI is a gradient from low to high, with a higher suspicion of AHI in those with:</a:t>
            </a:r>
          </a:p>
          <a:p>
            <a:pPr algn="l" marL="677554" indent="-338777" lvl="1">
              <a:lnSpc>
                <a:spcPts val="4393"/>
              </a:lnSpc>
              <a:buFont typeface="Arial"/>
              <a:buChar char="•"/>
            </a:pPr>
            <a:r>
              <a:rPr lang="en-US" sz="3138">
                <a:solidFill>
                  <a:srgbClr val="000000"/>
                </a:solidFill>
                <a:latin typeface="Open Sans"/>
                <a:ea typeface="Open Sans"/>
                <a:cs typeface="Open Sans"/>
                <a:sym typeface="Open Sans"/>
              </a:rPr>
              <a:t>AHI-like signs/symptoms in context of</a:t>
            </a:r>
            <a:r>
              <a:rPr lang="en-US" b="true" sz="3138" i="true">
                <a:solidFill>
                  <a:srgbClr val="000000"/>
                </a:solidFill>
                <a:latin typeface="Open Sans Bold Italics"/>
                <a:ea typeface="Open Sans Bold Italics"/>
                <a:cs typeface="Open Sans Bold Italics"/>
                <a:sym typeface="Open Sans Bold Italics"/>
              </a:rPr>
              <a:t> higher-risk exposures</a:t>
            </a:r>
            <a:r>
              <a:rPr lang="en-US" sz="3138">
                <a:solidFill>
                  <a:srgbClr val="000000"/>
                </a:solidFill>
                <a:latin typeface="Open Sans"/>
                <a:ea typeface="Open Sans"/>
                <a:cs typeface="Open Sans"/>
                <a:sym typeface="Open Sans"/>
              </a:rPr>
              <a:t>, factoring details like condom use, type of sex, type, HIV status of partner(s); AND</a:t>
            </a:r>
          </a:p>
          <a:p>
            <a:pPr algn="l" marL="677554" indent="-338777" lvl="1">
              <a:lnSpc>
                <a:spcPts val="4393"/>
              </a:lnSpc>
              <a:buFont typeface="Arial"/>
              <a:buChar char="•"/>
            </a:pPr>
            <a:r>
              <a:rPr lang="en-US" b="true" sz="3138" i="true">
                <a:solidFill>
                  <a:srgbClr val="000000"/>
                </a:solidFill>
                <a:latin typeface="Open Sans Bold Italics"/>
                <a:ea typeface="Open Sans Bold Italics"/>
                <a:cs typeface="Open Sans Bold Italics"/>
                <a:sym typeface="Open Sans Bold Italics"/>
              </a:rPr>
              <a:t>Significant use deviations</a:t>
            </a:r>
            <a:r>
              <a:rPr lang="en-US" sz="3138">
                <a:solidFill>
                  <a:srgbClr val="000000"/>
                </a:solidFill>
                <a:latin typeface="Open Sans"/>
                <a:ea typeface="Open Sans"/>
                <a:cs typeface="Open Sans"/>
                <a:sym typeface="Open Sans"/>
              </a:rPr>
              <a:t>, factoring details like duration PrEP was not used in relation to each possible exposure event in the past 1 mon</a:t>
            </a:r>
            <a:r>
              <a:rPr lang="en-US" sz="3138">
                <a:solidFill>
                  <a:srgbClr val="000000"/>
                </a:solidFill>
                <a:latin typeface="Open Sans"/>
                <a:ea typeface="Open Sans"/>
                <a:cs typeface="Open Sans"/>
                <a:sym typeface="Open Sans"/>
              </a:rPr>
              <a:t>th</a:t>
            </a:r>
          </a:p>
          <a:p>
            <a:pPr algn="l" marL="1355108" indent="-451703" lvl="2">
              <a:lnSpc>
                <a:spcPts val="4393"/>
              </a:lnSpc>
              <a:buFont typeface="Arial"/>
              <a:buChar char="⚬"/>
            </a:pPr>
            <a:r>
              <a:rPr lang="en-US" sz="3138">
                <a:solidFill>
                  <a:srgbClr val="000000"/>
                </a:solidFill>
                <a:latin typeface="Open Sans"/>
                <a:ea typeface="Open Sans"/>
                <a:cs typeface="Open Sans"/>
                <a:sym typeface="Open Sans"/>
              </a:rPr>
              <a:t>“Signific</a:t>
            </a:r>
            <a:r>
              <a:rPr lang="en-US" sz="3138">
                <a:solidFill>
                  <a:srgbClr val="000000"/>
                </a:solidFill>
                <a:latin typeface="Open Sans"/>
                <a:ea typeface="Open Sans"/>
                <a:cs typeface="Open Sans"/>
                <a:sym typeface="Open Sans"/>
              </a:rPr>
              <a:t>ant</a:t>
            </a:r>
            <a:r>
              <a:rPr lang="en-US" sz="3138">
                <a:solidFill>
                  <a:srgbClr val="000000"/>
                </a:solidFill>
                <a:latin typeface="Open Sans"/>
                <a:ea typeface="Open Sans"/>
                <a:cs typeface="Open Sans"/>
                <a:sym typeface="Open Sans"/>
              </a:rPr>
              <a:t>”</a:t>
            </a:r>
            <a:r>
              <a:rPr lang="en-US" sz="3138">
                <a:solidFill>
                  <a:srgbClr val="000000"/>
                </a:solidFill>
                <a:latin typeface="Open Sans"/>
                <a:ea typeface="Open Sans"/>
                <a:cs typeface="Open Sans"/>
                <a:sym typeface="Open Sans"/>
              </a:rPr>
              <a:t> </a:t>
            </a:r>
            <a:r>
              <a:rPr lang="en-US" sz="3138">
                <a:solidFill>
                  <a:srgbClr val="000000"/>
                </a:solidFill>
                <a:latin typeface="Open Sans"/>
                <a:ea typeface="Open Sans"/>
                <a:cs typeface="Open Sans"/>
                <a:sym typeface="Open Sans"/>
              </a:rPr>
              <a:t>d</a:t>
            </a:r>
            <a:r>
              <a:rPr lang="en-US" sz="3138">
                <a:solidFill>
                  <a:srgbClr val="000000"/>
                </a:solidFill>
                <a:latin typeface="Open Sans"/>
                <a:ea typeface="Open Sans"/>
                <a:cs typeface="Open Sans"/>
                <a:sym typeface="Open Sans"/>
              </a:rPr>
              <a:t>e</a:t>
            </a:r>
            <a:r>
              <a:rPr lang="en-US" sz="3138">
                <a:solidFill>
                  <a:srgbClr val="000000"/>
                </a:solidFill>
                <a:latin typeface="Open Sans"/>
                <a:ea typeface="Open Sans"/>
                <a:cs typeface="Open Sans"/>
                <a:sym typeface="Open Sans"/>
              </a:rPr>
              <a:t>viat</a:t>
            </a:r>
            <a:r>
              <a:rPr lang="en-US" sz="3138">
                <a:solidFill>
                  <a:srgbClr val="000000"/>
                </a:solidFill>
                <a:latin typeface="Open Sans"/>
                <a:ea typeface="Open Sans"/>
                <a:cs typeface="Open Sans"/>
                <a:sym typeface="Open Sans"/>
              </a:rPr>
              <a:t>io</a:t>
            </a:r>
            <a:r>
              <a:rPr lang="en-US" sz="3138">
                <a:solidFill>
                  <a:srgbClr val="000000"/>
                </a:solidFill>
                <a:latin typeface="Open Sans"/>
                <a:ea typeface="Open Sans"/>
                <a:cs typeface="Open Sans"/>
                <a:sym typeface="Open Sans"/>
              </a:rPr>
              <a:t>ns</a:t>
            </a:r>
            <a:r>
              <a:rPr lang="en-US" sz="3138">
                <a:solidFill>
                  <a:srgbClr val="000000"/>
                </a:solidFill>
                <a:latin typeface="Open Sans"/>
                <a:ea typeface="Open Sans"/>
                <a:cs typeface="Open Sans"/>
                <a:sym typeface="Open Sans"/>
              </a:rPr>
              <a:t> </a:t>
            </a:r>
            <a:r>
              <a:rPr lang="en-US" sz="3138">
                <a:solidFill>
                  <a:srgbClr val="000000"/>
                </a:solidFill>
                <a:latin typeface="Open Sans"/>
                <a:ea typeface="Open Sans"/>
                <a:cs typeface="Open Sans"/>
                <a:sym typeface="Open Sans"/>
              </a:rPr>
              <a:t>w</a:t>
            </a:r>
            <a:r>
              <a:rPr lang="en-US" sz="3138">
                <a:solidFill>
                  <a:srgbClr val="000000"/>
                </a:solidFill>
                <a:latin typeface="Open Sans"/>
                <a:ea typeface="Open Sans"/>
                <a:cs typeface="Open Sans"/>
                <a:sym typeface="Open Sans"/>
              </a:rPr>
              <a:t>o</a:t>
            </a:r>
            <a:r>
              <a:rPr lang="en-US" sz="3138">
                <a:solidFill>
                  <a:srgbClr val="000000"/>
                </a:solidFill>
                <a:latin typeface="Open Sans"/>
                <a:ea typeface="Open Sans"/>
                <a:cs typeface="Open Sans"/>
                <a:sym typeface="Open Sans"/>
              </a:rPr>
              <a:t>uld</a:t>
            </a:r>
            <a:r>
              <a:rPr lang="en-US" sz="3138">
                <a:solidFill>
                  <a:srgbClr val="000000"/>
                </a:solidFill>
                <a:latin typeface="Open Sans"/>
                <a:ea typeface="Open Sans"/>
                <a:cs typeface="Open Sans"/>
                <a:sym typeface="Open Sans"/>
              </a:rPr>
              <a:t> be </a:t>
            </a:r>
            <a:r>
              <a:rPr lang="en-US" sz="3138">
                <a:solidFill>
                  <a:srgbClr val="000000"/>
                </a:solidFill>
                <a:latin typeface="Open Sans"/>
                <a:ea typeface="Open Sans"/>
                <a:cs typeface="Open Sans"/>
                <a:sym typeface="Open Sans"/>
              </a:rPr>
              <a:t>th</a:t>
            </a:r>
            <a:r>
              <a:rPr lang="en-US" sz="3138">
                <a:solidFill>
                  <a:srgbClr val="000000"/>
                </a:solidFill>
                <a:latin typeface="Open Sans"/>
                <a:ea typeface="Open Sans"/>
                <a:cs typeface="Open Sans"/>
                <a:sym typeface="Open Sans"/>
              </a:rPr>
              <a:t>ose o</a:t>
            </a:r>
            <a:r>
              <a:rPr lang="en-US" sz="3138">
                <a:solidFill>
                  <a:srgbClr val="000000"/>
                </a:solidFill>
                <a:latin typeface="Open Sans"/>
                <a:ea typeface="Open Sans"/>
                <a:cs typeface="Open Sans"/>
                <a:sym typeface="Open Sans"/>
              </a:rPr>
              <a:t>ccur</a:t>
            </a:r>
            <a:r>
              <a:rPr lang="en-US" sz="3138">
                <a:solidFill>
                  <a:srgbClr val="000000"/>
                </a:solidFill>
                <a:latin typeface="Open Sans"/>
                <a:ea typeface="Open Sans"/>
                <a:cs typeface="Open Sans"/>
                <a:sym typeface="Open Sans"/>
              </a:rPr>
              <a:t>rin</a:t>
            </a:r>
            <a:r>
              <a:rPr lang="en-US" sz="3138">
                <a:solidFill>
                  <a:srgbClr val="000000"/>
                </a:solidFill>
                <a:latin typeface="Open Sans"/>
                <a:ea typeface="Open Sans"/>
                <a:cs typeface="Open Sans"/>
                <a:sym typeface="Open Sans"/>
              </a:rPr>
              <a:t>g when the client more frequently missed doses/went longer durations without using PrEP coinciding with each possible exposure, potentially resulting in reduced or no protection against HIV throughout the prior month.</a:t>
            </a:r>
          </a:p>
        </p:txBody>
      </p:sp>
    </p:spTree>
  </p:cSld>
  <p:clrMapOvr>
    <a:masterClrMapping/>
  </p:clrMapOvr>
</p:sld>
</file>

<file path=ppt/slides/slide29.xml><?xml version="1.0" encoding="utf-8"?>
<p:sld xmlns:p="http://schemas.openxmlformats.org/presentationml/2006/main" xmlns:a="http://schemas.openxmlformats.org/drawingml/2006/main">
  <p:cSld>
    <p:spTree>
      <p:nvGrpSpPr>
        <p:cNvPr id="1" name=""/>
        <p:cNvGrpSpPr/>
        <p:nvPr/>
      </p:nvGrpSpPr>
      <p:grpSpPr>
        <a:xfrm>
          <a:off x="0" y="0"/>
          <a:ext cx="0" cy="0"/>
          <a:chOff x="0" y="0"/>
          <a:chExt cx="0" cy="0"/>
        </a:xfrm>
      </p:grpSpPr>
      <p:sp>
        <p:nvSpPr>
          <p:cNvPr name="TextBox 2" id="2"/>
          <p:cNvSpPr txBox="true"/>
          <p:nvPr/>
        </p:nvSpPr>
        <p:spPr>
          <a:xfrm rot="0">
            <a:off x="811741" y="1074947"/>
            <a:ext cx="16447559" cy="713486"/>
          </a:xfrm>
          <a:prstGeom prst="rect">
            <a:avLst/>
          </a:prstGeom>
        </p:spPr>
        <p:txBody>
          <a:bodyPr anchor="t" rtlCol="false" tIns="0" lIns="0" bIns="0" rIns="0">
            <a:spAutoFit/>
          </a:bodyPr>
          <a:lstStyle/>
          <a:p>
            <a:pPr algn="l">
              <a:lnSpc>
                <a:spcPts val="5152"/>
              </a:lnSpc>
            </a:pPr>
            <a:r>
              <a:rPr lang="en-US" sz="5600" b="true">
                <a:solidFill>
                  <a:srgbClr val="000000"/>
                </a:solidFill>
                <a:latin typeface="Roboto Condensed Bold"/>
                <a:ea typeface="Roboto Condensed Bold"/>
                <a:cs typeface="Roboto Condensed Bold"/>
                <a:sym typeface="Roboto Condensed Bold"/>
              </a:rPr>
              <a:t>PrEP Use Deviations &amp; AHI Assessment</a:t>
            </a:r>
          </a:p>
        </p:txBody>
      </p:sp>
      <p:sp>
        <p:nvSpPr>
          <p:cNvPr name="TextBox 3" id="3"/>
          <p:cNvSpPr txBox="true"/>
          <p:nvPr/>
        </p:nvSpPr>
        <p:spPr>
          <a:xfrm rot="0">
            <a:off x="678278" y="2227887"/>
            <a:ext cx="16581022" cy="7213914"/>
          </a:xfrm>
          <a:prstGeom prst="rect">
            <a:avLst/>
          </a:prstGeom>
        </p:spPr>
        <p:txBody>
          <a:bodyPr anchor="t" rtlCol="false" tIns="0" lIns="0" bIns="0" rIns="0">
            <a:spAutoFit/>
          </a:bodyPr>
          <a:lstStyle/>
          <a:p>
            <a:pPr algn="l" marL="681857" indent="-340928" lvl="1">
              <a:lnSpc>
                <a:spcPts val="4421"/>
              </a:lnSpc>
              <a:buFont typeface="Arial"/>
              <a:buChar char="•"/>
            </a:pPr>
            <a:r>
              <a:rPr lang="en-US" sz="3158">
                <a:solidFill>
                  <a:srgbClr val="000000"/>
                </a:solidFill>
                <a:latin typeface="Open Sans"/>
                <a:ea typeface="Open Sans"/>
                <a:cs typeface="Open Sans"/>
                <a:sym typeface="Open Sans"/>
              </a:rPr>
              <a:t>If a cli</a:t>
            </a:r>
            <a:r>
              <a:rPr lang="en-US" sz="3158">
                <a:solidFill>
                  <a:srgbClr val="000000"/>
                </a:solidFill>
                <a:latin typeface="Open Sans"/>
                <a:ea typeface="Open Sans"/>
                <a:cs typeface="Open Sans"/>
                <a:sym typeface="Open Sans"/>
              </a:rPr>
              <a:t>ent does not have/has not had AHI-type signs or symptoms (past 2 weeks) or possible HIV exposure (past 1 month), or has used PrEP without deviation in the period, then not</a:t>
            </a:r>
            <a:r>
              <a:rPr lang="en-US" sz="3158">
                <a:solidFill>
                  <a:srgbClr val="000000"/>
                </a:solidFill>
                <a:latin typeface="Open Sans"/>
                <a:ea typeface="Open Sans"/>
                <a:cs typeface="Open Sans"/>
                <a:sym typeface="Open Sans"/>
              </a:rPr>
              <a:t>hi</a:t>
            </a:r>
            <a:r>
              <a:rPr lang="en-US" sz="3158">
                <a:solidFill>
                  <a:srgbClr val="000000"/>
                </a:solidFill>
                <a:latin typeface="Open Sans"/>
                <a:ea typeface="Open Sans"/>
                <a:cs typeface="Open Sans"/>
                <a:sym typeface="Open Sans"/>
              </a:rPr>
              <a:t>n</a:t>
            </a:r>
            <a:r>
              <a:rPr lang="en-US" sz="3158">
                <a:solidFill>
                  <a:srgbClr val="000000"/>
                </a:solidFill>
                <a:latin typeface="Open Sans"/>
                <a:ea typeface="Open Sans"/>
                <a:cs typeface="Open Sans"/>
                <a:sym typeface="Open Sans"/>
              </a:rPr>
              <a:t>g </a:t>
            </a:r>
            <a:r>
              <a:rPr lang="en-US" sz="3158">
                <a:solidFill>
                  <a:srgbClr val="000000"/>
                </a:solidFill>
                <a:latin typeface="Open Sans"/>
                <a:ea typeface="Open Sans"/>
                <a:cs typeface="Open Sans"/>
                <a:sym typeface="Open Sans"/>
              </a:rPr>
              <a:t>additional is required as part of the AHI assessme</a:t>
            </a:r>
            <a:r>
              <a:rPr lang="en-US" sz="3158">
                <a:solidFill>
                  <a:srgbClr val="000000"/>
                </a:solidFill>
                <a:latin typeface="Open Sans"/>
                <a:ea typeface="Open Sans"/>
                <a:cs typeface="Open Sans"/>
                <a:sym typeface="Open Sans"/>
              </a:rPr>
              <a:t>nt st</a:t>
            </a:r>
            <a:r>
              <a:rPr lang="en-US" sz="3158">
                <a:solidFill>
                  <a:srgbClr val="000000"/>
                </a:solidFill>
                <a:latin typeface="Open Sans"/>
                <a:ea typeface="Open Sans"/>
                <a:cs typeface="Open Sans"/>
                <a:sym typeface="Open Sans"/>
              </a:rPr>
              <a:t>ep; there would likely be no suspicion of AHI.</a:t>
            </a:r>
          </a:p>
          <a:p>
            <a:pPr algn="l">
              <a:lnSpc>
                <a:spcPts val="4421"/>
              </a:lnSpc>
            </a:pPr>
          </a:p>
          <a:p>
            <a:pPr algn="l" marL="681857" indent="-340928" lvl="1">
              <a:lnSpc>
                <a:spcPts val="4421"/>
              </a:lnSpc>
              <a:buFont typeface="Arial"/>
              <a:buChar char="•"/>
            </a:pPr>
            <a:r>
              <a:rPr lang="en-US" sz="3158">
                <a:solidFill>
                  <a:srgbClr val="000000"/>
                </a:solidFill>
                <a:latin typeface="Open Sans"/>
                <a:ea typeface="Open Sans"/>
                <a:cs typeface="Open Sans"/>
                <a:sym typeface="Open Sans"/>
              </a:rPr>
              <a:t>However, if a provider identifies relevant signs/symptoms/exposure(s) in a returning client, they should nex</a:t>
            </a:r>
            <a:r>
              <a:rPr lang="en-US" sz="3158">
                <a:solidFill>
                  <a:srgbClr val="000000"/>
                </a:solidFill>
                <a:latin typeface="Open Sans"/>
                <a:ea typeface="Open Sans"/>
                <a:cs typeface="Open Sans"/>
                <a:sym typeface="Open Sans"/>
              </a:rPr>
              <a:t>t assess for s</a:t>
            </a:r>
            <a:r>
              <a:rPr lang="en-US" sz="3158">
                <a:solidFill>
                  <a:srgbClr val="000000"/>
                </a:solidFill>
                <a:latin typeface="Open Sans"/>
                <a:ea typeface="Open Sans"/>
                <a:cs typeface="Open Sans"/>
                <a:sym typeface="Open Sans"/>
              </a:rPr>
              <a:t>ignific</a:t>
            </a:r>
            <a:r>
              <a:rPr lang="en-US" sz="3158">
                <a:solidFill>
                  <a:srgbClr val="000000"/>
                </a:solidFill>
                <a:latin typeface="Open Sans"/>
                <a:ea typeface="Open Sans"/>
                <a:cs typeface="Open Sans"/>
                <a:sym typeface="Open Sans"/>
              </a:rPr>
              <a:t>ant </a:t>
            </a:r>
            <a:r>
              <a:rPr lang="en-US" sz="3158">
                <a:solidFill>
                  <a:srgbClr val="000000"/>
                </a:solidFill>
                <a:latin typeface="Open Sans"/>
                <a:ea typeface="Open Sans"/>
                <a:cs typeface="Open Sans"/>
                <a:sym typeface="Open Sans"/>
              </a:rPr>
              <a:t>d</a:t>
            </a:r>
            <a:r>
              <a:rPr lang="en-US" sz="3158">
                <a:solidFill>
                  <a:srgbClr val="000000"/>
                </a:solidFill>
                <a:latin typeface="Open Sans"/>
                <a:ea typeface="Open Sans"/>
                <a:cs typeface="Open Sans"/>
                <a:sym typeface="Open Sans"/>
              </a:rPr>
              <a:t>e</a:t>
            </a:r>
            <a:r>
              <a:rPr lang="en-US" sz="3158">
                <a:solidFill>
                  <a:srgbClr val="000000"/>
                </a:solidFill>
                <a:latin typeface="Open Sans"/>
                <a:ea typeface="Open Sans"/>
                <a:cs typeface="Open Sans"/>
                <a:sym typeface="Open Sans"/>
              </a:rPr>
              <a:t>viat</a:t>
            </a:r>
            <a:r>
              <a:rPr lang="en-US" sz="3158">
                <a:solidFill>
                  <a:srgbClr val="000000"/>
                </a:solidFill>
                <a:latin typeface="Open Sans"/>
                <a:ea typeface="Open Sans"/>
                <a:cs typeface="Open Sans"/>
                <a:sym typeface="Open Sans"/>
              </a:rPr>
              <a:t>io</a:t>
            </a:r>
            <a:r>
              <a:rPr lang="en-US" sz="3158">
                <a:solidFill>
                  <a:srgbClr val="000000"/>
                </a:solidFill>
                <a:latin typeface="Open Sans"/>
                <a:ea typeface="Open Sans"/>
                <a:cs typeface="Open Sans"/>
                <a:sym typeface="Open Sans"/>
              </a:rPr>
              <a:t>ns</a:t>
            </a:r>
            <a:r>
              <a:rPr lang="en-US" sz="3158">
                <a:solidFill>
                  <a:srgbClr val="000000"/>
                </a:solidFill>
                <a:latin typeface="Open Sans"/>
                <a:ea typeface="Open Sans"/>
                <a:cs typeface="Open Sans"/>
                <a:sym typeface="Open Sans"/>
              </a:rPr>
              <a:t> in PrEP use</a:t>
            </a:r>
            <a:r>
              <a:rPr lang="en-US" sz="3158">
                <a:solidFill>
                  <a:srgbClr val="000000"/>
                </a:solidFill>
                <a:latin typeface="Open Sans"/>
                <a:ea typeface="Open Sans"/>
                <a:cs typeface="Open Sans"/>
                <a:sym typeface="Open Sans"/>
              </a:rPr>
              <a:t>. As noted previously, the more often and/or longer a client went without using PrEP around the time of each possible HIV exposure in the prior month, the more significant the use deviation(s) and the higher the suspicion of AHI.</a:t>
            </a:r>
          </a:p>
          <a:p>
            <a:pPr algn="l">
              <a:lnSpc>
                <a:spcPts val="4421"/>
              </a:lnSpc>
            </a:pPr>
          </a:p>
          <a:p>
            <a:pPr algn="l" marL="681857" indent="-340928" lvl="1">
              <a:lnSpc>
                <a:spcPts val="4421"/>
              </a:lnSpc>
              <a:buFont typeface="Arial"/>
              <a:buChar char="•"/>
            </a:pPr>
            <a:r>
              <a:rPr lang="en-US" sz="3158">
                <a:solidFill>
                  <a:srgbClr val="000000"/>
                </a:solidFill>
                <a:latin typeface="Open Sans"/>
                <a:ea typeface="Open Sans"/>
                <a:cs typeface="Open Sans"/>
                <a:sym typeface="Open Sans"/>
              </a:rPr>
              <a:t>Product-specific considerations for conducting AHI assessment at follow-up visits are presented next.</a:t>
            </a:r>
          </a:p>
        </p:txBody>
      </p:sp>
    </p:spTree>
  </p:cSld>
  <p:clrMapOvr>
    <a:masterClrMapping/>
  </p:clrMapOvr>
</p:sld>
</file>

<file path=ppt/slides/slide3.xml><?xml version="1.0" encoding="utf-8"?>
<p:sld xmlns:p="http://schemas.openxmlformats.org/presentationml/2006/main" xmlns:a="http://schemas.openxmlformats.org/drawingml/2006/main" xmlns:r="http://schemas.openxmlformats.org/officeDocument/2006/relationships">
  <p:cSld>
    <p:bg>
      <p:bgPr>
        <a:solidFill>
          <a:srgbClr val="A93291"/>
        </a:solidFill>
      </p:bgPr>
    </p:bg>
    <p:spTree>
      <p:nvGrpSpPr>
        <p:cNvPr id="1" name=""/>
        <p:cNvGrpSpPr/>
        <p:nvPr/>
      </p:nvGrpSpPr>
      <p:grpSpPr>
        <a:xfrm>
          <a:off x="0" y="0"/>
          <a:ext cx="0" cy="0"/>
          <a:chOff x="0" y="0"/>
          <a:chExt cx="0" cy="0"/>
        </a:xfrm>
      </p:grpSpPr>
      <p:sp>
        <p:nvSpPr>
          <p:cNvPr name="Freeform 2" id="2"/>
          <p:cNvSpPr/>
          <p:nvPr/>
        </p:nvSpPr>
        <p:spPr>
          <a:xfrm flipH="false" flipV="false" rot="0">
            <a:off x="11522848" y="0"/>
            <a:ext cx="6765152" cy="6460720"/>
          </a:xfrm>
          <a:custGeom>
            <a:avLst/>
            <a:gdLst/>
            <a:ahLst/>
            <a:cxnLst/>
            <a:rect r="r" b="b" t="t" l="l"/>
            <a:pathLst>
              <a:path h="6460720" w="6765152">
                <a:moveTo>
                  <a:pt x="0" y="0"/>
                </a:moveTo>
                <a:lnTo>
                  <a:pt x="6765152" y="0"/>
                </a:lnTo>
                <a:lnTo>
                  <a:pt x="6765152" y="6460720"/>
                </a:lnTo>
                <a:lnTo>
                  <a:pt x="0" y="6460720"/>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TextBox 3" id="3"/>
          <p:cNvSpPr txBox="true"/>
          <p:nvPr/>
        </p:nvSpPr>
        <p:spPr>
          <a:xfrm rot="0">
            <a:off x="1028700" y="5144950"/>
            <a:ext cx="15497243" cy="936625"/>
          </a:xfrm>
          <a:prstGeom prst="rect">
            <a:avLst/>
          </a:prstGeom>
        </p:spPr>
        <p:txBody>
          <a:bodyPr anchor="t" rtlCol="false" tIns="0" lIns="0" bIns="0" rIns="0">
            <a:spAutoFit/>
          </a:bodyPr>
          <a:lstStyle/>
          <a:p>
            <a:pPr algn="l">
              <a:lnSpc>
                <a:spcPts val="7699"/>
              </a:lnSpc>
            </a:pPr>
            <a:r>
              <a:rPr lang="en-US" sz="5499" b="true">
                <a:solidFill>
                  <a:srgbClr val="FFFFFF"/>
                </a:solidFill>
                <a:latin typeface="Roboto Condensed Bold"/>
                <a:ea typeface="Roboto Condensed Bold"/>
                <a:cs typeface="Roboto Condensed Bold"/>
                <a:sym typeface="Roboto Condensed Bold"/>
              </a:rPr>
              <a:t>Evaluating the Client’s Experience Using PrEP</a:t>
            </a:r>
          </a:p>
        </p:txBody>
      </p:sp>
    </p:spTree>
  </p:cSld>
  <p:clrMapOvr>
    <a:masterClrMapping/>
  </p:clrMapOvr>
</p:sld>
</file>

<file path=ppt/slides/slide30.xml><?xml version="1.0" encoding="utf-8"?>
<p:sld xmlns:p="http://schemas.openxmlformats.org/presentationml/2006/main" xmlns:a="http://schemas.openxmlformats.org/drawingml/2006/main" xmlns:r="http://schemas.openxmlformats.org/officeDocument/2006/relationships">
  <p:cSld>
    <p:bg>
      <p:bgPr>
        <a:solidFill>
          <a:srgbClr val="1D9EDE"/>
        </a:solidFill>
      </p:bgPr>
    </p:bg>
    <p:spTree>
      <p:nvGrpSpPr>
        <p:cNvPr id="1" name=""/>
        <p:cNvGrpSpPr/>
        <p:nvPr/>
      </p:nvGrpSpPr>
      <p:grpSpPr>
        <a:xfrm>
          <a:off x="0" y="0"/>
          <a:ext cx="0" cy="0"/>
          <a:chOff x="0" y="0"/>
          <a:chExt cx="0" cy="0"/>
        </a:xfrm>
      </p:grpSpPr>
      <p:grpSp>
        <p:nvGrpSpPr>
          <p:cNvPr name="Group 2" id="2"/>
          <p:cNvGrpSpPr/>
          <p:nvPr/>
        </p:nvGrpSpPr>
        <p:grpSpPr>
          <a:xfrm rot="0">
            <a:off x="0" y="1473886"/>
            <a:ext cx="6890347" cy="6796796"/>
            <a:chOff x="0" y="0"/>
            <a:chExt cx="9187129" cy="9062394"/>
          </a:xfrm>
        </p:grpSpPr>
        <p:sp>
          <p:nvSpPr>
            <p:cNvPr name="Freeform 3" id="3"/>
            <p:cNvSpPr/>
            <p:nvPr/>
          </p:nvSpPr>
          <p:spPr>
            <a:xfrm flipH="false" flipV="false" rot="1758426">
              <a:off x="1161044" y="1261722"/>
              <a:ext cx="6865041" cy="6538951"/>
            </a:xfrm>
            <a:custGeom>
              <a:avLst/>
              <a:gdLst/>
              <a:ahLst/>
              <a:cxnLst/>
              <a:rect r="r" b="b" t="t" l="l"/>
              <a:pathLst>
                <a:path h="6538951" w="6865041">
                  <a:moveTo>
                    <a:pt x="0" y="0"/>
                  </a:moveTo>
                  <a:lnTo>
                    <a:pt x="6865041" y="0"/>
                  </a:lnTo>
                  <a:lnTo>
                    <a:pt x="6865041" y="6538951"/>
                  </a:lnTo>
                  <a:lnTo>
                    <a:pt x="0" y="6538951"/>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4" id="4"/>
            <p:cNvSpPr/>
            <p:nvPr/>
          </p:nvSpPr>
          <p:spPr>
            <a:xfrm flipH="false" flipV="false" rot="0">
              <a:off x="3385307" y="2359491"/>
              <a:ext cx="2416516" cy="4343412"/>
            </a:xfrm>
            <a:custGeom>
              <a:avLst/>
              <a:gdLst/>
              <a:ahLst/>
              <a:cxnLst/>
              <a:rect r="r" b="b" t="t" l="l"/>
              <a:pathLst>
                <a:path h="4343412" w="2416516">
                  <a:moveTo>
                    <a:pt x="0" y="0"/>
                  </a:moveTo>
                  <a:lnTo>
                    <a:pt x="2416516" y="0"/>
                  </a:lnTo>
                  <a:lnTo>
                    <a:pt x="2416516" y="4343412"/>
                  </a:lnTo>
                  <a:lnTo>
                    <a:pt x="0" y="4343412"/>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grpSp>
      <p:sp>
        <p:nvSpPr>
          <p:cNvPr name="TextBox 5" id="5"/>
          <p:cNvSpPr txBox="true"/>
          <p:nvPr/>
        </p:nvSpPr>
        <p:spPr>
          <a:xfrm rot="0">
            <a:off x="5531135" y="3190740"/>
            <a:ext cx="10774501" cy="3344037"/>
          </a:xfrm>
          <a:prstGeom prst="rect">
            <a:avLst/>
          </a:prstGeom>
        </p:spPr>
        <p:txBody>
          <a:bodyPr anchor="t" rtlCol="false" tIns="0" lIns="0" bIns="0" rIns="0">
            <a:spAutoFit/>
          </a:bodyPr>
          <a:lstStyle/>
          <a:p>
            <a:pPr algn="l">
              <a:lnSpc>
                <a:spcPts val="8784"/>
              </a:lnSpc>
            </a:pPr>
            <a:r>
              <a:rPr lang="en-US" sz="7200" spc="381" b="true">
                <a:solidFill>
                  <a:srgbClr val="FFFFFF"/>
                </a:solidFill>
                <a:latin typeface="Roboto Condensed Bold"/>
                <a:ea typeface="Roboto Condensed Bold"/>
                <a:cs typeface="Roboto Condensed Bold"/>
                <a:sym typeface="Roboto Condensed Bold"/>
              </a:rPr>
              <a:t>TDF-based Oral PrEP: Missed Doses &amp; PEP Assessment </a:t>
            </a:r>
          </a:p>
        </p:txBody>
      </p:sp>
    </p:spTree>
  </p:cSld>
  <p:clrMapOvr>
    <a:masterClrMapping/>
  </p:clrMapOvr>
</p:sld>
</file>

<file path=ppt/slides/slide31.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grpSp>
        <p:nvGrpSpPr>
          <p:cNvPr name="Group 2" id="2"/>
          <p:cNvGrpSpPr/>
          <p:nvPr/>
        </p:nvGrpSpPr>
        <p:grpSpPr>
          <a:xfrm rot="0">
            <a:off x="0" y="0"/>
            <a:ext cx="2187255" cy="2157558"/>
            <a:chOff x="0" y="0"/>
            <a:chExt cx="2916340" cy="2876744"/>
          </a:xfrm>
        </p:grpSpPr>
        <p:sp>
          <p:nvSpPr>
            <p:cNvPr name="Freeform 3" id="3"/>
            <p:cNvSpPr/>
            <p:nvPr/>
          </p:nvSpPr>
          <p:spPr>
            <a:xfrm flipH="false" flipV="false" rot="1758426">
              <a:off x="368559" y="400518"/>
              <a:ext cx="2179222" cy="2075708"/>
            </a:xfrm>
            <a:custGeom>
              <a:avLst/>
              <a:gdLst/>
              <a:ahLst/>
              <a:cxnLst/>
              <a:rect r="r" b="b" t="t" l="l"/>
              <a:pathLst>
                <a:path h="2075708" w="2179222">
                  <a:moveTo>
                    <a:pt x="0" y="0"/>
                  </a:moveTo>
                  <a:lnTo>
                    <a:pt x="2179222" y="0"/>
                  </a:lnTo>
                  <a:lnTo>
                    <a:pt x="2179222" y="2075708"/>
                  </a:lnTo>
                  <a:lnTo>
                    <a:pt x="0" y="2075708"/>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4" id="4"/>
            <p:cNvSpPr/>
            <p:nvPr/>
          </p:nvSpPr>
          <p:spPr>
            <a:xfrm flipH="false" flipV="false" rot="0">
              <a:off x="1074623" y="748991"/>
              <a:ext cx="767093" cy="1378762"/>
            </a:xfrm>
            <a:custGeom>
              <a:avLst/>
              <a:gdLst/>
              <a:ahLst/>
              <a:cxnLst/>
              <a:rect r="r" b="b" t="t" l="l"/>
              <a:pathLst>
                <a:path h="1378762" w="767093">
                  <a:moveTo>
                    <a:pt x="0" y="0"/>
                  </a:moveTo>
                  <a:lnTo>
                    <a:pt x="767093" y="0"/>
                  </a:lnTo>
                  <a:lnTo>
                    <a:pt x="767093" y="1378762"/>
                  </a:lnTo>
                  <a:lnTo>
                    <a:pt x="0" y="1378762"/>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grpSp>
      <p:sp>
        <p:nvSpPr>
          <p:cNvPr name="TextBox 5" id="5"/>
          <p:cNvSpPr txBox="true"/>
          <p:nvPr/>
        </p:nvSpPr>
        <p:spPr>
          <a:xfrm rot="0">
            <a:off x="2468558" y="788711"/>
            <a:ext cx="16447559" cy="713486"/>
          </a:xfrm>
          <a:prstGeom prst="rect">
            <a:avLst/>
          </a:prstGeom>
        </p:spPr>
        <p:txBody>
          <a:bodyPr anchor="t" rtlCol="false" tIns="0" lIns="0" bIns="0" rIns="0">
            <a:spAutoFit/>
          </a:bodyPr>
          <a:lstStyle/>
          <a:p>
            <a:pPr algn="l">
              <a:lnSpc>
                <a:spcPts val="5152"/>
              </a:lnSpc>
            </a:pPr>
            <a:r>
              <a:rPr lang="en-US" sz="5600" b="true">
                <a:solidFill>
                  <a:srgbClr val="1D9EDE"/>
                </a:solidFill>
                <a:latin typeface="Roboto Condensed Bold"/>
                <a:ea typeface="Roboto Condensed Bold"/>
                <a:cs typeface="Roboto Condensed Bold"/>
                <a:sym typeface="Roboto Condensed Bold"/>
              </a:rPr>
              <a:t>Oral PrEP: Missed Doses &amp; AHI Assessment </a:t>
            </a:r>
          </a:p>
        </p:txBody>
      </p:sp>
      <p:sp>
        <p:nvSpPr>
          <p:cNvPr name="TextBox 6" id="6"/>
          <p:cNvSpPr txBox="true"/>
          <p:nvPr/>
        </p:nvSpPr>
        <p:spPr>
          <a:xfrm rot="0">
            <a:off x="1129819" y="2385552"/>
            <a:ext cx="16028362" cy="6872748"/>
          </a:xfrm>
          <a:prstGeom prst="rect">
            <a:avLst/>
          </a:prstGeom>
        </p:spPr>
        <p:txBody>
          <a:bodyPr anchor="t" rtlCol="false" tIns="0" lIns="0" bIns="0" rIns="0">
            <a:spAutoFit/>
          </a:bodyPr>
          <a:lstStyle/>
          <a:p>
            <a:pPr algn="l" marL="805428" indent="-402714" lvl="1">
              <a:lnSpc>
                <a:spcPts val="4998"/>
              </a:lnSpc>
              <a:buFont typeface="Arial"/>
              <a:buChar char="•"/>
            </a:pPr>
            <a:r>
              <a:rPr lang="en-US" sz="3730">
                <a:solidFill>
                  <a:srgbClr val="000000"/>
                </a:solidFill>
                <a:latin typeface="Open Sans"/>
                <a:ea typeface="Open Sans"/>
                <a:cs typeface="Open Sans"/>
                <a:sym typeface="Open Sans"/>
              </a:rPr>
              <a:t>If you i</a:t>
            </a:r>
            <a:r>
              <a:rPr lang="en-US" sz="3730">
                <a:solidFill>
                  <a:srgbClr val="000000"/>
                </a:solidFill>
                <a:latin typeface="Open Sans"/>
                <a:ea typeface="Open Sans"/>
                <a:cs typeface="Open Sans"/>
                <a:sym typeface="Open Sans"/>
              </a:rPr>
              <a:t>dentify AHI-like signs/symptoms in the past 2 weeks and possible high-risk exposure(s) in the past 1 month in a return</a:t>
            </a:r>
            <a:r>
              <a:rPr lang="en-US" sz="3730">
                <a:solidFill>
                  <a:srgbClr val="000000"/>
                </a:solidFill>
                <a:latin typeface="Open Sans"/>
                <a:ea typeface="Open Sans"/>
                <a:cs typeface="Open Sans"/>
                <a:sym typeface="Open Sans"/>
              </a:rPr>
              <a:t>ing oral PrEP client, next assess for missed doses of oral PrEP before/on/after </a:t>
            </a:r>
            <a:r>
              <a:rPr lang="en-US" b="true" sz="3730" i="true">
                <a:solidFill>
                  <a:srgbClr val="000000"/>
                </a:solidFill>
                <a:latin typeface="Open Sans Bold Italics"/>
                <a:ea typeface="Open Sans Bold Italics"/>
                <a:cs typeface="Open Sans Bold Italics"/>
                <a:sym typeface="Open Sans Bold Italics"/>
              </a:rPr>
              <a:t>all such exposures</a:t>
            </a:r>
            <a:r>
              <a:rPr lang="en-US" sz="3730">
                <a:solidFill>
                  <a:srgbClr val="000000"/>
                </a:solidFill>
                <a:latin typeface="Open Sans"/>
                <a:ea typeface="Open Sans"/>
                <a:cs typeface="Open Sans"/>
                <a:sym typeface="Open Sans"/>
              </a:rPr>
              <a:t> and determine the significance</a:t>
            </a:r>
          </a:p>
          <a:p>
            <a:pPr algn="l" marL="805428" indent="-402714" lvl="1">
              <a:lnSpc>
                <a:spcPts val="4998"/>
              </a:lnSpc>
              <a:buFont typeface="Arial"/>
              <a:buChar char="•"/>
            </a:pPr>
            <a:r>
              <a:rPr lang="en-US" sz="3730">
                <a:solidFill>
                  <a:srgbClr val="000000"/>
                </a:solidFill>
                <a:latin typeface="Open Sans"/>
                <a:ea typeface="Open Sans"/>
                <a:cs typeface="Open Sans"/>
                <a:sym typeface="Open Sans"/>
              </a:rPr>
              <a:t>That means use deviations must be evaluated over a period that may extend throughout the previous month or longer (as opposed to only the exposure in the prior 72 hours in the PEP assessment step). </a:t>
            </a:r>
          </a:p>
          <a:p>
            <a:pPr algn="l" marL="805428" indent="-402714" lvl="1">
              <a:lnSpc>
                <a:spcPts val="4998"/>
              </a:lnSpc>
              <a:buFont typeface="Arial"/>
              <a:buChar char="•"/>
            </a:pPr>
            <a:r>
              <a:rPr lang="en-US" sz="3730">
                <a:solidFill>
                  <a:srgbClr val="000000"/>
                </a:solidFill>
                <a:latin typeface="Open Sans"/>
                <a:ea typeface="Open Sans"/>
                <a:cs typeface="Open Sans"/>
                <a:sym typeface="Open Sans"/>
              </a:rPr>
              <a:t>Remember, the number of days TDF-based oral PrEP must have been used before/on/after each HIV exposure to confer protection varies by a client’s sex/gender and exposure route(s).</a:t>
            </a:r>
          </a:p>
        </p:txBody>
      </p:sp>
    </p:spTree>
  </p:cSld>
  <p:clrMapOvr>
    <a:masterClrMapping/>
  </p:clrMapOvr>
</p:sld>
</file>

<file path=ppt/slides/slide32.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grpSp>
        <p:nvGrpSpPr>
          <p:cNvPr name="Group 2" id="2"/>
          <p:cNvGrpSpPr/>
          <p:nvPr/>
        </p:nvGrpSpPr>
        <p:grpSpPr>
          <a:xfrm rot="0">
            <a:off x="0" y="0"/>
            <a:ext cx="2187255" cy="2157558"/>
            <a:chOff x="0" y="0"/>
            <a:chExt cx="2916340" cy="2876744"/>
          </a:xfrm>
        </p:grpSpPr>
        <p:sp>
          <p:nvSpPr>
            <p:cNvPr name="Freeform 3" id="3"/>
            <p:cNvSpPr/>
            <p:nvPr/>
          </p:nvSpPr>
          <p:spPr>
            <a:xfrm flipH="false" flipV="false" rot="1758426">
              <a:off x="368559" y="400518"/>
              <a:ext cx="2179222" cy="2075708"/>
            </a:xfrm>
            <a:custGeom>
              <a:avLst/>
              <a:gdLst/>
              <a:ahLst/>
              <a:cxnLst/>
              <a:rect r="r" b="b" t="t" l="l"/>
              <a:pathLst>
                <a:path h="2075708" w="2179222">
                  <a:moveTo>
                    <a:pt x="0" y="0"/>
                  </a:moveTo>
                  <a:lnTo>
                    <a:pt x="2179222" y="0"/>
                  </a:lnTo>
                  <a:lnTo>
                    <a:pt x="2179222" y="2075708"/>
                  </a:lnTo>
                  <a:lnTo>
                    <a:pt x="0" y="2075708"/>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4" id="4"/>
            <p:cNvSpPr/>
            <p:nvPr/>
          </p:nvSpPr>
          <p:spPr>
            <a:xfrm flipH="false" flipV="false" rot="0">
              <a:off x="1074623" y="748991"/>
              <a:ext cx="767093" cy="1378762"/>
            </a:xfrm>
            <a:custGeom>
              <a:avLst/>
              <a:gdLst/>
              <a:ahLst/>
              <a:cxnLst/>
              <a:rect r="r" b="b" t="t" l="l"/>
              <a:pathLst>
                <a:path h="1378762" w="767093">
                  <a:moveTo>
                    <a:pt x="0" y="0"/>
                  </a:moveTo>
                  <a:lnTo>
                    <a:pt x="767093" y="0"/>
                  </a:lnTo>
                  <a:lnTo>
                    <a:pt x="767093" y="1378762"/>
                  </a:lnTo>
                  <a:lnTo>
                    <a:pt x="0" y="1378762"/>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grpSp>
      <p:sp>
        <p:nvSpPr>
          <p:cNvPr name="TextBox 5" id="5"/>
          <p:cNvSpPr txBox="true"/>
          <p:nvPr/>
        </p:nvSpPr>
        <p:spPr>
          <a:xfrm rot="0">
            <a:off x="2468558" y="788711"/>
            <a:ext cx="16447559" cy="713486"/>
          </a:xfrm>
          <a:prstGeom prst="rect">
            <a:avLst/>
          </a:prstGeom>
        </p:spPr>
        <p:txBody>
          <a:bodyPr anchor="t" rtlCol="false" tIns="0" lIns="0" bIns="0" rIns="0">
            <a:spAutoFit/>
          </a:bodyPr>
          <a:lstStyle/>
          <a:p>
            <a:pPr algn="l">
              <a:lnSpc>
                <a:spcPts val="5152"/>
              </a:lnSpc>
            </a:pPr>
            <a:r>
              <a:rPr lang="en-US" sz="5600" b="true">
                <a:solidFill>
                  <a:srgbClr val="1D9EDE"/>
                </a:solidFill>
                <a:latin typeface="Roboto Condensed Bold"/>
                <a:ea typeface="Roboto Condensed Bold"/>
                <a:cs typeface="Roboto Condensed Bold"/>
                <a:sym typeface="Roboto Condensed Bold"/>
              </a:rPr>
              <a:t>Oral PrEP: Missed Doses &amp; AHI Assessment </a:t>
            </a:r>
          </a:p>
        </p:txBody>
      </p:sp>
      <p:sp>
        <p:nvSpPr>
          <p:cNvPr name="TextBox 6" id="6"/>
          <p:cNvSpPr txBox="true"/>
          <p:nvPr/>
        </p:nvSpPr>
        <p:spPr>
          <a:xfrm rot="0">
            <a:off x="1028700" y="2109933"/>
            <a:ext cx="16165673" cy="7852944"/>
          </a:xfrm>
          <a:prstGeom prst="rect">
            <a:avLst/>
          </a:prstGeom>
        </p:spPr>
        <p:txBody>
          <a:bodyPr anchor="t" rtlCol="false" tIns="0" lIns="0" bIns="0" rIns="0">
            <a:spAutoFit/>
          </a:bodyPr>
          <a:lstStyle/>
          <a:p>
            <a:pPr algn="l" marL="779315" indent="-389658" lvl="1">
              <a:lnSpc>
                <a:spcPts val="4836"/>
              </a:lnSpc>
              <a:buFont typeface="Arial"/>
              <a:buChar char="•"/>
            </a:pPr>
            <a:r>
              <a:rPr lang="en-US" sz="3609">
                <a:solidFill>
                  <a:srgbClr val="000000"/>
                </a:solidFill>
                <a:latin typeface="Open Sans"/>
                <a:ea typeface="Open Sans"/>
                <a:cs typeface="Open Sans"/>
                <a:sym typeface="Open Sans"/>
              </a:rPr>
              <a:t>Th</a:t>
            </a:r>
            <a:r>
              <a:rPr lang="en-US" sz="3609">
                <a:solidFill>
                  <a:srgbClr val="000000"/>
                </a:solidFill>
                <a:latin typeface="Open Sans"/>
                <a:ea typeface="Open Sans"/>
                <a:cs typeface="Open Sans"/>
                <a:sym typeface="Open Sans"/>
              </a:rPr>
              <a:t>ere is no absolute rule about the number and pattern of missed doses that constitute a significant use deviation.</a:t>
            </a:r>
          </a:p>
          <a:p>
            <a:pPr algn="l" marL="779315" indent="-389658" lvl="1">
              <a:lnSpc>
                <a:spcPts val="4836"/>
              </a:lnSpc>
              <a:buFont typeface="Arial"/>
              <a:buChar char="•"/>
            </a:pPr>
            <a:r>
              <a:rPr lang="en-US" sz="3609">
                <a:solidFill>
                  <a:srgbClr val="000000"/>
                </a:solidFill>
                <a:latin typeface="Open Sans"/>
                <a:ea typeface="Open Sans"/>
                <a:cs typeface="Open Sans"/>
                <a:sym typeface="Open Sans"/>
              </a:rPr>
              <a:t>It is best if no doses of TDF-based oral PrEP were mi</a:t>
            </a:r>
            <a:r>
              <a:rPr lang="en-US" sz="3609">
                <a:solidFill>
                  <a:srgbClr val="000000"/>
                </a:solidFill>
                <a:latin typeface="Open Sans"/>
                <a:ea typeface="Open Sans"/>
                <a:cs typeface="Open Sans"/>
                <a:sym typeface="Open Sans"/>
              </a:rPr>
              <a:t>sse</a:t>
            </a:r>
            <a:r>
              <a:rPr lang="en-US" sz="3609">
                <a:solidFill>
                  <a:srgbClr val="000000"/>
                </a:solidFill>
                <a:latin typeface="Open Sans"/>
                <a:ea typeface="Open Sans"/>
                <a:cs typeface="Open Sans"/>
                <a:sym typeface="Open Sans"/>
              </a:rPr>
              <a:t>d in the relevant period before/on/after each possible exposure throughout the previous month. </a:t>
            </a:r>
          </a:p>
          <a:p>
            <a:pPr algn="l" marL="1558630" indent="-519543" lvl="2">
              <a:lnSpc>
                <a:spcPts val="4836"/>
              </a:lnSpc>
              <a:buFont typeface="Arial"/>
              <a:buChar char="⚬"/>
            </a:pPr>
            <a:r>
              <a:rPr lang="en-US" sz="3609">
                <a:solidFill>
                  <a:srgbClr val="000000"/>
                </a:solidFill>
                <a:latin typeface="Open Sans"/>
                <a:ea typeface="Open Sans"/>
                <a:cs typeface="Open Sans"/>
                <a:sym typeface="Open Sans"/>
              </a:rPr>
              <a:t>For clients using event-driven/2+1+1 oral PrEP dosing, missing even a single dose for any given exposure event may be significant. </a:t>
            </a:r>
          </a:p>
          <a:p>
            <a:pPr algn="l" marL="1558630" indent="-519543" lvl="2">
              <a:lnSpc>
                <a:spcPts val="4836"/>
              </a:lnSpc>
              <a:buFont typeface="Arial"/>
              <a:buChar char="⚬"/>
            </a:pPr>
            <a:r>
              <a:rPr lang="en-US" sz="3609">
                <a:solidFill>
                  <a:srgbClr val="000000"/>
                </a:solidFill>
                <a:latin typeface="Open Sans"/>
                <a:ea typeface="Open Sans"/>
                <a:cs typeface="Open Sans"/>
                <a:sym typeface="Open Sans"/>
              </a:rPr>
              <a:t>For all other clients, missing a single dose in the relevant period may not be significant. </a:t>
            </a:r>
          </a:p>
          <a:p>
            <a:pPr algn="l" marL="1558630" indent="-519543" lvl="2">
              <a:lnSpc>
                <a:spcPts val="4836"/>
              </a:lnSpc>
              <a:buFont typeface="Arial"/>
              <a:buChar char="⚬"/>
            </a:pPr>
            <a:r>
              <a:rPr lang="en-US" sz="3609">
                <a:solidFill>
                  <a:srgbClr val="000000"/>
                </a:solidFill>
                <a:latin typeface="Open Sans"/>
                <a:ea typeface="Open Sans"/>
                <a:cs typeface="Open Sans"/>
                <a:sym typeface="Open Sans"/>
              </a:rPr>
              <a:t>However, missing multiple doses may constitute a significant use deviation for anyone, especially if doses were missed on consecutive days coinciding with possible exposure(s) throughout the prior month.</a:t>
            </a:r>
          </a:p>
        </p:txBody>
      </p:sp>
    </p:spTree>
  </p:cSld>
  <p:clrMapOvr>
    <a:masterClrMapping/>
  </p:clrMapOvr>
</p:sld>
</file>

<file path=ppt/slides/slide33.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grpSp>
        <p:nvGrpSpPr>
          <p:cNvPr name="Group 2" id="2"/>
          <p:cNvGrpSpPr/>
          <p:nvPr/>
        </p:nvGrpSpPr>
        <p:grpSpPr>
          <a:xfrm rot="0">
            <a:off x="0" y="0"/>
            <a:ext cx="2187255" cy="2157558"/>
            <a:chOff x="0" y="0"/>
            <a:chExt cx="2916340" cy="2876744"/>
          </a:xfrm>
        </p:grpSpPr>
        <p:sp>
          <p:nvSpPr>
            <p:cNvPr name="Freeform 3" id="3"/>
            <p:cNvSpPr/>
            <p:nvPr/>
          </p:nvSpPr>
          <p:spPr>
            <a:xfrm flipH="false" flipV="false" rot="1758426">
              <a:off x="368559" y="400518"/>
              <a:ext cx="2179222" cy="2075708"/>
            </a:xfrm>
            <a:custGeom>
              <a:avLst/>
              <a:gdLst/>
              <a:ahLst/>
              <a:cxnLst/>
              <a:rect r="r" b="b" t="t" l="l"/>
              <a:pathLst>
                <a:path h="2075708" w="2179222">
                  <a:moveTo>
                    <a:pt x="0" y="0"/>
                  </a:moveTo>
                  <a:lnTo>
                    <a:pt x="2179222" y="0"/>
                  </a:lnTo>
                  <a:lnTo>
                    <a:pt x="2179222" y="2075708"/>
                  </a:lnTo>
                  <a:lnTo>
                    <a:pt x="0" y="2075708"/>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4" id="4"/>
            <p:cNvSpPr/>
            <p:nvPr/>
          </p:nvSpPr>
          <p:spPr>
            <a:xfrm flipH="false" flipV="false" rot="0">
              <a:off x="1074623" y="748991"/>
              <a:ext cx="767093" cy="1378762"/>
            </a:xfrm>
            <a:custGeom>
              <a:avLst/>
              <a:gdLst/>
              <a:ahLst/>
              <a:cxnLst/>
              <a:rect r="r" b="b" t="t" l="l"/>
              <a:pathLst>
                <a:path h="1378762" w="767093">
                  <a:moveTo>
                    <a:pt x="0" y="0"/>
                  </a:moveTo>
                  <a:lnTo>
                    <a:pt x="767093" y="0"/>
                  </a:lnTo>
                  <a:lnTo>
                    <a:pt x="767093" y="1378762"/>
                  </a:lnTo>
                  <a:lnTo>
                    <a:pt x="0" y="1378762"/>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grpSp>
      <p:sp>
        <p:nvSpPr>
          <p:cNvPr name="TextBox 5" id="5"/>
          <p:cNvSpPr txBox="true"/>
          <p:nvPr/>
        </p:nvSpPr>
        <p:spPr>
          <a:xfrm rot="0">
            <a:off x="2468558" y="788711"/>
            <a:ext cx="16447559" cy="713486"/>
          </a:xfrm>
          <a:prstGeom prst="rect">
            <a:avLst/>
          </a:prstGeom>
        </p:spPr>
        <p:txBody>
          <a:bodyPr anchor="t" rtlCol="false" tIns="0" lIns="0" bIns="0" rIns="0">
            <a:spAutoFit/>
          </a:bodyPr>
          <a:lstStyle/>
          <a:p>
            <a:pPr algn="l">
              <a:lnSpc>
                <a:spcPts val="5152"/>
              </a:lnSpc>
            </a:pPr>
            <a:r>
              <a:rPr lang="en-US" sz="5600" b="true">
                <a:solidFill>
                  <a:srgbClr val="1D9EDE"/>
                </a:solidFill>
                <a:latin typeface="Roboto Condensed Bold"/>
                <a:ea typeface="Roboto Condensed Bold"/>
                <a:cs typeface="Roboto Condensed Bold"/>
                <a:sym typeface="Roboto Condensed Bold"/>
              </a:rPr>
              <a:t>Oral PrEP: Missed Doses &amp; AHI Assessment </a:t>
            </a:r>
          </a:p>
        </p:txBody>
      </p:sp>
      <p:sp>
        <p:nvSpPr>
          <p:cNvPr name="TextBox 6" id="6"/>
          <p:cNvSpPr txBox="true"/>
          <p:nvPr/>
        </p:nvSpPr>
        <p:spPr>
          <a:xfrm rot="0">
            <a:off x="1028700" y="2393433"/>
            <a:ext cx="16852331" cy="6864867"/>
          </a:xfrm>
          <a:prstGeom prst="rect">
            <a:avLst/>
          </a:prstGeom>
        </p:spPr>
        <p:txBody>
          <a:bodyPr anchor="t" rtlCol="false" tIns="0" lIns="0" bIns="0" rIns="0">
            <a:spAutoFit/>
          </a:bodyPr>
          <a:lstStyle/>
          <a:p>
            <a:pPr algn="l" marL="804497" indent="-402248" lvl="1">
              <a:lnSpc>
                <a:spcPts val="4993"/>
              </a:lnSpc>
              <a:buFont typeface="Arial"/>
              <a:buChar char="•"/>
            </a:pPr>
            <a:r>
              <a:rPr lang="en-US" sz="3726">
                <a:solidFill>
                  <a:srgbClr val="000000"/>
                </a:solidFill>
                <a:latin typeface="Open Sans"/>
                <a:ea typeface="Open Sans"/>
                <a:cs typeface="Open Sans"/>
                <a:sym typeface="Open Sans"/>
              </a:rPr>
              <a:t>Provid</a:t>
            </a:r>
            <a:r>
              <a:rPr lang="en-US" sz="3726">
                <a:solidFill>
                  <a:srgbClr val="000000"/>
                </a:solidFill>
                <a:latin typeface="Open Sans"/>
                <a:ea typeface="Open Sans"/>
                <a:cs typeface="Open Sans"/>
                <a:sym typeface="Open Sans"/>
              </a:rPr>
              <a:t>ers will need to make decisions on a case-by-case basis, taking into considerations all relevant details coinciding with each exposure in order to determine whether missed doses were significant enough to warrant pausing use of TDF-based oral PrEP pending HIV retesting.</a:t>
            </a:r>
          </a:p>
          <a:p>
            <a:pPr algn="l" marL="804497" indent="-402248" lvl="1">
              <a:lnSpc>
                <a:spcPts val="4993"/>
              </a:lnSpc>
              <a:buFont typeface="Arial"/>
              <a:buChar char="•"/>
            </a:pPr>
            <a:r>
              <a:rPr lang="en-US" sz="3726">
                <a:solidFill>
                  <a:srgbClr val="000000"/>
                </a:solidFill>
                <a:latin typeface="Open Sans"/>
                <a:ea typeface="Open Sans"/>
                <a:cs typeface="Open Sans"/>
                <a:sym typeface="Open Sans"/>
              </a:rPr>
              <a:t>Remember, those with AHI-like signs/symptoms who had higher-risk exposures and more significant use deviations would likely warrant a higher clinical suspicion of AHI. </a:t>
            </a:r>
          </a:p>
          <a:p>
            <a:pPr algn="l" marL="804497" indent="-402248" lvl="1">
              <a:lnSpc>
                <a:spcPts val="4993"/>
              </a:lnSpc>
              <a:buFont typeface="Arial"/>
              <a:buChar char="•"/>
            </a:pPr>
            <a:r>
              <a:rPr lang="en-US" sz="3726">
                <a:solidFill>
                  <a:srgbClr val="000000"/>
                </a:solidFill>
                <a:latin typeface="Open Sans"/>
                <a:ea typeface="Open Sans"/>
                <a:cs typeface="Open Sans"/>
                <a:sym typeface="Open Sans"/>
              </a:rPr>
              <a:t>For complex cases, it may be helpful to use a printed calendar to note the dates of the possible exposure events throughout the prior month and the days TDF-based oral PrEP was/wasn’t used on the relevant days before/on/after each exposure event day.</a:t>
            </a:r>
          </a:p>
        </p:txBody>
      </p:sp>
    </p:spTree>
  </p:cSld>
  <p:clrMapOvr>
    <a:masterClrMapping/>
  </p:clrMapOvr>
</p:sld>
</file>

<file path=ppt/slides/slide34.xml><?xml version="1.0" encoding="utf-8"?>
<p:sld xmlns:p="http://schemas.openxmlformats.org/presentationml/2006/main" xmlns:a="http://schemas.openxmlformats.org/drawingml/2006/main" xmlns:r="http://schemas.openxmlformats.org/officeDocument/2006/relationships">
  <p:cSld>
    <p:bg>
      <p:bgPr>
        <a:solidFill>
          <a:srgbClr val="48AEA8"/>
        </a:solidFill>
      </p:bgPr>
    </p:bg>
    <p:spTree>
      <p:nvGrpSpPr>
        <p:cNvPr id="1" name=""/>
        <p:cNvGrpSpPr/>
        <p:nvPr/>
      </p:nvGrpSpPr>
      <p:grpSpPr>
        <a:xfrm>
          <a:off x="0" y="0"/>
          <a:ext cx="0" cy="0"/>
          <a:chOff x="0" y="0"/>
          <a:chExt cx="0" cy="0"/>
        </a:xfrm>
      </p:grpSpPr>
      <p:sp>
        <p:nvSpPr>
          <p:cNvPr name="TextBox 2" id="2"/>
          <p:cNvSpPr txBox="true"/>
          <p:nvPr/>
        </p:nvSpPr>
        <p:spPr>
          <a:xfrm rot="0">
            <a:off x="6177715" y="4610008"/>
            <a:ext cx="12916893" cy="1839773"/>
          </a:xfrm>
          <a:prstGeom prst="rect">
            <a:avLst/>
          </a:prstGeom>
        </p:spPr>
        <p:txBody>
          <a:bodyPr anchor="t" rtlCol="false" tIns="0" lIns="0" bIns="0" rIns="0">
            <a:spAutoFit/>
          </a:bodyPr>
          <a:lstStyle/>
          <a:p>
            <a:pPr algn="l">
              <a:lnSpc>
                <a:spcPts val="6991"/>
              </a:lnSpc>
            </a:pPr>
            <a:r>
              <a:rPr lang="en-US" sz="7599" b="true">
                <a:solidFill>
                  <a:srgbClr val="FFFFFF"/>
                </a:solidFill>
                <a:latin typeface="Roboto Condensed Bold"/>
                <a:ea typeface="Roboto Condensed Bold"/>
                <a:cs typeface="Roboto Condensed Bold"/>
                <a:sym typeface="Roboto Condensed Bold"/>
              </a:rPr>
              <a:t>DVR: Non-Use &amp; </a:t>
            </a:r>
          </a:p>
          <a:p>
            <a:pPr algn="l">
              <a:lnSpc>
                <a:spcPts val="6991"/>
              </a:lnSpc>
            </a:pPr>
            <a:r>
              <a:rPr lang="en-US" sz="7599" b="true">
                <a:solidFill>
                  <a:srgbClr val="FFFFFF"/>
                </a:solidFill>
                <a:latin typeface="Roboto Condensed Bold"/>
                <a:ea typeface="Roboto Condensed Bold"/>
                <a:cs typeface="Roboto Condensed Bold"/>
                <a:sym typeface="Roboto Condensed Bold"/>
              </a:rPr>
              <a:t>AHI Assessment </a:t>
            </a:r>
          </a:p>
        </p:txBody>
      </p:sp>
      <p:grpSp>
        <p:nvGrpSpPr>
          <p:cNvPr name="Group 3" id="3"/>
          <p:cNvGrpSpPr/>
          <p:nvPr/>
        </p:nvGrpSpPr>
        <p:grpSpPr>
          <a:xfrm rot="0">
            <a:off x="0" y="1920713"/>
            <a:ext cx="6785091" cy="6692969"/>
            <a:chOff x="0" y="0"/>
            <a:chExt cx="9046788" cy="8923958"/>
          </a:xfrm>
        </p:grpSpPr>
        <p:sp>
          <p:nvSpPr>
            <p:cNvPr name="Freeform 4" id="4"/>
            <p:cNvSpPr/>
            <p:nvPr/>
          </p:nvSpPr>
          <p:spPr>
            <a:xfrm flipH="false" flipV="false" rot="1758426">
              <a:off x="1143308" y="1242448"/>
              <a:ext cx="6760171" cy="6439063"/>
            </a:xfrm>
            <a:custGeom>
              <a:avLst/>
              <a:gdLst/>
              <a:ahLst/>
              <a:cxnLst/>
              <a:rect r="r" b="b" t="t" l="l"/>
              <a:pathLst>
                <a:path h="6439063" w="6760171">
                  <a:moveTo>
                    <a:pt x="0" y="0"/>
                  </a:moveTo>
                  <a:lnTo>
                    <a:pt x="6760171" y="0"/>
                  </a:lnTo>
                  <a:lnTo>
                    <a:pt x="6760171" y="6439063"/>
                  </a:lnTo>
                  <a:lnTo>
                    <a:pt x="0" y="6439063"/>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5" id="5"/>
            <p:cNvSpPr/>
            <p:nvPr/>
          </p:nvSpPr>
          <p:spPr>
            <a:xfrm flipH="false" flipV="false" rot="0">
              <a:off x="2697450" y="2636036"/>
              <a:ext cx="3651887" cy="3651887"/>
            </a:xfrm>
            <a:custGeom>
              <a:avLst/>
              <a:gdLst/>
              <a:ahLst/>
              <a:cxnLst/>
              <a:rect r="r" b="b" t="t" l="l"/>
              <a:pathLst>
                <a:path h="3651887" w="3651887">
                  <a:moveTo>
                    <a:pt x="0" y="0"/>
                  </a:moveTo>
                  <a:lnTo>
                    <a:pt x="3651887" y="0"/>
                  </a:lnTo>
                  <a:lnTo>
                    <a:pt x="3651887" y="3651887"/>
                  </a:lnTo>
                  <a:lnTo>
                    <a:pt x="0" y="3651887"/>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grpSp>
    </p:spTree>
  </p:cSld>
  <p:clrMapOvr>
    <a:masterClrMapping/>
  </p:clrMapOvr>
</p:sld>
</file>

<file path=ppt/slides/slide35.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TextBox 2" id="2"/>
          <p:cNvSpPr txBox="true"/>
          <p:nvPr/>
        </p:nvSpPr>
        <p:spPr>
          <a:xfrm rot="0">
            <a:off x="2591242" y="851892"/>
            <a:ext cx="16447559" cy="713486"/>
          </a:xfrm>
          <a:prstGeom prst="rect">
            <a:avLst/>
          </a:prstGeom>
        </p:spPr>
        <p:txBody>
          <a:bodyPr anchor="t" rtlCol="false" tIns="0" lIns="0" bIns="0" rIns="0">
            <a:spAutoFit/>
          </a:bodyPr>
          <a:lstStyle/>
          <a:p>
            <a:pPr algn="l">
              <a:lnSpc>
                <a:spcPts val="5152"/>
              </a:lnSpc>
            </a:pPr>
            <a:r>
              <a:rPr lang="en-US" sz="5600" b="true">
                <a:solidFill>
                  <a:srgbClr val="48AEA8"/>
                </a:solidFill>
                <a:latin typeface="Roboto Condensed Bold"/>
                <a:ea typeface="Roboto Condensed Bold"/>
                <a:cs typeface="Roboto Condensed Bold"/>
                <a:sym typeface="Roboto Condensed Bold"/>
              </a:rPr>
              <a:t>DVR: Non-use &amp; AHI Assessment </a:t>
            </a:r>
          </a:p>
        </p:txBody>
      </p:sp>
      <p:grpSp>
        <p:nvGrpSpPr>
          <p:cNvPr name="Group 3" id="3"/>
          <p:cNvGrpSpPr/>
          <p:nvPr/>
        </p:nvGrpSpPr>
        <p:grpSpPr>
          <a:xfrm rot="0">
            <a:off x="0" y="0"/>
            <a:ext cx="2315357" cy="2283921"/>
            <a:chOff x="0" y="0"/>
            <a:chExt cx="3087143" cy="3045228"/>
          </a:xfrm>
        </p:grpSpPr>
        <p:sp>
          <p:nvSpPr>
            <p:cNvPr name="Freeform 4" id="4"/>
            <p:cNvSpPr/>
            <p:nvPr/>
          </p:nvSpPr>
          <p:spPr>
            <a:xfrm flipH="false" flipV="false" rot="1758426">
              <a:off x="390145" y="423975"/>
              <a:ext cx="2306853" cy="2197278"/>
            </a:xfrm>
            <a:custGeom>
              <a:avLst/>
              <a:gdLst/>
              <a:ahLst/>
              <a:cxnLst/>
              <a:rect r="r" b="b" t="t" l="l"/>
              <a:pathLst>
                <a:path h="2197278" w="2306853">
                  <a:moveTo>
                    <a:pt x="0" y="0"/>
                  </a:moveTo>
                  <a:lnTo>
                    <a:pt x="2306853" y="0"/>
                  </a:lnTo>
                  <a:lnTo>
                    <a:pt x="2306853" y="2197278"/>
                  </a:lnTo>
                  <a:lnTo>
                    <a:pt x="0" y="2197278"/>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5" id="5"/>
            <p:cNvSpPr/>
            <p:nvPr/>
          </p:nvSpPr>
          <p:spPr>
            <a:xfrm flipH="false" flipV="false" rot="0">
              <a:off x="920483" y="899526"/>
              <a:ext cx="1246177" cy="1246177"/>
            </a:xfrm>
            <a:custGeom>
              <a:avLst/>
              <a:gdLst/>
              <a:ahLst/>
              <a:cxnLst/>
              <a:rect r="r" b="b" t="t" l="l"/>
              <a:pathLst>
                <a:path h="1246177" w="1246177">
                  <a:moveTo>
                    <a:pt x="0" y="0"/>
                  </a:moveTo>
                  <a:lnTo>
                    <a:pt x="1246177" y="0"/>
                  </a:lnTo>
                  <a:lnTo>
                    <a:pt x="1246177" y="1246176"/>
                  </a:lnTo>
                  <a:lnTo>
                    <a:pt x="0" y="1246176"/>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grpSp>
      <p:sp>
        <p:nvSpPr>
          <p:cNvPr name="TextBox 6" id="6"/>
          <p:cNvSpPr txBox="true"/>
          <p:nvPr/>
        </p:nvSpPr>
        <p:spPr>
          <a:xfrm rot="0">
            <a:off x="1157678" y="1955105"/>
            <a:ext cx="16543276" cy="8023098"/>
          </a:xfrm>
          <a:prstGeom prst="rect">
            <a:avLst/>
          </a:prstGeom>
        </p:spPr>
        <p:txBody>
          <a:bodyPr anchor="t" rtlCol="false" tIns="0" lIns="0" bIns="0" rIns="0">
            <a:spAutoFit/>
          </a:bodyPr>
          <a:lstStyle/>
          <a:p>
            <a:pPr algn="l" marL="777240" indent="-388620" lvl="1">
              <a:lnSpc>
                <a:spcPts val="4896"/>
              </a:lnSpc>
              <a:buFont typeface="Arial"/>
              <a:buChar char="•"/>
            </a:pPr>
            <a:r>
              <a:rPr lang="en-US" sz="3600">
                <a:solidFill>
                  <a:srgbClr val="231F20"/>
                </a:solidFill>
                <a:latin typeface="Open Sans"/>
                <a:ea typeface="Open Sans"/>
                <a:cs typeface="Open Sans"/>
                <a:sym typeface="Open Sans"/>
              </a:rPr>
              <a:t>If you i</a:t>
            </a:r>
            <a:r>
              <a:rPr lang="en-US" sz="3600">
                <a:solidFill>
                  <a:srgbClr val="231F20"/>
                </a:solidFill>
                <a:latin typeface="Open Sans"/>
                <a:ea typeface="Open Sans"/>
                <a:cs typeface="Open Sans"/>
                <a:sym typeface="Open Sans"/>
              </a:rPr>
              <a:t>dentify AHI-like signs/symptoms in the past 2 weeks and possible high-risk exposure(s) in the past 1 month in a return</a:t>
            </a:r>
            <a:r>
              <a:rPr lang="en-US" sz="3600">
                <a:solidFill>
                  <a:srgbClr val="231F20"/>
                </a:solidFill>
                <a:latin typeface="Open Sans"/>
                <a:ea typeface="Open Sans"/>
                <a:cs typeface="Open Sans"/>
                <a:sym typeface="Open Sans"/>
              </a:rPr>
              <a:t>ing DVR client, next assess for DVR use deviations (days when DVR was not worn) in the 24 hours before and day of </a:t>
            </a:r>
            <a:r>
              <a:rPr lang="en-US" b="true" sz="3600" i="true">
                <a:solidFill>
                  <a:srgbClr val="231F20"/>
                </a:solidFill>
                <a:latin typeface="Open Sans Bold Italics"/>
                <a:ea typeface="Open Sans Bold Italics"/>
                <a:cs typeface="Open Sans Bold Italics"/>
                <a:sym typeface="Open Sans Bold Italics"/>
              </a:rPr>
              <a:t>all such exposures</a:t>
            </a:r>
            <a:r>
              <a:rPr lang="en-US" sz="3600">
                <a:solidFill>
                  <a:srgbClr val="231F20"/>
                </a:solidFill>
                <a:latin typeface="Open Sans"/>
                <a:ea typeface="Open Sans"/>
                <a:cs typeface="Open Sans"/>
                <a:sym typeface="Open Sans"/>
              </a:rPr>
              <a:t> and determine the significance</a:t>
            </a:r>
          </a:p>
          <a:p>
            <a:pPr algn="l" marL="777240" indent="-388620" lvl="1">
              <a:lnSpc>
                <a:spcPts val="4896"/>
              </a:lnSpc>
              <a:buFont typeface="Arial"/>
              <a:buChar char="•"/>
            </a:pPr>
            <a:r>
              <a:rPr lang="en-US" sz="3600">
                <a:solidFill>
                  <a:srgbClr val="231F20"/>
                </a:solidFill>
                <a:latin typeface="Open Sans"/>
                <a:ea typeface="Open Sans"/>
                <a:cs typeface="Open Sans"/>
                <a:sym typeface="Open Sans"/>
              </a:rPr>
              <a:t>There is no absolute rule about the duration of DVR non-use that constitutes a significant use deviation. It is best if DVR was worn continuously, particularly in the 24 hours before and day of each exposure event, and ideally should not have been removed except to replace it with a new one.  </a:t>
            </a:r>
          </a:p>
          <a:p>
            <a:pPr algn="l" marL="777240" indent="-388620" lvl="1">
              <a:lnSpc>
                <a:spcPts val="4896"/>
              </a:lnSpc>
              <a:buFont typeface="Arial"/>
              <a:buChar char="•"/>
            </a:pPr>
            <a:r>
              <a:rPr lang="en-US" sz="3600">
                <a:solidFill>
                  <a:srgbClr val="231F20"/>
                </a:solidFill>
                <a:latin typeface="Open Sans"/>
                <a:ea typeface="Open Sans"/>
                <a:cs typeface="Open Sans"/>
                <a:sym typeface="Open Sans"/>
              </a:rPr>
              <a:t>Not wearing the DVR throughout the 24 hours before and/or on the day of each possible exposure throughout the previous month likely constitutes a significant use deviation.</a:t>
            </a:r>
          </a:p>
        </p:txBody>
      </p:sp>
    </p:spTree>
  </p:cSld>
  <p:clrMapOvr>
    <a:masterClrMapping/>
  </p:clrMapOvr>
</p:sld>
</file>

<file path=ppt/slides/slide36.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TextBox 2" id="2"/>
          <p:cNvSpPr txBox="true"/>
          <p:nvPr/>
        </p:nvSpPr>
        <p:spPr>
          <a:xfrm rot="0">
            <a:off x="2591242" y="851892"/>
            <a:ext cx="16447559" cy="713486"/>
          </a:xfrm>
          <a:prstGeom prst="rect">
            <a:avLst/>
          </a:prstGeom>
        </p:spPr>
        <p:txBody>
          <a:bodyPr anchor="t" rtlCol="false" tIns="0" lIns="0" bIns="0" rIns="0">
            <a:spAutoFit/>
          </a:bodyPr>
          <a:lstStyle/>
          <a:p>
            <a:pPr algn="l">
              <a:lnSpc>
                <a:spcPts val="5152"/>
              </a:lnSpc>
            </a:pPr>
            <a:r>
              <a:rPr lang="en-US" sz="5600" b="true">
                <a:solidFill>
                  <a:srgbClr val="48AEA8"/>
                </a:solidFill>
                <a:latin typeface="Roboto Condensed Bold"/>
                <a:ea typeface="Roboto Condensed Bold"/>
                <a:cs typeface="Roboto Condensed Bold"/>
                <a:sym typeface="Roboto Condensed Bold"/>
              </a:rPr>
              <a:t>DVR: Non-use &amp; AHI Assessment </a:t>
            </a:r>
          </a:p>
        </p:txBody>
      </p:sp>
      <p:grpSp>
        <p:nvGrpSpPr>
          <p:cNvPr name="Group 3" id="3"/>
          <p:cNvGrpSpPr/>
          <p:nvPr/>
        </p:nvGrpSpPr>
        <p:grpSpPr>
          <a:xfrm rot="0">
            <a:off x="0" y="0"/>
            <a:ext cx="2315357" cy="2283921"/>
            <a:chOff x="0" y="0"/>
            <a:chExt cx="3087143" cy="3045228"/>
          </a:xfrm>
        </p:grpSpPr>
        <p:sp>
          <p:nvSpPr>
            <p:cNvPr name="Freeform 4" id="4"/>
            <p:cNvSpPr/>
            <p:nvPr/>
          </p:nvSpPr>
          <p:spPr>
            <a:xfrm flipH="false" flipV="false" rot="1758426">
              <a:off x="390145" y="423975"/>
              <a:ext cx="2306853" cy="2197278"/>
            </a:xfrm>
            <a:custGeom>
              <a:avLst/>
              <a:gdLst/>
              <a:ahLst/>
              <a:cxnLst/>
              <a:rect r="r" b="b" t="t" l="l"/>
              <a:pathLst>
                <a:path h="2197278" w="2306853">
                  <a:moveTo>
                    <a:pt x="0" y="0"/>
                  </a:moveTo>
                  <a:lnTo>
                    <a:pt x="2306853" y="0"/>
                  </a:lnTo>
                  <a:lnTo>
                    <a:pt x="2306853" y="2197278"/>
                  </a:lnTo>
                  <a:lnTo>
                    <a:pt x="0" y="2197278"/>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5" id="5"/>
            <p:cNvSpPr/>
            <p:nvPr/>
          </p:nvSpPr>
          <p:spPr>
            <a:xfrm flipH="false" flipV="false" rot="0">
              <a:off x="920483" y="899526"/>
              <a:ext cx="1246177" cy="1246177"/>
            </a:xfrm>
            <a:custGeom>
              <a:avLst/>
              <a:gdLst/>
              <a:ahLst/>
              <a:cxnLst/>
              <a:rect r="r" b="b" t="t" l="l"/>
              <a:pathLst>
                <a:path h="1246177" w="1246177">
                  <a:moveTo>
                    <a:pt x="0" y="0"/>
                  </a:moveTo>
                  <a:lnTo>
                    <a:pt x="1246177" y="0"/>
                  </a:lnTo>
                  <a:lnTo>
                    <a:pt x="1246177" y="1246176"/>
                  </a:lnTo>
                  <a:lnTo>
                    <a:pt x="0" y="1246176"/>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grpSp>
      <p:sp>
        <p:nvSpPr>
          <p:cNvPr name="TextBox 6" id="6"/>
          <p:cNvSpPr txBox="true"/>
          <p:nvPr/>
        </p:nvSpPr>
        <p:spPr>
          <a:xfrm rot="0">
            <a:off x="1028700" y="2410140"/>
            <a:ext cx="16543276" cy="6165723"/>
          </a:xfrm>
          <a:prstGeom prst="rect">
            <a:avLst/>
          </a:prstGeom>
        </p:spPr>
        <p:txBody>
          <a:bodyPr anchor="t" rtlCol="false" tIns="0" lIns="0" bIns="0" rIns="0">
            <a:spAutoFit/>
          </a:bodyPr>
          <a:lstStyle/>
          <a:p>
            <a:pPr algn="l" marL="777240" indent="-388620" lvl="1">
              <a:lnSpc>
                <a:spcPts val="4896"/>
              </a:lnSpc>
              <a:buFont typeface="Arial"/>
              <a:buChar char="•"/>
            </a:pPr>
            <a:r>
              <a:rPr lang="en-US" sz="3600">
                <a:solidFill>
                  <a:srgbClr val="231F20"/>
                </a:solidFill>
                <a:latin typeface="Open Sans"/>
                <a:ea typeface="Open Sans"/>
                <a:cs typeface="Open Sans"/>
                <a:sym typeface="Open Sans"/>
              </a:rPr>
              <a:t>Provi</a:t>
            </a:r>
            <a:r>
              <a:rPr lang="en-US" sz="3600">
                <a:solidFill>
                  <a:srgbClr val="231F20"/>
                </a:solidFill>
                <a:latin typeface="Open Sans"/>
                <a:ea typeface="Open Sans"/>
                <a:cs typeface="Open Sans"/>
                <a:sym typeface="Open Sans"/>
              </a:rPr>
              <a:t>ders will need to make decisions on a case-by-case basis, taking into consideration all re</a:t>
            </a:r>
            <a:r>
              <a:rPr lang="en-US" sz="3600">
                <a:solidFill>
                  <a:srgbClr val="231F20"/>
                </a:solidFill>
                <a:latin typeface="Open Sans"/>
                <a:ea typeface="Open Sans"/>
                <a:cs typeface="Open Sans"/>
                <a:sym typeface="Open Sans"/>
              </a:rPr>
              <a:t>levant details to determine whether day</a:t>
            </a:r>
            <a:r>
              <a:rPr lang="en-US" sz="3600">
                <a:solidFill>
                  <a:srgbClr val="231F20"/>
                </a:solidFill>
                <a:latin typeface="Open Sans"/>
                <a:ea typeface="Open Sans"/>
                <a:cs typeface="Open Sans"/>
                <a:sym typeface="Open Sans"/>
              </a:rPr>
              <a:t>s o</a:t>
            </a:r>
            <a:r>
              <a:rPr lang="en-US" sz="3600">
                <a:solidFill>
                  <a:srgbClr val="231F20"/>
                </a:solidFill>
                <a:latin typeface="Open Sans"/>
                <a:ea typeface="Open Sans"/>
                <a:cs typeface="Open Sans"/>
                <a:sym typeface="Open Sans"/>
              </a:rPr>
              <a:t>f not wearing DVR were significant.</a:t>
            </a:r>
          </a:p>
          <a:p>
            <a:pPr algn="l" marL="777240" indent="-388620" lvl="1">
              <a:lnSpc>
                <a:spcPts val="4896"/>
              </a:lnSpc>
              <a:buFont typeface="Arial"/>
              <a:buChar char="•"/>
            </a:pPr>
            <a:r>
              <a:rPr lang="en-US" sz="3600">
                <a:solidFill>
                  <a:srgbClr val="231F20"/>
                </a:solidFill>
                <a:latin typeface="Open Sans"/>
                <a:ea typeface="Open Sans"/>
                <a:cs typeface="Open Sans"/>
                <a:sym typeface="Open Sans"/>
              </a:rPr>
              <a:t>Rem</a:t>
            </a:r>
            <a:r>
              <a:rPr lang="en-US" sz="3600">
                <a:solidFill>
                  <a:srgbClr val="231F20"/>
                </a:solidFill>
                <a:latin typeface="Open Sans"/>
                <a:ea typeface="Open Sans"/>
                <a:cs typeface="Open Sans"/>
                <a:sym typeface="Open Sans"/>
              </a:rPr>
              <a:t>ember, those with AHI-like signs/symptoms who had higher-risk exposures and more significant use deviations would likely warrant a higher clinical suspicion of AHI. </a:t>
            </a:r>
          </a:p>
          <a:p>
            <a:pPr algn="l" marL="777240" indent="-388620" lvl="1">
              <a:lnSpc>
                <a:spcPts val="4896"/>
              </a:lnSpc>
              <a:buFont typeface="Arial"/>
              <a:buChar char="•"/>
            </a:pPr>
            <a:r>
              <a:rPr lang="en-US" sz="3600">
                <a:solidFill>
                  <a:srgbClr val="231F20"/>
                </a:solidFill>
                <a:latin typeface="Open Sans"/>
                <a:ea typeface="Open Sans"/>
                <a:cs typeface="Open Sans"/>
                <a:sym typeface="Open Sans"/>
              </a:rPr>
              <a:t>For complex cases, it may be helpful to use a printed calendar to note the dates of the possible exposure events throughout the prior month and the days DVR was/wasn’t worn on the relevant days before/on each exposure event day</a:t>
            </a:r>
          </a:p>
        </p:txBody>
      </p:sp>
    </p:spTree>
  </p:cSld>
  <p:clrMapOvr>
    <a:masterClrMapping/>
  </p:clrMapOvr>
</p:sld>
</file>

<file path=ppt/slides/slide37.xml><?xml version="1.0" encoding="utf-8"?>
<p:sld xmlns:p="http://schemas.openxmlformats.org/presentationml/2006/main" xmlns:a="http://schemas.openxmlformats.org/drawingml/2006/main" xmlns:r="http://schemas.openxmlformats.org/officeDocument/2006/relationships">
  <p:cSld>
    <p:bg>
      <p:bgPr>
        <a:solidFill>
          <a:srgbClr val="A93291"/>
        </a:solidFill>
      </p:bgPr>
    </p:bg>
    <p:spTree>
      <p:nvGrpSpPr>
        <p:cNvPr id="1" name=""/>
        <p:cNvGrpSpPr/>
        <p:nvPr/>
      </p:nvGrpSpPr>
      <p:grpSpPr>
        <a:xfrm>
          <a:off x="0" y="0"/>
          <a:ext cx="0" cy="0"/>
          <a:chOff x="0" y="0"/>
          <a:chExt cx="0" cy="0"/>
        </a:xfrm>
      </p:grpSpPr>
      <p:sp>
        <p:nvSpPr>
          <p:cNvPr name="TextBox 2" id="2"/>
          <p:cNvSpPr txBox="true"/>
          <p:nvPr/>
        </p:nvSpPr>
        <p:spPr>
          <a:xfrm rot="0">
            <a:off x="5941583" y="4306189"/>
            <a:ext cx="11617945" cy="2161413"/>
          </a:xfrm>
          <a:prstGeom prst="rect">
            <a:avLst/>
          </a:prstGeom>
        </p:spPr>
        <p:txBody>
          <a:bodyPr anchor="t" rtlCol="false" tIns="0" lIns="0" bIns="0" rIns="0">
            <a:spAutoFit/>
          </a:bodyPr>
          <a:lstStyle/>
          <a:p>
            <a:pPr algn="l">
              <a:lnSpc>
                <a:spcPts val="8496"/>
              </a:lnSpc>
            </a:pPr>
            <a:r>
              <a:rPr lang="en-US" sz="7200" b="true">
                <a:solidFill>
                  <a:srgbClr val="FFFFFF"/>
                </a:solidFill>
                <a:latin typeface="Roboto Condensed Bold"/>
                <a:ea typeface="Roboto Condensed Bold"/>
                <a:cs typeface="Roboto Condensed Bold"/>
                <a:sym typeface="Roboto Condensed Bold"/>
              </a:rPr>
              <a:t>CAB-LA: Injection Delays &amp; PEP Assessment </a:t>
            </a:r>
          </a:p>
        </p:txBody>
      </p:sp>
      <p:grpSp>
        <p:nvGrpSpPr>
          <p:cNvPr name="Group 3" id="3"/>
          <p:cNvGrpSpPr/>
          <p:nvPr/>
        </p:nvGrpSpPr>
        <p:grpSpPr>
          <a:xfrm rot="0">
            <a:off x="1028700" y="3691823"/>
            <a:ext cx="4085044" cy="4115914"/>
            <a:chOff x="0" y="0"/>
            <a:chExt cx="5446726" cy="5487885"/>
          </a:xfrm>
        </p:grpSpPr>
        <p:sp>
          <p:nvSpPr>
            <p:cNvPr name="Freeform 4" id="4"/>
            <p:cNvSpPr/>
            <p:nvPr/>
          </p:nvSpPr>
          <p:spPr>
            <a:xfrm flipH="false" flipV="false" rot="-10800000">
              <a:off x="0" y="0"/>
              <a:ext cx="5446726" cy="5487885"/>
            </a:xfrm>
            <a:custGeom>
              <a:avLst/>
              <a:gdLst/>
              <a:ahLst/>
              <a:cxnLst/>
              <a:rect r="r" b="b" t="t" l="l"/>
              <a:pathLst>
                <a:path h="5487885" w="5446726">
                  <a:moveTo>
                    <a:pt x="0" y="0"/>
                  </a:moveTo>
                  <a:lnTo>
                    <a:pt x="5446726" y="0"/>
                  </a:lnTo>
                  <a:lnTo>
                    <a:pt x="5446726" y="5487885"/>
                  </a:lnTo>
                  <a:lnTo>
                    <a:pt x="0" y="5487885"/>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TextBox 5" id="5"/>
            <p:cNvSpPr txBox="true"/>
            <p:nvPr/>
          </p:nvSpPr>
          <p:spPr>
            <a:xfrm rot="0">
              <a:off x="2158906" y="1890663"/>
              <a:ext cx="1727979" cy="720343"/>
            </a:xfrm>
            <a:prstGeom prst="rect">
              <a:avLst/>
            </a:prstGeom>
          </p:spPr>
          <p:txBody>
            <a:bodyPr anchor="t" rtlCol="false" tIns="0" lIns="0" bIns="0" rIns="0">
              <a:spAutoFit/>
            </a:bodyPr>
            <a:lstStyle/>
            <a:p>
              <a:pPr algn="ctr">
                <a:lnSpc>
                  <a:spcPts val="4242"/>
                </a:lnSpc>
              </a:pPr>
              <a:r>
                <a:rPr lang="en-US" sz="3030">
                  <a:solidFill>
                    <a:srgbClr val="A93291"/>
                  </a:solidFill>
                  <a:latin typeface="Aloja"/>
                  <a:ea typeface="Aloja"/>
                  <a:cs typeface="Aloja"/>
                  <a:sym typeface="Aloja"/>
                </a:rPr>
                <a:t>C</a:t>
              </a:r>
            </a:p>
          </p:txBody>
        </p:sp>
      </p:grpSp>
    </p:spTree>
  </p:cSld>
  <p:clrMapOvr>
    <a:masterClrMapping/>
  </p:clrMapOvr>
</p:sld>
</file>

<file path=ppt/slides/slide38.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TextBox 2" id="2"/>
          <p:cNvSpPr txBox="true"/>
          <p:nvPr/>
        </p:nvSpPr>
        <p:spPr>
          <a:xfrm rot="0">
            <a:off x="2668874" y="738632"/>
            <a:ext cx="12950252" cy="713486"/>
          </a:xfrm>
          <a:prstGeom prst="rect">
            <a:avLst/>
          </a:prstGeom>
        </p:spPr>
        <p:txBody>
          <a:bodyPr anchor="t" rtlCol="false" tIns="0" lIns="0" bIns="0" rIns="0">
            <a:spAutoFit/>
          </a:bodyPr>
          <a:lstStyle/>
          <a:p>
            <a:pPr algn="l">
              <a:lnSpc>
                <a:spcPts val="5152"/>
              </a:lnSpc>
            </a:pPr>
            <a:r>
              <a:rPr lang="en-US" sz="5600" b="true">
                <a:solidFill>
                  <a:srgbClr val="A93291"/>
                </a:solidFill>
                <a:latin typeface="Roboto Condensed Bold"/>
                <a:ea typeface="Roboto Condensed Bold"/>
                <a:cs typeface="Roboto Condensed Bold"/>
                <a:sym typeface="Roboto Condensed Bold"/>
              </a:rPr>
              <a:t>CAB-LA Injection Delays &amp; AHI Assessment </a:t>
            </a:r>
          </a:p>
        </p:txBody>
      </p:sp>
      <p:grpSp>
        <p:nvGrpSpPr>
          <p:cNvPr name="Group 3" id="3"/>
          <p:cNvGrpSpPr/>
          <p:nvPr/>
        </p:nvGrpSpPr>
        <p:grpSpPr>
          <a:xfrm rot="0">
            <a:off x="0" y="0"/>
            <a:ext cx="2319223" cy="2275703"/>
            <a:chOff x="0" y="0"/>
            <a:chExt cx="3092297" cy="3034270"/>
          </a:xfrm>
        </p:grpSpPr>
        <p:sp>
          <p:nvSpPr>
            <p:cNvPr name="Freeform 4" id="4"/>
            <p:cNvSpPr/>
            <p:nvPr/>
          </p:nvSpPr>
          <p:spPr>
            <a:xfrm flipH="false" flipV="false" rot="-1423675">
              <a:off x="355656" y="383191"/>
              <a:ext cx="2380985" cy="2267889"/>
            </a:xfrm>
            <a:custGeom>
              <a:avLst/>
              <a:gdLst/>
              <a:ahLst/>
              <a:cxnLst/>
              <a:rect r="r" b="b" t="t" l="l"/>
              <a:pathLst>
                <a:path h="2267889" w="2380985">
                  <a:moveTo>
                    <a:pt x="0" y="0"/>
                  </a:moveTo>
                  <a:lnTo>
                    <a:pt x="2380985" y="0"/>
                  </a:lnTo>
                  <a:lnTo>
                    <a:pt x="2380985" y="2267889"/>
                  </a:lnTo>
                  <a:lnTo>
                    <a:pt x="0" y="2267889"/>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5" id="5"/>
            <p:cNvSpPr/>
            <p:nvPr/>
          </p:nvSpPr>
          <p:spPr>
            <a:xfrm flipH="false" flipV="false" rot="-10800000">
              <a:off x="753818" y="650155"/>
              <a:ext cx="1584662" cy="1596636"/>
            </a:xfrm>
            <a:custGeom>
              <a:avLst/>
              <a:gdLst/>
              <a:ahLst/>
              <a:cxnLst/>
              <a:rect r="r" b="b" t="t" l="l"/>
              <a:pathLst>
                <a:path h="1596636" w="1584662">
                  <a:moveTo>
                    <a:pt x="0" y="0"/>
                  </a:moveTo>
                  <a:lnTo>
                    <a:pt x="1584661" y="0"/>
                  </a:lnTo>
                  <a:lnTo>
                    <a:pt x="1584661" y="1596636"/>
                  </a:lnTo>
                  <a:lnTo>
                    <a:pt x="0" y="1596636"/>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TextBox 6" id="6"/>
            <p:cNvSpPr txBox="true"/>
            <p:nvPr/>
          </p:nvSpPr>
          <p:spPr>
            <a:xfrm rot="0">
              <a:off x="1381927" y="1195376"/>
              <a:ext cx="502735" cy="214421"/>
            </a:xfrm>
            <a:prstGeom prst="rect">
              <a:avLst/>
            </a:prstGeom>
          </p:spPr>
          <p:txBody>
            <a:bodyPr anchor="t" rtlCol="false" tIns="0" lIns="0" bIns="0" rIns="0">
              <a:spAutoFit/>
            </a:bodyPr>
            <a:lstStyle/>
            <a:p>
              <a:pPr algn="ctr">
                <a:lnSpc>
                  <a:spcPts val="1234"/>
                </a:lnSpc>
              </a:pPr>
              <a:r>
                <a:rPr lang="en-US" sz="881">
                  <a:solidFill>
                    <a:srgbClr val="A93291"/>
                  </a:solidFill>
                  <a:latin typeface="Aloja"/>
                  <a:ea typeface="Aloja"/>
                  <a:cs typeface="Aloja"/>
                  <a:sym typeface="Aloja"/>
                </a:rPr>
                <a:t>C</a:t>
              </a:r>
            </a:p>
          </p:txBody>
        </p:sp>
      </p:grpSp>
      <p:sp>
        <p:nvSpPr>
          <p:cNvPr name="TextBox 7" id="7"/>
          <p:cNvSpPr txBox="true"/>
          <p:nvPr/>
        </p:nvSpPr>
        <p:spPr>
          <a:xfrm rot="0">
            <a:off x="2668874" y="1716621"/>
            <a:ext cx="14590426" cy="863742"/>
          </a:xfrm>
          <a:prstGeom prst="rect">
            <a:avLst/>
          </a:prstGeom>
        </p:spPr>
        <p:txBody>
          <a:bodyPr anchor="t" rtlCol="false" tIns="0" lIns="0" bIns="0" rIns="0">
            <a:spAutoFit/>
          </a:bodyPr>
          <a:lstStyle/>
          <a:p>
            <a:pPr algn="l">
              <a:lnSpc>
                <a:spcPts val="3479"/>
              </a:lnSpc>
              <a:spcBef>
                <a:spcPct val="0"/>
              </a:spcBef>
            </a:pPr>
            <a:r>
              <a:rPr lang="en-US" b="true" sz="2485">
                <a:solidFill>
                  <a:srgbClr val="000000"/>
                </a:solidFill>
                <a:latin typeface="Open Sans Bold"/>
                <a:ea typeface="Open Sans Bold"/>
                <a:cs typeface="Open Sans Bold"/>
                <a:sym typeface="Open Sans Bold"/>
              </a:rPr>
              <a:t>REMINDER: if the client is not delayed in returning for CAB-LA reinjection (i.e. returning on schedule), AHI assessment should be unnecessary.</a:t>
            </a:r>
          </a:p>
        </p:txBody>
      </p:sp>
      <p:sp>
        <p:nvSpPr>
          <p:cNvPr name="TextBox 8" id="8"/>
          <p:cNvSpPr txBox="true"/>
          <p:nvPr/>
        </p:nvSpPr>
        <p:spPr>
          <a:xfrm rot="0">
            <a:off x="617809" y="2875638"/>
            <a:ext cx="16471264" cy="6653254"/>
          </a:xfrm>
          <a:prstGeom prst="rect">
            <a:avLst/>
          </a:prstGeom>
        </p:spPr>
        <p:txBody>
          <a:bodyPr anchor="t" rtlCol="false" tIns="0" lIns="0" bIns="0" rIns="0">
            <a:spAutoFit/>
          </a:bodyPr>
          <a:lstStyle/>
          <a:p>
            <a:pPr algn="l" marL="628925" indent="-314462" lvl="1">
              <a:lnSpc>
                <a:spcPts val="3757"/>
              </a:lnSpc>
              <a:buFont typeface="Arial"/>
              <a:buChar char="•"/>
            </a:pPr>
            <a:r>
              <a:rPr lang="en-US" sz="2913">
                <a:solidFill>
                  <a:srgbClr val="000000"/>
                </a:solidFill>
                <a:latin typeface="Open Sans"/>
                <a:ea typeface="Open Sans"/>
                <a:cs typeface="Open Sans"/>
                <a:sym typeface="Open Sans"/>
              </a:rPr>
              <a:t>I</a:t>
            </a:r>
            <a:r>
              <a:rPr lang="en-US" sz="2913">
                <a:solidFill>
                  <a:srgbClr val="000000"/>
                </a:solidFill>
                <a:latin typeface="Open Sans"/>
                <a:ea typeface="Open Sans"/>
                <a:cs typeface="Open Sans"/>
                <a:sym typeface="Open Sans"/>
              </a:rPr>
              <a:t>n a CAB-LA client who has returned late, if you identify AHI-like signs/symptoms in the past 2 weeks and possible high-risk exposure(s) in the past 1 month, next assess for the significance of the delay/use deviation, which depends on the duration since the last </a:t>
            </a:r>
            <a:r>
              <a:rPr lang="en-US" sz="2913">
                <a:solidFill>
                  <a:srgbClr val="000000"/>
                </a:solidFill>
                <a:latin typeface="Open Sans"/>
                <a:ea typeface="Open Sans"/>
                <a:cs typeface="Open Sans"/>
                <a:sym typeface="Open Sans"/>
              </a:rPr>
              <a:t>i</a:t>
            </a:r>
            <a:r>
              <a:rPr lang="en-US" sz="2913">
                <a:solidFill>
                  <a:srgbClr val="000000"/>
                </a:solidFill>
                <a:latin typeface="Open Sans"/>
                <a:ea typeface="Open Sans"/>
                <a:cs typeface="Open Sans"/>
                <a:sym typeface="Open Sans"/>
              </a:rPr>
              <a:t>njection an</a:t>
            </a:r>
            <a:r>
              <a:rPr lang="en-US" sz="2913">
                <a:solidFill>
                  <a:srgbClr val="000000"/>
                </a:solidFill>
                <a:latin typeface="Open Sans"/>
                <a:ea typeface="Open Sans"/>
                <a:cs typeface="Open Sans"/>
                <a:sym typeface="Open Sans"/>
              </a:rPr>
              <a:t>d last inje</a:t>
            </a:r>
            <a:r>
              <a:rPr lang="en-US" sz="2913">
                <a:solidFill>
                  <a:srgbClr val="000000"/>
                </a:solidFill>
                <a:latin typeface="Open Sans"/>
                <a:ea typeface="Open Sans"/>
                <a:cs typeface="Open Sans"/>
                <a:sym typeface="Open Sans"/>
              </a:rPr>
              <a:t>c</a:t>
            </a:r>
            <a:r>
              <a:rPr lang="en-US" sz="2913">
                <a:solidFill>
                  <a:srgbClr val="000000"/>
                </a:solidFill>
                <a:latin typeface="Open Sans"/>
                <a:ea typeface="Open Sans"/>
                <a:cs typeface="Open Sans"/>
                <a:sym typeface="Open Sans"/>
              </a:rPr>
              <a:t>t</a:t>
            </a:r>
            <a:r>
              <a:rPr lang="en-US" sz="2913">
                <a:solidFill>
                  <a:srgbClr val="000000"/>
                </a:solidFill>
                <a:latin typeface="Open Sans"/>
                <a:ea typeface="Open Sans"/>
                <a:cs typeface="Open Sans"/>
                <a:sym typeface="Open Sans"/>
              </a:rPr>
              <a:t>i</a:t>
            </a:r>
            <a:r>
              <a:rPr lang="en-US" sz="2913">
                <a:solidFill>
                  <a:srgbClr val="000000"/>
                </a:solidFill>
                <a:latin typeface="Open Sans"/>
                <a:ea typeface="Open Sans"/>
                <a:cs typeface="Open Sans"/>
                <a:sym typeface="Open Sans"/>
              </a:rPr>
              <a:t>o</a:t>
            </a:r>
            <a:r>
              <a:rPr lang="en-US" sz="2913">
                <a:solidFill>
                  <a:srgbClr val="000000"/>
                </a:solidFill>
                <a:latin typeface="Open Sans"/>
                <a:ea typeface="Open Sans"/>
                <a:cs typeface="Open Sans"/>
                <a:sym typeface="Open Sans"/>
              </a:rPr>
              <a:t>n type, as</a:t>
            </a:r>
            <a:r>
              <a:rPr lang="en-US" sz="2913">
                <a:solidFill>
                  <a:srgbClr val="000000"/>
                </a:solidFill>
                <a:latin typeface="Open Sans"/>
                <a:ea typeface="Open Sans"/>
                <a:cs typeface="Open Sans"/>
                <a:sym typeface="Open Sans"/>
              </a:rPr>
              <a:t> follows:</a:t>
            </a:r>
          </a:p>
          <a:p>
            <a:pPr algn="l" marL="1257850" indent="-419283" lvl="2">
              <a:lnSpc>
                <a:spcPts val="3757"/>
              </a:lnSpc>
              <a:buFont typeface="Arial"/>
              <a:buChar char="⚬"/>
            </a:pPr>
            <a:r>
              <a:rPr lang="en-US" b="true" sz="2913">
                <a:solidFill>
                  <a:srgbClr val="000000"/>
                </a:solidFill>
                <a:latin typeface="Open Sans Bold"/>
                <a:ea typeface="Open Sans Bold"/>
                <a:cs typeface="Open Sans Bold"/>
                <a:sym typeface="Open Sans Bold"/>
              </a:rPr>
              <a:t>For clients delayed in returning for INITIATION INJECTION 2,</a:t>
            </a:r>
            <a:r>
              <a:rPr lang="en-US" sz="2913">
                <a:solidFill>
                  <a:srgbClr val="000000"/>
                </a:solidFill>
                <a:latin typeface="Open Sans"/>
                <a:ea typeface="Open Sans"/>
                <a:cs typeface="Open Sans"/>
                <a:sym typeface="Open Sans"/>
              </a:rPr>
              <a:t> </a:t>
            </a:r>
            <a:r>
              <a:rPr lang="en-US" b="true" sz="2913">
                <a:solidFill>
                  <a:srgbClr val="000000"/>
                </a:solidFill>
                <a:latin typeface="Open Sans Bold"/>
                <a:ea typeface="Open Sans Bold"/>
                <a:cs typeface="Open Sans Bold"/>
                <a:sym typeface="Open Sans Bold"/>
              </a:rPr>
              <a:t>if &gt; 8 weeks have passed since INITIATION INJECTION 1, the deviation is significant</a:t>
            </a:r>
            <a:r>
              <a:rPr lang="en-US" sz="2913">
                <a:solidFill>
                  <a:srgbClr val="000000"/>
                </a:solidFill>
                <a:latin typeface="Open Sans"/>
                <a:ea typeface="Open Sans"/>
                <a:cs typeface="Open Sans"/>
                <a:sym typeface="Open Sans"/>
              </a:rPr>
              <a:t> (and may be significant if &gt; 5 weeks have passed). When </a:t>
            </a:r>
            <a:r>
              <a:rPr lang="en-US" sz="2913">
                <a:solidFill>
                  <a:srgbClr val="000000"/>
                </a:solidFill>
                <a:latin typeface="Open Sans"/>
                <a:ea typeface="Open Sans"/>
                <a:cs typeface="Open Sans"/>
                <a:sym typeface="Open Sans"/>
              </a:rPr>
              <a:t>a significant delay </a:t>
            </a:r>
            <a:r>
              <a:rPr lang="en-US" sz="2913">
                <a:solidFill>
                  <a:srgbClr val="000000"/>
                </a:solidFill>
                <a:latin typeface="Open Sans"/>
                <a:ea typeface="Open Sans"/>
                <a:cs typeface="Open Sans"/>
                <a:sym typeface="Open Sans"/>
              </a:rPr>
              <a:t>coincides with AHI-like signs/symptoms and high-risk exposure(s), pausing CAB-LA pending HIV retesting may be warranted. The longer the delay, the more significant the use deviation.</a:t>
            </a:r>
          </a:p>
          <a:p>
            <a:pPr algn="l" marL="1257850" indent="-419283" lvl="2">
              <a:lnSpc>
                <a:spcPts val="3757"/>
              </a:lnSpc>
              <a:buFont typeface="Arial"/>
              <a:buChar char="⚬"/>
            </a:pPr>
            <a:r>
              <a:rPr lang="en-US" b="true" sz="2913">
                <a:solidFill>
                  <a:srgbClr val="000000"/>
                </a:solidFill>
                <a:latin typeface="Open Sans Bold"/>
                <a:ea typeface="Open Sans Bold"/>
                <a:cs typeface="Open Sans Bold"/>
                <a:sym typeface="Open Sans Bold"/>
              </a:rPr>
              <a:t>For clients delayed in returning for FOLLOW-UP INJECTION, if &gt; 12 weeks have passed since prior injection, the deviation is significant </a:t>
            </a:r>
            <a:r>
              <a:rPr lang="en-US" sz="2913">
                <a:solidFill>
                  <a:srgbClr val="000000"/>
                </a:solidFill>
                <a:latin typeface="Open Sans"/>
                <a:ea typeface="Open Sans"/>
                <a:cs typeface="Open Sans"/>
                <a:sym typeface="Open Sans"/>
              </a:rPr>
              <a:t>(and ma</a:t>
            </a:r>
            <a:r>
              <a:rPr lang="en-US" sz="2913">
                <a:solidFill>
                  <a:srgbClr val="000000"/>
                </a:solidFill>
                <a:latin typeface="Open Sans"/>
                <a:ea typeface="Open Sans"/>
                <a:cs typeface="Open Sans"/>
                <a:sym typeface="Open Sans"/>
              </a:rPr>
              <a:t>y be significan</a:t>
            </a:r>
            <a:r>
              <a:rPr lang="en-US" sz="2913">
                <a:solidFill>
                  <a:srgbClr val="000000"/>
                </a:solidFill>
                <a:latin typeface="Open Sans"/>
                <a:ea typeface="Open Sans"/>
                <a:cs typeface="Open Sans"/>
                <a:sym typeface="Open Sans"/>
              </a:rPr>
              <a:t>t </a:t>
            </a:r>
            <a:r>
              <a:rPr lang="en-US" sz="2913">
                <a:solidFill>
                  <a:srgbClr val="000000"/>
                </a:solidFill>
                <a:latin typeface="Open Sans"/>
                <a:ea typeface="Open Sans"/>
                <a:cs typeface="Open Sans"/>
                <a:sym typeface="Open Sans"/>
              </a:rPr>
              <a:t>i</a:t>
            </a:r>
            <a:r>
              <a:rPr lang="en-US" sz="2913">
                <a:solidFill>
                  <a:srgbClr val="000000"/>
                </a:solidFill>
                <a:latin typeface="Open Sans"/>
                <a:ea typeface="Open Sans"/>
                <a:cs typeface="Open Sans"/>
                <a:sym typeface="Open Sans"/>
              </a:rPr>
              <a:t>f </a:t>
            </a:r>
            <a:r>
              <a:rPr lang="en-US" sz="2913">
                <a:solidFill>
                  <a:srgbClr val="000000"/>
                </a:solidFill>
                <a:latin typeface="Open Sans"/>
                <a:ea typeface="Open Sans"/>
                <a:cs typeface="Open Sans"/>
                <a:sym typeface="Open Sans"/>
              </a:rPr>
              <a:t>&gt; 9 weeks have</a:t>
            </a:r>
            <a:r>
              <a:rPr lang="en-US" sz="2913">
                <a:solidFill>
                  <a:srgbClr val="000000"/>
                </a:solidFill>
                <a:latin typeface="Open Sans"/>
                <a:ea typeface="Open Sans"/>
                <a:cs typeface="Open Sans"/>
                <a:sym typeface="Open Sans"/>
              </a:rPr>
              <a:t> </a:t>
            </a:r>
            <a:r>
              <a:rPr lang="en-US" sz="2913">
                <a:solidFill>
                  <a:srgbClr val="000000"/>
                </a:solidFill>
                <a:latin typeface="Open Sans"/>
                <a:ea typeface="Open Sans"/>
                <a:cs typeface="Open Sans"/>
                <a:sym typeface="Open Sans"/>
              </a:rPr>
              <a:t>pas</a:t>
            </a:r>
            <a:r>
              <a:rPr lang="en-US" sz="2913">
                <a:solidFill>
                  <a:srgbClr val="000000"/>
                </a:solidFill>
                <a:latin typeface="Open Sans"/>
                <a:ea typeface="Open Sans"/>
                <a:cs typeface="Open Sans"/>
                <a:sym typeface="Open Sans"/>
              </a:rPr>
              <a:t>s</a:t>
            </a:r>
            <a:r>
              <a:rPr lang="en-US" sz="2913">
                <a:solidFill>
                  <a:srgbClr val="000000"/>
                </a:solidFill>
                <a:latin typeface="Open Sans"/>
                <a:ea typeface="Open Sans"/>
                <a:cs typeface="Open Sans"/>
                <a:sym typeface="Open Sans"/>
              </a:rPr>
              <a:t>ed).</a:t>
            </a:r>
            <a:r>
              <a:rPr lang="en-US" sz="2913">
                <a:solidFill>
                  <a:srgbClr val="000000"/>
                </a:solidFill>
                <a:latin typeface="Open Sans"/>
                <a:ea typeface="Open Sans"/>
                <a:cs typeface="Open Sans"/>
                <a:sym typeface="Open Sans"/>
              </a:rPr>
              <a:t> </a:t>
            </a:r>
            <a:r>
              <a:rPr lang="en-US" sz="2913">
                <a:solidFill>
                  <a:srgbClr val="000000"/>
                </a:solidFill>
                <a:latin typeface="Open Sans"/>
                <a:ea typeface="Open Sans"/>
                <a:cs typeface="Open Sans"/>
                <a:sym typeface="Open Sans"/>
              </a:rPr>
              <a:t>Whe</a:t>
            </a:r>
            <a:r>
              <a:rPr lang="en-US" sz="2913">
                <a:solidFill>
                  <a:srgbClr val="000000"/>
                </a:solidFill>
                <a:latin typeface="Open Sans"/>
                <a:ea typeface="Open Sans"/>
                <a:cs typeface="Open Sans"/>
                <a:sym typeface="Open Sans"/>
              </a:rPr>
              <a:t>n</a:t>
            </a:r>
            <a:r>
              <a:rPr lang="en-US" sz="2913">
                <a:solidFill>
                  <a:srgbClr val="000000"/>
                </a:solidFill>
                <a:latin typeface="Open Sans"/>
                <a:ea typeface="Open Sans"/>
                <a:cs typeface="Open Sans"/>
                <a:sym typeface="Open Sans"/>
              </a:rPr>
              <a:t> a</a:t>
            </a:r>
            <a:r>
              <a:rPr lang="en-US" sz="2913">
                <a:solidFill>
                  <a:srgbClr val="000000"/>
                </a:solidFill>
                <a:latin typeface="Open Sans"/>
                <a:ea typeface="Open Sans"/>
                <a:cs typeface="Open Sans"/>
                <a:sym typeface="Open Sans"/>
              </a:rPr>
              <a:t> </a:t>
            </a:r>
            <a:r>
              <a:rPr lang="en-US" sz="2913">
                <a:solidFill>
                  <a:srgbClr val="000000"/>
                </a:solidFill>
                <a:latin typeface="Open Sans"/>
                <a:ea typeface="Open Sans"/>
                <a:cs typeface="Open Sans"/>
                <a:sym typeface="Open Sans"/>
              </a:rPr>
              <a:t>s</a:t>
            </a:r>
            <a:r>
              <a:rPr lang="en-US" sz="2913">
                <a:solidFill>
                  <a:srgbClr val="000000"/>
                </a:solidFill>
                <a:latin typeface="Open Sans"/>
                <a:ea typeface="Open Sans"/>
                <a:cs typeface="Open Sans"/>
                <a:sym typeface="Open Sans"/>
              </a:rPr>
              <a:t>i</a:t>
            </a:r>
            <a:r>
              <a:rPr lang="en-US" sz="2913">
                <a:solidFill>
                  <a:srgbClr val="000000"/>
                </a:solidFill>
                <a:latin typeface="Open Sans"/>
                <a:ea typeface="Open Sans"/>
                <a:cs typeface="Open Sans"/>
                <a:sym typeface="Open Sans"/>
              </a:rPr>
              <a:t>g</a:t>
            </a:r>
            <a:r>
              <a:rPr lang="en-US" sz="2913">
                <a:solidFill>
                  <a:srgbClr val="000000"/>
                </a:solidFill>
                <a:latin typeface="Open Sans"/>
                <a:ea typeface="Open Sans"/>
                <a:cs typeface="Open Sans"/>
                <a:sym typeface="Open Sans"/>
              </a:rPr>
              <a:t>n</a:t>
            </a:r>
            <a:r>
              <a:rPr lang="en-US" sz="2913">
                <a:solidFill>
                  <a:srgbClr val="000000"/>
                </a:solidFill>
                <a:latin typeface="Open Sans"/>
                <a:ea typeface="Open Sans"/>
                <a:cs typeface="Open Sans"/>
                <a:sym typeface="Open Sans"/>
              </a:rPr>
              <a:t>if</a:t>
            </a:r>
            <a:r>
              <a:rPr lang="en-US" sz="2913">
                <a:solidFill>
                  <a:srgbClr val="000000"/>
                </a:solidFill>
                <a:latin typeface="Open Sans"/>
                <a:ea typeface="Open Sans"/>
                <a:cs typeface="Open Sans"/>
                <a:sym typeface="Open Sans"/>
              </a:rPr>
              <a:t>ica</a:t>
            </a:r>
            <a:r>
              <a:rPr lang="en-US" sz="2913">
                <a:solidFill>
                  <a:srgbClr val="000000"/>
                </a:solidFill>
                <a:latin typeface="Open Sans"/>
                <a:ea typeface="Open Sans"/>
                <a:cs typeface="Open Sans"/>
                <a:sym typeface="Open Sans"/>
              </a:rPr>
              <a:t>n</a:t>
            </a:r>
            <a:r>
              <a:rPr lang="en-US" sz="2913">
                <a:solidFill>
                  <a:srgbClr val="000000"/>
                </a:solidFill>
                <a:latin typeface="Open Sans"/>
                <a:ea typeface="Open Sans"/>
                <a:cs typeface="Open Sans"/>
                <a:sym typeface="Open Sans"/>
              </a:rPr>
              <a:t>t</a:t>
            </a:r>
            <a:r>
              <a:rPr lang="en-US" sz="2913">
                <a:solidFill>
                  <a:srgbClr val="000000"/>
                </a:solidFill>
                <a:latin typeface="Open Sans"/>
                <a:ea typeface="Open Sans"/>
                <a:cs typeface="Open Sans"/>
                <a:sym typeface="Open Sans"/>
              </a:rPr>
              <a:t> d</a:t>
            </a:r>
            <a:r>
              <a:rPr lang="en-US" sz="2913">
                <a:solidFill>
                  <a:srgbClr val="000000"/>
                </a:solidFill>
                <a:latin typeface="Open Sans"/>
                <a:ea typeface="Open Sans"/>
                <a:cs typeface="Open Sans"/>
                <a:sym typeface="Open Sans"/>
              </a:rPr>
              <a:t>el</a:t>
            </a:r>
            <a:r>
              <a:rPr lang="en-US" sz="2913">
                <a:solidFill>
                  <a:srgbClr val="000000"/>
                </a:solidFill>
                <a:latin typeface="Open Sans"/>
                <a:ea typeface="Open Sans"/>
                <a:cs typeface="Open Sans"/>
                <a:sym typeface="Open Sans"/>
              </a:rPr>
              <a:t>a</a:t>
            </a:r>
            <a:r>
              <a:rPr lang="en-US" sz="2913">
                <a:solidFill>
                  <a:srgbClr val="000000"/>
                </a:solidFill>
                <a:latin typeface="Open Sans"/>
                <a:ea typeface="Open Sans"/>
                <a:cs typeface="Open Sans"/>
                <a:sym typeface="Open Sans"/>
              </a:rPr>
              <a:t>y</a:t>
            </a:r>
            <a:r>
              <a:rPr lang="en-US" sz="2913">
                <a:solidFill>
                  <a:srgbClr val="000000"/>
                </a:solidFill>
                <a:latin typeface="Open Sans"/>
                <a:ea typeface="Open Sans"/>
                <a:cs typeface="Open Sans"/>
                <a:sym typeface="Open Sans"/>
              </a:rPr>
              <a:t> c</a:t>
            </a:r>
            <a:r>
              <a:rPr lang="en-US" sz="2913">
                <a:solidFill>
                  <a:srgbClr val="000000"/>
                </a:solidFill>
                <a:latin typeface="Open Sans"/>
                <a:ea typeface="Open Sans"/>
                <a:cs typeface="Open Sans"/>
                <a:sym typeface="Open Sans"/>
              </a:rPr>
              <a:t>o</a:t>
            </a:r>
            <a:r>
              <a:rPr lang="en-US" sz="2913">
                <a:solidFill>
                  <a:srgbClr val="000000"/>
                </a:solidFill>
                <a:latin typeface="Open Sans"/>
                <a:ea typeface="Open Sans"/>
                <a:cs typeface="Open Sans"/>
                <a:sym typeface="Open Sans"/>
              </a:rPr>
              <a:t>in</a:t>
            </a:r>
            <a:r>
              <a:rPr lang="en-US" sz="2913">
                <a:solidFill>
                  <a:srgbClr val="000000"/>
                </a:solidFill>
                <a:latin typeface="Open Sans"/>
                <a:ea typeface="Open Sans"/>
                <a:cs typeface="Open Sans"/>
                <a:sym typeface="Open Sans"/>
              </a:rPr>
              <a:t>c</a:t>
            </a:r>
            <a:r>
              <a:rPr lang="en-US" sz="2913">
                <a:solidFill>
                  <a:srgbClr val="000000"/>
                </a:solidFill>
                <a:latin typeface="Open Sans"/>
                <a:ea typeface="Open Sans"/>
                <a:cs typeface="Open Sans"/>
                <a:sym typeface="Open Sans"/>
              </a:rPr>
              <a:t>i</a:t>
            </a:r>
            <a:r>
              <a:rPr lang="en-US" sz="2913">
                <a:solidFill>
                  <a:srgbClr val="000000"/>
                </a:solidFill>
                <a:latin typeface="Open Sans"/>
                <a:ea typeface="Open Sans"/>
                <a:cs typeface="Open Sans"/>
                <a:sym typeface="Open Sans"/>
              </a:rPr>
              <a:t>d</a:t>
            </a:r>
            <a:r>
              <a:rPr lang="en-US" sz="2913">
                <a:solidFill>
                  <a:srgbClr val="000000"/>
                </a:solidFill>
                <a:latin typeface="Open Sans"/>
                <a:ea typeface="Open Sans"/>
                <a:cs typeface="Open Sans"/>
                <a:sym typeface="Open Sans"/>
              </a:rPr>
              <a:t>es </a:t>
            </a:r>
            <a:r>
              <a:rPr lang="en-US" sz="2913">
                <a:solidFill>
                  <a:srgbClr val="000000"/>
                </a:solidFill>
                <a:latin typeface="Open Sans"/>
                <a:ea typeface="Open Sans"/>
                <a:cs typeface="Open Sans"/>
                <a:sym typeface="Open Sans"/>
              </a:rPr>
              <a:t>wi</a:t>
            </a:r>
            <a:r>
              <a:rPr lang="en-US" sz="2913">
                <a:solidFill>
                  <a:srgbClr val="000000"/>
                </a:solidFill>
                <a:latin typeface="Open Sans"/>
                <a:ea typeface="Open Sans"/>
                <a:cs typeface="Open Sans"/>
                <a:sym typeface="Open Sans"/>
              </a:rPr>
              <a:t>t</a:t>
            </a:r>
            <a:r>
              <a:rPr lang="en-US" sz="2913">
                <a:solidFill>
                  <a:srgbClr val="000000"/>
                </a:solidFill>
                <a:latin typeface="Open Sans"/>
                <a:ea typeface="Open Sans"/>
                <a:cs typeface="Open Sans"/>
                <a:sym typeface="Open Sans"/>
              </a:rPr>
              <a:t>h</a:t>
            </a:r>
            <a:r>
              <a:rPr lang="en-US" sz="2913">
                <a:solidFill>
                  <a:srgbClr val="000000"/>
                </a:solidFill>
                <a:latin typeface="Open Sans"/>
                <a:ea typeface="Open Sans"/>
                <a:cs typeface="Open Sans"/>
                <a:sym typeface="Open Sans"/>
              </a:rPr>
              <a:t> </a:t>
            </a:r>
            <a:r>
              <a:rPr lang="en-US" sz="2913">
                <a:solidFill>
                  <a:srgbClr val="000000"/>
                </a:solidFill>
                <a:latin typeface="Open Sans"/>
                <a:ea typeface="Open Sans"/>
                <a:cs typeface="Open Sans"/>
                <a:sym typeface="Open Sans"/>
              </a:rPr>
              <a:t>AHI-li</a:t>
            </a:r>
            <a:r>
              <a:rPr lang="en-US" sz="2913">
                <a:solidFill>
                  <a:srgbClr val="000000"/>
                </a:solidFill>
                <a:latin typeface="Open Sans"/>
                <a:ea typeface="Open Sans"/>
                <a:cs typeface="Open Sans"/>
                <a:sym typeface="Open Sans"/>
              </a:rPr>
              <a:t>ke sig</a:t>
            </a:r>
            <a:r>
              <a:rPr lang="en-US" sz="2913">
                <a:solidFill>
                  <a:srgbClr val="000000"/>
                </a:solidFill>
                <a:latin typeface="Open Sans"/>
                <a:ea typeface="Open Sans"/>
                <a:cs typeface="Open Sans"/>
                <a:sym typeface="Open Sans"/>
              </a:rPr>
              <a:t>ns/symp</a:t>
            </a:r>
            <a:r>
              <a:rPr lang="en-US" sz="2913">
                <a:solidFill>
                  <a:srgbClr val="000000"/>
                </a:solidFill>
                <a:latin typeface="Open Sans"/>
                <a:ea typeface="Open Sans"/>
                <a:cs typeface="Open Sans"/>
                <a:sym typeface="Open Sans"/>
              </a:rPr>
              <a:t>t</a:t>
            </a:r>
            <a:r>
              <a:rPr lang="en-US" sz="2913">
                <a:solidFill>
                  <a:srgbClr val="000000"/>
                </a:solidFill>
                <a:latin typeface="Open Sans"/>
                <a:ea typeface="Open Sans"/>
                <a:cs typeface="Open Sans"/>
                <a:sym typeface="Open Sans"/>
              </a:rPr>
              <a:t>om</a:t>
            </a:r>
            <a:r>
              <a:rPr lang="en-US" sz="2913">
                <a:solidFill>
                  <a:srgbClr val="000000"/>
                </a:solidFill>
                <a:latin typeface="Open Sans"/>
                <a:ea typeface="Open Sans"/>
                <a:cs typeface="Open Sans"/>
                <a:sym typeface="Open Sans"/>
              </a:rPr>
              <a:t>s </a:t>
            </a:r>
            <a:r>
              <a:rPr lang="en-US" sz="2913">
                <a:solidFill>
                  <a:srgbClr val="000000"/>
                </a:solidFill>
                <a:latin typeface="Open Sans"/>
                <a:ea typeface="Open Sans"/>
                <a:cs typeface="Open Sans"/>
                <a:sym typeface="Open Sans"/>
              </a:rPr>
              <a:t>and</a:t>
            </a:r>
            <a:r>
              <a:rPr lang="en-US" sz="2913">
                <a:solidFill>
                  <a:srgbClr val="000000"/>
                </a:solidFill>
                <a:latin typeface="Open Sans"/>
                <a:ea typeface="Open Sans"/>
                <a:cs typeface="Open Sans"/>
                <a:sym typeface="Open Sans"/>
              </a:rPr>
              <a:t> </a:t>
            </a:r>
            <a:r>
              <a:rPr lang="en-US" sz="2913">
                <a:solidFill>
                  <a:srgbClr val="000000"/>
                </a:solidFill>
                <a:latin typeface="Open Sans"/>
                <a:ea typeface="Open Sans"/>
                <a:cs typeface="Open Sans"/>
                <a:sym typeface="Open Sans"/>
              </a:rPr>
              <a:t>high-ri</a:t>
            </a:r>
            <a:r>
              <a:rPr lang="en-US" sz="2913">
                <a:solidFill>
                  <a:srgbClr val="000000"/>
                </a:solidFill>
                <a:latin typeface="Open Sans"/>
                <a:ea typeface="Open Sans"/>
                <a:cs typeface="Open Sans"/>
                <a:sym typeface="Open Sans"/>
              </a:rPr>
              <a:t>s</a:t>
            </a:r>
            <a:r>
              <a:rPr lang="en-US" sz="2913">
                <a:solidFill>
                  <a:srgbClr val="000000"/>
                </a:solidFill>
                <a:latin typeface="Open Sans"/>
                <a:ea typeface="Open Sans"/>
                <a:cs typeface="Open Sans"/>
                <a:sym typeface="Open Sans"/>
              </a:rPr>
              <a:t>k</a:t>
            </a:r>
            <a:r>
              <a:rPr lang="en-US" sz="2913">
                <a:solidFill>
                  <a:srgbClr val="000000"/>
                </a:solidFill>
                <a:latin typeface="Open Sans"/>
                <a:ea typeface="Open Sans"/>
                <a:cs typeface="Open Sans"/>
                <a:sym typeface="Open Sans"/>
              </a:rPr>
              <a:t> e</a:t>
            </a:r>
            <a:r>
              <a:rPr lang="en-US" sz="2913">
                <a:solidFill>
                  <a:srgbClr val="000000"/>
                </a:solidFill>
                <a:latin typeface="Open Sans"/>
                <a:ea typeface="Open Sans"/>
                <a:cs typeface="Open Sans"/>
                <a:sym typeface="Open Sans"/>
              </a:rPr>
              <a:t>x</a:t>
            </a:r>
            <a:r>
              <a:rPr lang="en-US" sz="2913">
                <a:solidFill>
                  <a:srgbClr val="000000"/>
                </a:solidFill>
                <a:latin typeface="Open Sans"/>
                <a:ea typeface="Open Sans"/>
                <a:cs typeface="Open Sans"/>
                <a:sym typeface="Open Sans"/>
              </a:rPr>
              <a:t>p</a:t>
            </a:r>
            <a:r>
              <a:rPr lang="en-US" sz="2913">
                <a:solidFill>
                  <a:srgbClr val="000000"/>
                </a:solidFill>
                <a:latin typeface="Open Sans"/>
                <a:ea typeface="Open Sans"/>
                <a:cs typeface="Open Sans"/>
                <a:sym typeface="Open Sans"/>
              </a:rPr>
              <a:t>o</a:t>
            </a:r>
            <a:r>
              <a:rPr lang="en-US" sz="2913">
                <a:solidFill>
                  <a:srgbClr val="000000"/>
                </a:solidFill>
                <a:latin typeface="Open Sans"/>
                <a:ea typeface="Open Sans"/>
                <a:cs typeface="Open Sans"/>
                <a:sym typeface="Open Sans"/>
              </a:rPr>
              <a:t>s</a:t>
            </a:r>
            <a:r>
              <a:rPr lang="en-US" sz="2913">
                <a:solidFill>
                  <a:srgbClr val="000000"/>
                </a:solidFill>
                <a:latin typeface="Open Sans"/>
                <a:ea typeface="Open Sans"/>
                <a:cs typeface="Open Sans"/>
                <a:sym typeface="Open Sans"/>
              </a:rPr>
              <a:t>ur</a:t>
            </a:r>
            <a:r>
              <a:rPr lang="en-US" sz="2913">
                <a:solidFill>
                  <a:srgbClr val="000000"/>
                </a:solidFill>
                <a:latin typeface="Open Sans"/>
                <a:ea typeface="Open Sans"/>
                <a:cs typeface="Open Sans"/>
                <a:sym typeface="Open Sans"/>
              </a:rPr>
              <a:t>e</a:t>
            </a:r>
            <a:r>
              <a:rPr lang="en-US" sz="2913">
                <a:solidFill>
                  <a:srgbClr val="000000"/>
                </a:solidFill>
                <a:latin typeface="Open Sans"/>
                <a:ea typeface="Open Sans"/>
                <a:cs typeface="Open Sans"/>
                <a:sym typeface="Open Sans"/>
              </a:rPr>
              <a:t>(s),</a:t>
            </a:r>
            <a:r>
              <a:rPr lang="en-US" sz="2913">
                <a:solidFill>
                  <a:srgbClr val="000000"/>
                </a:solidFill>
                <a:latin typeface="Open Sans"/>
                <a:ea typeface="Open Sans"/>
                <a:cs typeface="Open Sans"/>
                <a:sym typeface="Open Sans"/>
              </a:rPr>
              <a:t> </a:t>
            </a:r>
            <a:r>
              <a:rPr lang="en-US" sz="2913">
                <a:solidFill>
                  <a:srgbClr val="000000"/>
                </a:solidFill>
                <a:latin typeface="Open Sans"/>
                <a:ea typeface="Open Sans"/>
                <a:cs typeface="Open Sans"/>
                <a:sym typeface="Open Sans"/>
              </a:rPr>
              <a:t>pau</a:t>
            </a:r>
            <a:r>
              <a:rPr lang="en-US" sz="2913">
                <a:solidFill>
                  <a:srgbClr val="000000"/>
                </a:solidFill>
                <a:latin typeface="Open Sans"/>
                <a:ea typeface="Open Sans"/>
                <a:cs typeface="Open Sans"/>
                <a:sym typeface="Open Sans"/>
              </a:rPr>
              <a:t>sin</a:t>
            </a:r>
            <a:r>
              <a:rPr lang="en-US" sz="2913">
                <a:solidFill>
                  <a:srgbClr val="000000"/>
                </a:solidFill>
                <a:latin typeface="Open Sans"/>
                <a:ea typeface="Open Sans"/>
                <a:cs typeface="Open Sans"/>
                <a:sym typeface="Open Sans"/>
              </a:rPr>
              <a:t>g</a:t>
            </a:r>
            <a:r>
              <a:rPr lang="en-US" sz="2913">
                <a:solidFill>
                  <a:srgbClr val="000000"/>
                </a:solidFill>
                <a:latin typeface="Open Sans"/>
                <a:ea typeface="Open Sans"/>
                <a:cs typeface="Open Sans"/>
                <a:sym typeface="Open Sans"/>
              </a:rPr>
              <a:t> CAB-LA </a:t>
            </a:r>
            <a:r>
              <a:rPr lang="en-US" sz="2913">
                <a:solidFill>
                  <a:srgbClr val="000000"/>
                </a:solidFill>
                <a:latin typeface="Open Sans"/>
                <a:ea typeface="Open Sans"/>
                <a:cs typeface="Open Sans"/>
                <a:sym typeface="Open Sans"/>
              </a:rPr>
              <a:t>pending</a:t>
            </a:r>
            <a:r>
              <a:rPr lang="en-US" sz="2913">
                <a:solidFill>
                  <a:srgbClr val="000000"/>
                </a:solidFill>
                <a:latin typeface="Open Sans"/>
                <a:ea typeface="Open Sans"/>
                <a:cs typeface="Open Sans"/>
                <a:sym typeface="Open Sans"/>
              </a:rPr>
              <a:t> </a:t>
            </a:r>
            <a:r>
              <a:rPr lang="en-US" sz="2913">
                <a:solidFill>
                  <a:srgbClr val="000000"/>
                </a:solidFill>
                <a:latin typeface="Open Sans"/>
                <a:ea typeface="Open Sans"/>
                <a:cs typeface="Open Sans"/>
                <a:sym typeface="Open Sans"/>
              </a:rPr>
              <a:t>H</a:t>
            </a:r>
            <a:r>
              <a:rPr lang="en-US" sz="2913">
                <a:solidFill>
                  <a:srgbClr val="000000"/>
                </a:solidFill>
                <a:latin typeface="Open Sans"/>
                <a:ea typeface="Open Sans"/>
                <a:cs typeface="Open Sans"/>
                <a:sym typeface="Open Sans"/>
              </a:rPr>
              <a:t>I</a:t>
            </a:r>
            <a:r>
              <a:rPr lang="en-US" sz="2913">
                <a:solidFill>
                  <a:srgbClr val="000000"/>
                </a:solidFill>
                <a:latin typeface="Open Sans"/>
                <a:ea typeface="Open Sans"/>
                <a:cs typeface="Open Sans"/>
                <a:sym typeface="Open Sans"/>
              </a:rPr>
              <a:t>V</a:t>
            </a:r>
            <a:r>
              <a:rPr lang="en-US" sz="2913">
                <a:solidFill>
                  <a:srgbClr val="000000"/>
                </a:solidFill>
                <a:latin typeface="Open Sans"/>
                <a:ea typeface="Open Sans"/>
                <a:cs typeface="Open Sans"/>
                <a:sym typeface="Open Sans"/>
              </a:rPr>
              <a:t> re</a:t>
            </a:r>
            <a:r>
              <a:rPr lang="en-US" sz="2913">
                <a:solidFill>
                  <a:srgbClr val="000000"/>
                </a:solidFill>
                <a:latin typeface="Open Sans"/>
                <a:ea typeface="Open Sans"/>
                <a:cs typeface="Open Sans"/>
                <a:sym typeface="Open Sans"/>
              </a:rPr>
              <a:t>te</a:t>
            </a:r>
            <a:r>
              <a:rPr lang="en-US" sz="2913">
                <a:solidFill>
                  <a:srgbClr val="000000"/>
                </a:solidFill>
                <a:latin typeface="Open Sans"/>
                <a:ea typeface="Open Sans"/>
                <a:cs typeface="Open Sans"/>
                <a:sym typeface="Open Sans"/>
              </a:rPr>
              <a:t>sti</a:t>
            </a:r>
            <a:r>
              <a:rPr lang="en-US" sz="2913">
                <a:solidFill>
                  <a:srgbClr val="000000"/>
                </a:solidFill>
                <a:latin typeface="Open Sans"/>
                <a:ea typeface="Open Sans"/>
                <a:cs typeface="Open Sans"/>
                <a:sym typeface="Open Sans"/>
              </a:rPr>
              <a:t>ng</a:t>
            </a:r>
            <a:r>
              <a:rPr lang="en-US" sz="2913">
                <a:solidFill>
                  <a:srgbClr val="000000"/>
                </a:solidFill>
                <a:latin typeface="Open Sans"/>
                <a:ea typeface="Open Sans"/>
                <a:cs typeface="Open Sans"/>
                <a:sym typeface="Open Sans"/>
              </a:rPr>
              <a:t> m</a:t>
            </a:r>
            <a:r>
              <a:rPr lang="en-US" sz="2913">
                <a:solidFill>
                  <a:srgbClr val="000000"/>
                </a:solidFill>
                <a:latin typeface="Open Sans"/>
                <a:ea typeface="Open Sans"/>
                <a:cs typeface="Open Sans"/>
                <a:sym typeface="Open Sans"/>
              </a:rPr>
              <a:t>ay</a:t>
            </a:r>
            <a:r>
              <a:rPr lang="en-US" sz="2913">
                <a:solidFill>
                  <a:srgbClr val="000000"/>
                </a:solidFill>
                <a:latin typeface="Open Sans"/>
                <a:ea typeface="Open Sans"/>
                <a:cs typeface="Open Sans"/>
                <a:sym typeface="Open Sans"/>
              </a:rPr>
              <a:t> be </a:t>
            </a:r>
            <a:r>
              <a:rPr lang="en-US" sz="2913">
                <a:solidFill>
                  <a:srgbClr val="000000"/>
                </a:solidFill>
                <a:latin typeface="Open Sans"/>
                <a:ea typeface="Open Sans"/>
                <a:cs typeface="Open Sans"/>
                <a:sym typeface="Open Sans"/>
              </a:rPr>
              <a:t>wa</a:t>
            </a:r>
            <a:r>
              <a:rPr lang="en-US" sz="2913">
                <a:solidFill>
                  <a:srgbClr val="000000"/>
                </a:solidFill>
                <a:latin typeface="Open Sans"/>
                <a:ea typeface="Open Sans"/>
                <a:cs typeface="Open Sans"/>
                <a:sym typeface="Open Sans"/>
              </a:rPr>
              <a:t>r</a:t>
            </a:r>
            <a:r>
              <a:rPr lang="en-US" sz="2913">
                <a:solidFill>
                  <a:srgbClr val="000000"/>
                </a:solidFill>
                <a:latin typeface="Open Sans"/>
                <a:ea typeface="Open Sans"/>
                <a:cs typeface="Open Sans"/>
                <a:sym typeface="Open Sans"/>
              </a:rPr>
              <a:t>r</a:t>
            </a:r>
            <a:r>
              <a:rPr lang="en-US" sz="2913">
                <a:solidFill>
                  <a:srgbClr val="000000"/>
                </a:solidFill>
                <a:latin typeface="Open Sans"/>
                <a:ea typeface="Open Sans"/>
                <a:cs typeface="Open Sans"/>
                <a:sym typeface="Open Sans"/>
              </a:rPr>
              <a:t>a</a:t>
            </a:r>
            <a:r>
              <a:rPr lang="en-US" sz="2913">
                <a:solidFill>
                  <a:srgbClr val="000000"/>
                </a:solidFill>
                <a:latin typeface="Open Sans"/>
                <a:ea typeface="Open Sans"/>
                <a:cs typeface="Open Sans"/>
                <a:sym typeface="Open Sans"/>
              </a:rPr>
              <a:t>n</a:t>
            </a:r>
            <a:r>
              <a:rPr lang="en-US" sz="2913">
                <a:solidFill>
                  <a:srgbClr val="000000"/>
                </a:solidFill>
                <a:latin typeface="Open Sans"/>
                <a:ea typeface="Open Sans"/>
                <a:cs typeface="Open Sans"/>
                <a:sym typeface="Open Sans"/>
              </a:rPr>
              <a:t>ted</a:t>
            </a:r>
            <a:r>
              <a:rPr lang="en-US" sz="2913">
                <a:solidFill>
                  <a:srgbClr val="000000"/>
                </a:solidFill>
                <a:latin typeface="Open Sans"/>
                <a:ea typeface="Open Sans"/>
                <a:cs typeface="Open Sans"/>
                <a:sym typeface="Open Sans"/>
              </a:rPr>
              <a:t>.</a:t>
            </a:r>
            <a:r>
              <a:rPr lang="en-US" sz="2913">
                <a:solidFill>
                  <a:srgbClr val="000000"/>
                </a:solidFill>
                <a:latin typeface="Open Sans"/>
                <a:ea typeface="Open Sans"/>
                <a:cs typeface="Open Sans"/>
                <a:sym typeface="Open Sans"/>
              </a:rPr>
              <a:t> </a:t>
            </a:r>
            <a:r>
              <a:rPr lang="en-US" sz="2913">
                <a:solidFill>
                  <a:srgbClr val="000000"/>
                </a:solidFill>
                <a:latin typeface="Open Sans"/>
                <a:ea typeface="Open Sans"/>
                <a:cs typeface="Open Sans"/>
                <a:sym typeface="Open Sans"/>
              </a:rPr>
              <a:t>The</a:t>
            </a:r>
            <a:r>
              <a:rPr lang="en-US" sz="2913">
                <a:solidFill>
                  <a:srgbClr val="000000"/>
                </a:solidFill>
                <a:latin typeface="Open Sans"/>
                <a:ea typeface="Open Sans"/>
                <a:cs typeface="Open Sans"/>
                <a:sym typeface="Open Sans"/>
              </a:rPr>
              <a:t> </a:t>
            </a:r>
            <a:r>
              <a:rPr lang="en-US" sz="2913">
                <a:solidFill>
                  <a:srgbClr val="000000"/>
                </a:solidFill>
                <a:latin typeface="Open Sans"/>
                <a:ea typeface="Open Sans"/>
                <a:cs typeface="Open Sans"/>
                <a:sym typeface="Open Sans"/>
              </a:rPr>
              <a:t>lo</a:t>
            </a:r>
            <a:r>
              <a:rPr lang="en-US" sz="2913">
                <a:solidFill>
                  <a:srgbClr val="000000"/>
                </a:solidFill>
                <a:latin typeface="Open Sans"/>
                <a:ea typeface="Open Sans"/>
                <a:cs typeface="Open Sans"/>
                <a:sym typeface="Open Sans"/>
              </a:rPr>
              <a:t>n</a:t>
            </a:r>
            <a:r>
              <a:rPr lang="en-US" sz="2913">
                <a:solidFill>
                  <a:srgbClr val="000000"/>
                </a:solidFill>
                <a:latin typeface="Open Sans"/>
                <a:ea typeface="Open Sans"/>
                <a:cs typeface="Open Sans"/>
                <a:sym typeface="Open Sans"/>
              </a:rPr>
              <a:t>g</a:t>
            </a:r>
            <a:r>
              <a:rPr lang="en-US" sz="2913">
                <a:solidFill>
                  <a:srgbClr val="000000"/>
                </a:solidFill>
                <a:latin typeface="Open Sans"/>
                <a:ea typeface="Open Sans"/>
                <a:cs typeface="Open Sans"/>
                <a:sym typeface="Open Sans"/>
              </a:rPr>
              <a:t>er </a:t>
            </a:r>
            <a:r>
              <a:rPr lang="en-US" sz="2913">
                <a:solidFill>
                  <a:srgbClr val="000000"/>
                </a:solidFill>
                <a:latin typeface="Open Sans"/>
                <a:ea typeface="Open Sans"/>
                <a:cs typeface="Open Sans"/>
                <a:sym typeface="Open Sans"/>
              </a:rPr>
              <a:t>the</a:t>
            </a:r>
            <a:r>
              <a:rPr lang="en-US" sz="2913">
                <a:solidFill>
                  <a:srgbClr val="000000"/>
                </a:solidFill>
                <a:latin typeface="Open Sans"/>
                <a:ea typeface="Open Sans"/>
                <a:cs typeface="Open Sans"/>
                <a:sym typeface="Open Sans"/>
              </a:rPr>
              <a:t> </a:t>
            </a:r>
            <a:r>
              <a:rPr lang="en-US" sz="2913">
                <a:solidFill>
                  <a:srgbClr val="000000"/>
                </a:solidFill>
                <a:latin typeface="Open Sans"/>
                <a:ea typeface="Open Sans"/>
                <a:cs typeface="Open Sans"/>
                <a:sym typeface="Open Sans"/>
              </a:rPr>
              <a:t>delay,</a:t>
            </a:r>
            <a:r>
              <a:rPr lang="en-US" sz="2913">
                <a:solidFill>
                  <a:srgbClr val="000000"/>
                </a:solidFill>
                <a:latin typeface="Open Sans"/>
                <a:ea typeface="Open Sans"/>
                <a:cs typeface="Open Sans"/>
                <a:sym typeface="Open Sans"/>
              </a:rPr>
              <a:t> </a:t>
            </a:r>
            <a:r>
              <a:rPr lang="en-US" sz="2913">
                <a:solidFill>
                  <a:srgbClr val="000000"/>
                </a:solidFill>
                <a:latin typeface="Open Sans"/>
                <a:ea typeface="Open Sans"/>
                <a:cs typeface="Open Sans"/>
                <a:sym typeface="Open Sans"/>
              </a:rPr>
              <a:t>th</a:t>
            </a:r>
            <a:r>
              <a:rPr lang="en-US" sz="2913">
                <a:solidFill>
                  <a:srgbClr val="000000"/>
                </a:solidFill>
                <a:latin typeface="Open Sans"/>
                <a:ea typeface="Open Sans"/>
                <a:cs typeface="Open Sans"/>
                <a:sym typeface="Open Sans"/>
              </a:rPr>
              <a:t>e mo</a:t>
            </a:r>
            <a:r>
              <a:rPr lang="en-US" sz="2913">
                <a:solidFill>
                  <a:srgbClr val="000000"/>
                </a:solidFill>
                <a:latin typeface="Open Sans"/>
                <a:ea typeface="Open Sans"/>
                <a:cs typeface="Open Sans"/>
                <a:sym typeface="Open Sans"/>
              </a:rPr>
              <a:t>re significa</a:t>
            </a:r>
            <a:r>
              <a:rPr lang="en-US" sz="2913">
                <a:solidFill>
                  <a:srgbClr val="000000"/>
                </a:solidFill>
                <a:latin typeface="Open Sans"/>
                <a:ea typeface="Open Sans"/>
                <a:cs typeface="Open Sans"/>
                <a:sym typeface="Open Sans"/>
              </a:rPr>
              <a:t>nt</a:t>
            </a:r>
            <a:r>
              <a:rPr lang="en-US" sz="2913">
                <a:solidFill>
                  <a:srgbClr val="000000"/>
                </a:solidFill>
                <a:latin typeface="Open Sans"/>
                <a:ea typeface="Open Sans"/>
                <a:cs typeface="Open Sans"/>
                <a:sym typeface="Open Sans"/>
              </a:rPr>
              <a:t> t</a:t>
            </a:r>
            <a:r>
              <a:rPr lang="en-US" sz="2913">
                <a:solidFill>
                  <a:srgbClr val="000000"/>
                </a:solidFill>
                <a:latin typeface="Open Sans"/>
                <a:ea typeface="Open Sans"/>
                <a:cs typeface="Open Sans"/>
                <a:sym typeface="Open Sans"/>
              </a:rPr>
              <a:t>h</a:t>
            </a:r>
            <a:r>
              <a:rPr lang="en-US" sz="2913">
                <a:solidFill>
                  <a:srgbClr val="000000"/>
                </a:solidFill>
                <a:latin typeface="Open Sans"/>
                <a:ea typeface="Open Sans"/>
                <a:cs typeface="Open Sans"/>
                <a:sym typeface="Open Sans"/>
              </a:rPr>
              <a:t>e</a:t>
            </a:r>
            <a:r>
              <a:rPr lang="en-US" sz="2913">
                <a:solidFill>
                  <a:srgbClr val="000000"/>
                </a:solidFill>
                <a:latin typeface="Open Sans"/>
                <a:ea typeface="Open Sans"/>
                <a:cs typeface="Open Sans"/>
                <a:sym typeface="Open Sans"/>
              </a:rPr>
              <a:t> </a:t>
            </a:r>
            <a:r>
              <a:rPr lang="en-US" sz="2913">
                <a:solidFill>
                  <a:srgbClr val="000000"/>
                </a:solidFill>
                <a:latin typeface="Open Sans"/>
                <a:ea typeface="Open Sans"/>
                <a:cs typeface="Open Sans"/>
                <a:sym typeface="Open Sans"/>
              </a:rPr>
              <a:t>use devi</a:t>
            </a:r>
            <a:r>
              <a:rPr lang="en-US" sz="2913">
                <a:solidFill>
                  <a:srgbClr val="000000"/>
                </a:solidFill>
                <a:latin typeface="Open Sans"/>
                <a:ea typeface="Open Sans"/>
                <a:cs typeface="Open Sans"/>
                <a:sym typeface="Open Sans"/>
              </a:rPr>
              <a:t>at</a:t>
            </a:r>
            <a:r>
              <a:rPr lang="en-US" sz="2913">
                <a:solidFill>
                  <a:srgbClr val="000000"/>
                </a:solidFill>
                <a:latin typeface="Open Sans"/>
                <a:ea typeface="Open Sans"/>
                <a:cs typeface="Open Sans"/>
                <a:sym typeface="Open Sans"/>
              </a:rPr>
              <a:t>ion.</a:t>
            </a:r>
          </a:p>
        </p:txBody>
      </p:sp>
    </p:spTree>
  </p:cSld>
  <p:clrMapOvr>
    <a:masterClrMapping/>
  </p:clrMapOvr>
</p:sld>
</file>

<file path=ppt/slides/slide39.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TextBox 2" id="2"/>
          <p:cNvSpPr txBox="true"/>
          <p:nvPr/>
        </p:nvSpPr>
        <p:spPr>
          <a:xfrm rot="0">
            <a:off x="2668874" y="738632"/>
            <a:ext cx="12950252" cy="713486"/>
          </a:xfrm>
          <a:prstGeom prst="rect">
            <a:avLst/>
          </a:prstGeom>
        </p:spPr>
        <p:txBody>
          <a:bodyPr anchor="t" rtlCol="false" tIns="0" lIns="0" bIns="0" rIns="0">
            <a:spAutoFit/>
          </a:bodyPr>
          <a:lstStyle/>
          <a:p>
            <a:pPr algn="l">
              <a:lnSpc>
                <a:spcPts val="5152"/>
              </a:lnSpc>
            </a:pPr>
            <a:r>
              <a:rPr lang="en-US" sz="5600" b="true">
                <a:solidFill>
                  <a:srgbClr val="A93291"/>
                </a:solidFill>
                <a:latin typeface="Roboto Condensed Bold"/>
                <a:ea typeface="Roboto Condensed Bold"/>
                <a:cs typeface="Roboto Condensed Bold"/>
                <a:sym typeface="Roboto Condensed Bold"/>
              </a:rPr>
              <a:t>CAB-LA Injection Delays &amp; AHI Assessment </a:t>
            </a:r>
          </a:p>
        </p:txBody>
      </p:sp>
      <p:grpSp>
        <p:nvGrpSpPr>
          <p:cNvPr name="Group 3" id="3"/>
          <p:cNvGrpSpPr/>
          <p:nvPr/>
        </p:nvGrpSpPr>
        <p:grpSpPr>
          <a:xfrm rot="0">
            <a:off x="0" y="0"/>
            <a:ext cx="2319223" cy="2275703"/>
            <a:chOff x="0" y="0"/>
            <a:chExt cx="3092297" cy="3034270"/>
          </a:xfrm>
        </p:grpSpPr>
        <p:sp>
          <p:nvSpPr>
            <p:cNvPr name="Freeform 4" id="4"/>
            <p:cNvSpPr/>
            <p:nvPr/>
          </p:nvSpPr>
          <p:spPr>
            <a:xfrm flipH="false" flipV="false" rot="-1423675">
              <a:off x="355656" y="383191"/>
              <a:ext cx="2380985" cy="2267889"/>
            </a:xfrm>
            <a:custGeom>
              <a:avLst/>
              <a:gdLst/>
              <a:ahLst/>
              <a:cxnLst/>
              <a:rect r="r" b="b" t="t" l="l"/>
              <a:pathLst>
                <a:path h="2267889" w="2380985">
                  <a:moveTo>
                    <a:pt x="0" y="0"/>
                  </a:moveTo>
                  <a:lnTo>
                    <a:pt x="2380985" y="0"/>
                  </a:lnTo>
                  <a:lnTo>
                    <a:pt x="2380985" y="2267889"/>
                  </a:lnTo>
                  <a:lnTo>
                    <a:pt x="0" y="2267889"/>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5" id="5"/>
            <p:cNvSpPr/>
            <p:nvPr/>
          </p:nvSpPr>
          <p:spPr>
            <a:xfrm flipH="false" flipV="false" rot="-10800000">
              <a:off x="753818" y="650155"/>
              <a:ext cx="1584662" cy="1596636"/>
            </a:xfrm>
            <a:custGeom>
              <a:avLst/>
              <a:gdLst/>
              <a:ahLst/>
              <a:cxnLst/>
              <a:rect r="r" b="b" t="t" l="l"/>
              <a:pathLst>
                <a:path h="1596636" w="1584662">
                  <a:moveTo>
                    <a:pt x="0" y="0"/>
                  </a:moveTo>
                  <a:lnTo>
                    <a:pt x="1584661" y="0"/>
                  </a:lnTo>
                  <a:lnTo>
                    <a:pt x="1584661" y="1596636"/>
                  </a:lnTo>
                  <a:lnTo>
                    <a:pt x="0" y="1596636"/>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TextBox 6" id="6"/>
            <p:cNvSpPr txBox="true"/>
            <p:nvPr/>
          </p:nvSpPr>
          <p:spPr>
            <a:xfrm rot="0">
              <a:off x="1381927" y="1195376"/>
              <a:ext cx="502735" cy="214421"/>
            </a:xfrm>
            <a:prstGeom prst="rect">
              <a:avLst/>
            </a:prstGeom>
          </p:spPr>
          <p:txBody>
            <a:bodyPr anchor="t" rtlCol="false" tIns="0" lIns="0" bIns="0" rIns="0">
              <a:spAutoFit/>
            </a:bodyPr>
            <a:lstStyle/>
            <a:p>
              <a:pPr algn="ctr">
                <a:lnSpc>
                  <a:spcPts val="1234"/>
                </a:lnSpc>
              </a:pPr>
              <a:r>
                <a:rPr lang="en-US" sz="881">
                  <a:solidFill>
                    <a:srgbClr val="A93291"/>
                  </a:solidFill>
                  <a:latin typeface="Aloja"/>
                  <a:ea typeface="Aloja"/>
                  <a:cs typeface="Aloja"/>
                  <a:sym typeface="Aloja"/>
                </a:rPr>
                <a:t>C</a:t>
              </a:r>
            </a:p>
          </p:txBody>
        </p:sp>
      </p:grpSp>
      <p:sp>
        <p:nvSpPr>
          <p:cNvPr name="TextBox 7" id="7"/>
          <p:cNvSpPr txBox="true"/>
          <p:nvPr/>
        </p:nvSpPr>
        <p:spPr>
          <a:xfrm rot="0">
            <a:off x="2668874" y="1716621"/>
            <a:ext cx="14590426" cy="863742"/>
          </a:xfrm>
          <a:prstGeom prst="rect">
            <a:avLst/>
          </a:prstGeom>
        </p:spPr>
        <p:txBody>
          <a:bodyPr anchor="t" rtlCol="false" tIns="0" lIns="0" bIns="0" rIns="0">
            <a:spAutoFit/>
          </a:bodyPr>
          <a:lstStyle/>
          <a:p>
            <a:pPr algn="l">
              <a:lnSpc>
                <a:spcPts val="3479"/>
              </a:lnSpc>
              <a:spcBef>
                <a:spcPct val="0"/>
              </a:spcBef>
            </a:pPr>
            <a:r>
              <a:rPr lang="en-US" b="true" sz="2485">
                <a:solidFill>
                  <a:srgbClr val="000000"/>
                </a:solidFill>
                <a:latin typeface="Open Sans Bold"/>
                <a:ea typeface="Open Sans Bold"/>
                <a:cs typeface="Open Sans Bold"/>
                <a:sym typeface="Open Sans Bold"/>
              </a:rPr>
              <a:t>REMINDER: if the client is not delayed in returning for CAB-LA reinjection (i.e. returning on schedule), AHI assessment should be unnecessary.</a:t>
            </a:r>
          </a:p>
        </p:txBody>
      </p:sp>
      <p:sp>
        <p:nvSpPr>
          <p:cNvPr name="TextBox 8" id="8"/>
          <p:cNvSpPr txBox="true"/>
          <p:nvPr/>
        </p:nvSpPr>
        <p:spPr>
          <a:xfrm rot="0">
            <a:off x="591787" y="3048266"/>
            <a:ext cx="16667513" cy="6506207"/>
          </a:xfrm>
          <a:prstGeom prst="rect">
            <a:avLst/>
          </a:prstGeom>
        </p:spPr>
        <p:txBody>
          <a:bodyPr anchor="t" rtlCol="false" tIns="0" lIns="0" bIns="0" rIns="0">
            <a:spAutoFit/>
          </a:bodyPr>
          <a:lstStyle/>
          <a:p>
            <a:pPr algn="l" marL="661574" indent="-330787" lvl="1">
              <a:lnSpc>
                <a:spcPts val="3952"/>
              </a:lnSpc>
              <a:buFont typeface="Arial"/>
              <a:buChar char="•"/>
            </a:pPr>
            <a:r>
              <a:rPr lang="en-US" sz="3064">
                <a:solidFill>
                  <a:srgbClr val="000000"/>
                </a:solidFill>
                <a:latin typeface="Open Sans"/>
                <a:ea typeface="Open Sans"/>
                <a:cs typeface="Open Sans"/>
                <a:sym typeface="Open Sans"/>
              </a:rPr>
              <a:t>Prov</a:t>
            </a:r>
            <a:r>
              <a:rPr lang="en-US" sz="3064">
                <a:solidFill>
                  <a:srgbClr val="000000"/>
                </a:solidFill>
                <a:latin typeface="Open Sans"/>
                <a:ea typeface="Open Sans"/>
                <a:cs typeface="Open Sans"/>
                <a:sym typeface="Open Sans"/>
              </a:rPr>
              <a:t>iders will need to make decisions on a case-by-case basis, taking into consideration all relevant detai</a:t>
            </a:r>
            <a:r>
              <a:rPr lang="en-US" sz="3064">
                <a:solidFill>
                  <a:srgbClr val="000000"/>
                </a:solidFill>
                <a:latin typeface="Open Sans"/>
                <a:ea typeface="Open Sans"/>
                <a:cs typeface="Open Sans"/>
                <a:sym typeface="Open Sans"/>
              </a:rPr>
              <a:t>ls to determ</a:t>
            </a:r>
            <a:r>
              <a:rPr lang="en-US" sz="3064">
                <a:solidFill>
                  <a:srgbClr val="000000"/>
                </a:solidFill>
                <a:latin typeface="Open Sans"/>
                <a:ea typeface="Open Sans"/>
                <a:cs typeface="Open Sans"/>
                <a:sym typeface="Open Sans"/>
              </a:rPr>
              <a:t>ine whether a</a:t>
            </a:r>
            <a:r>
              <a:rPr lang="en-US" sz="3064">
                <a:solidFill>
                  <a:srgbClr val="000000"/>
                </a:solidFill>
                <a:latin typeface="Open Sans"/>
                <a:ea typeface="Open Sans"/>
                <a:cs typeface="Open Sans"/>
                <a:sym typeface="Open Sans"/>
              </a:rPr>
              <a:t> delayed return for </a:t>
            </a:r>
            <a:r>
              <a:rPr lang="en-US" sz="3064">
                <a:solidFill>
                  <a:srgbClr val="000000"/>
                </a:solidFill>
                <a:latin typeface="Open Sans"/>
                <a:ea typeface="Open Sans"/>
                <a:cs typeface="Open Sans"/>
                <a:sym typeface="Open Sans"/>
              </a:rPr>
              <a:t>r</a:t>
            </a:r>
            <a:r>
              <a:rPr lang="en-US" sz="3064">
                <a:solidFill>
                  <a:srgbClr val="000000"/>
                </a:solidFill>
                <a:latin typeface="Open Sans"/>
                <a:ea typeface="Open Sans"/>
                <a:cs typeface="Open Sans"/>
                <a:sym typeface="Open Sans"/>
              </a:rPr>
              <a:t>ein</a:t>
            </a:r>
            <a:r>
              <a:rPr lang="en-US" sz="3064">
                <a:solidFill>
                  <a:srgbClr val="000000"/>
                </a:solidFill>
                <a:latin typeface="Open Sans"/>
                <a:ea typeface="Open Sans"/>
                <a:cs typeface="Open Sans"/>
                <a:sym typeface="Open Sans"/>
              </a:rPr>
              <a:t>j</a:t>
            </a:r>
            <a:r>
              <a:rPr lang="en-US" sz="3064">
                <a:solidFill>
                  <a:srgbClr val="000000"/>
                </a:solidFill>
                <a:latin typeface="Open Sans"/>
                <a:ea typeface="Open Sans"/>
                <a:cs typeface="Open Sans"/>
                <a:sym typeface="Open Sans"/>
              </a:rPr>
              <a:t>e</a:t>
            </a:r>
            <a:r>
              <a:rPr lang="en-US" sz="3064">
                <a:solidFill>
                  <a:srgbClr val="000000"/>
                </a:solidFill>
                <a:latin typeface="Open Sans"/>
                <a:ea typeface="Open Sans"/>
                <a:cs typeface="Open Sans"/>
                <a:sym typeface="Open Sans"/>
              </a:rPr>
              <a:t>c</a:t>
            </a:r>
            <a:r>
              <a:rPr lang="en-US" sz="3064">
                <a:solidFill>
                  <a:srgbClr val="000000"/>
                </a:solidFill>
                <a:latin typeface="Open Sans"/>
                <a:ea typeface="Open Sans"/>
                <a:cs typeface="Open Sans"/>
                <a:sym typeface="Open Sans"/>
              </a:rPr>
              <a:t>tion </a:t>
            </a:r>
            <a:r>
              <a:rPr lang="en-US" sz="3064">
                <a:solidFill>
                  <a:srgbClr val="000000"/>
                </a:solidFill>
                <a:latin typeface="Open Sans"/>
                <a:ea typeface="Open Sans"/>
                <a:cs typeface="Open Sans"/>
                <a:sym typeface="Open Sans"/>
              </a:rPr>
              <a:t>wa</a:t>
            </a:r>
            <a:r>
              <a:rPr lang="en-US" sz="3064">
                <a:solidFill>
                  <a:srgbClr val="000000"/>
                </a:solidFill>
                <a:latin typeface="Open Sans"/>
                <a:ea typeface="Open Sans"/>
                <a:cs typeface="Open Sans"/>
                <a:sym typeface="Open Sans"/>
              </a:rPr>
              <a:t>s significant</a:t>
            </a:r>
            <a:r>
              <a:rPr lang="en-US" sz="3064">
                <a:solidFill>
                  <a:srgbClr val="000000"/>
                </a:solidFill>
                <a:latin typeface="Open Sans"/>
                <a:ea typeface="Open Sans"/>
                <a:cs typeface="Open Sans"/>
                <a:sym typeface="Open Sans"/>
              </a:rPr>
              <a:t> enough to warrant pausing use of CAB-LA pending HIV</a:t>
            </a:r>
            <a:r>
              <a:rPr lang="en-US" sz="3064">
                <a:solidFill>
                  <a:srgbClr val="000000"/>
                </a:solidFill>
                <a:latin typeface="Open Sans"/>
                <a:ea typeface="Open Sans"/>
                <a:cs typeface="Open Sans"/>
                <a:sym typeface="Open Sans"/>
              </a:rPr>
              <a:t> retesting</a:t>
            </a:r>
          </a:p>
          <a:p>
            <a:pPr algn="l" marL="661574" indent="-330787" lvl="1">
              <a:lnSpc>
                <a:spcPts val="3952"/>
              </a:lnSpc>
              <a:buFont typeface="Arial"/>
              <a:buChar char="•"/>
            </a:pPr>
            <a:r>
              <a:rPr lang="en-US" sz="3064">
                <a:solidFill>
                  <a:srgbClr val="000000"/>
                </a:solidFill>
                <a:latin typeface="Open Sans"/>
                <a:ea typeface="Open Sans"/>
                <a:cs typeface="Open Sans"/>
                <a:sym typeface="Open Sans"/>
              </a:rPr>
              <a:t>Remember, th</a:t>
            </a:r>
            <a:r>
              <a:rPr lang="en-US" sz="3064">
                <a:solidFill>
                  <a:srgbClr val="000000"/>
                </a:solidFill>
                <a:latin typeface="Open Sans"/>
                <a:ea typeface="Open Sans"/>
                <a:cs typeface="Open Sans"/>
                <a:sym typeface="Open Sans"/>
              </a:rPr>
              <a:t>ose with AHI-like signs/symptoms who had higher-risk exposures and more significant use deviations would likely warrant a higher clinical suspicion of AHI</a:t>
            </a:r>
          </a:p>
          <a:p>
            <a:pPr algn="l" marL="661574" indent="-330787" lvl="1">
              <a:lnSpc>
                <a:spcPts val="3952"/>
              </a:lnSpc>
              <a:buFont typeface="Arial"/>
              <a:buChar char="•"/>
            </a:pPr>
            <a:r>
              <a:rPr lang="en-US" sz="3064">
                <a:solidFill>
                  <a:srgbClr val="000000"/>
                </a:solidFill>
                <a:latin typeface="Open Sans"/>
                <a:ea typeface="Open Sans"/>
                <a:cs typeface="Open Sans"/>
                <a:sym typeface="Open Sans"/>
              </a:rPr>
              <a:t>For complex cases, it may be helpful to use a printed calendar to note the dates of the possible exp</a:t>
            </a:r>
            <a:r>
              <a:rPr lang="en-US" sz="3064">
                <a:solidFill>
                  <a:srgbClr val="000000"/>
                </a:solidFill>
                <a:latin typeface="Open Sans"/>
                <a:ea typeface="Open Sans"/>
                <a:cs typeface="Open Sans"/>
                <a:sym typeface="Open Sans"/>
              </a:rPr>
              <a:t>o</a:t>
            </a:r>
            <a:r>
              <a:rPr lang="en-US" sz="3064">
                <a:solidFill>
                  <a:srgbClr val="000000"/>
                </a:solidFill>
                <a:latin typeface="Open Sans"/>
                <a:ea typeface="Open Sans"/>
                <a:cs typeface="Open Sans"/>
                <a:sym typeface="Open Sans"/>
              </a:rPr>
              <a:t>su</a:t>
            </a:r>
            <a:r>
              <a:rPr lang="en-US" sz="3064">
                <a:solidFill>
                  <a:srgbClr val="000000"/>
                </a:solidFill>
                <a:latin typeface="Open Sans"/>
                <a:ea typeface="Open Sans"/>
                <a:cs typeface="Open Sans"/>
                <a:sym typeface="Open Sans"/>
              </a:rPr>
              <a:t>r</a:t>
            </a:r>
            <a:r>
              <a:rPr lang="en-US" sz="3064">
                <a:solidFill>
                  <a:srgbClr val="000000"/>
                </a:solidFill>
                <a:latin typeface="Open Sans"/>
                <a:ea typeface="Open Sans"/>
                <a:cs typeface="Open Sans"/>
                <a:sym typeface="Open Sans"/>
              </a:rPr>
              <a:t>e</a:t>
            </a:r>
            <a:r>
              <a:rPr lang="en-US" sz="3064">
                <a:solidFill>
                  <a:srgbClr val="000000"/>
                </a:solidFill>
                <a:latin typeface="Open Sans"/>
                <a:ea typeface="Open Sans"/>
                <a:cs typeface="Open Sans"/>
                <a:sym typeface="Open Sans"/>
              </a:rPr>
              <a:t> </a:t>
            </a:r>
            <a:r>
              <a:rPr lang="en-US" sz="3064">
                <a:solidFill>
                  <a:srgbClr val="000000"/>
                </a:solidFill>
                <a:latin typeface="Open Sans"/>
                <a:ea typeface="Open Sans"/>
                <a:cs typeface="Open Sans"/>
                <a:sym typeface="Open Sans"/>
              </a:rPr>
              <a:t>ev</a:t>
            </a:r>
            <a:r>
              <a:rPr lang="en-US" sz="3064">
                <a:solidFill>
                  <a:srgbClr val="000000"/>
                </a:solidFill>
                <a:latin typeface="Open Sans"/>
                <a:ea typeface="Open Sans"/>
                <a:cs typeface="Open Sans"/>
                <a:sym typeface="Open Sans"/>
              </a:rPr>
              <a:t>ents </a:t>
            </a:r>
            <a:r>
              <a:rPr lang="en-US" sz="3064">
                <a:solidFill>
                  <a:srgbClr val="000000"/>
                </a:solidFill>
                <a:latin typeface="Open Sans"/>
                <a:ea typeface="Open Sans"/>
                <a:cs typeface="Open Sans"/>
                <a:sym typeface="Open Sans"/>
              </a:rPr>
              <a:t>th</a:t>
            </a:r>
            <a:r>
              <a:rPr lang="en-US" sz="3064">
                <a:solidFill>
                  <a:srgbClr val="000000"/>
                </a:solidFill>
                <a:latin typeface="Open Sans"/>
                <a:ea typeface="Open Sans"/>
                <a:cs typeface="Open Sans"/>
                <a:sym typeface="Open Sans"/>
              </a:rPr>
              <a:t>r</a:t>
            </a:r>
            <a:r>
              <a:rPr lang="en-US" sz="3064">
                <a:solidFill>
                  <a:srgbClr val="000000"/>
                </a:solidFill>
                <a:latin typeface="Open Sans"/>
                <a:ea typeface="Open Sans"/>
                <a:cs typeface="Open Sans"/>
                <a:sym typeface="Open Sans"/>
              </a:rPr>
              <a:t>o</a:t>
            </a:r>
            <a:r>
              <a:rPr lang="en-US" sz="3064">
                <a:solidFill>
                  <a:srgbClr val="000000"/>
                </a:solidFill>
                <a:latin typeface="Open Sans"/>
                <a:ea typeface="Open Sans"/>
                <a:cs typeface="Open Sans"/>
                <a:sym typeface="Open Sans"/>
              </a:rPr>
              <a:t>ug</a:t>
            </a:r>
            <a:r>
              <a:rPr lang="en-US" sz="3064">
                <a:solidFill>
                  <a:srgbClr val="000000"/>
                </a:solidFill>
                <a:latin typeface="Open Sans"/>
                <a:ea typeface="Open Sans"/>
                <a:cs typeface="Open Sans"/>
                <a:sym typeface="Open Sans"/>
              </a:rPr>
              <a:t>h</a:t>
            </a:r>
            <a:r>
              <a:rPr lang="en-US" sz="3064">
                <a:solidFill>
                  <a:srgbClr val="000000"/>
                </a:solidFill>
                <a:latin typeface="Open Sans"/>
                <a:ea typeface="Open Sans"/>
                <a:cs typeface="Open Sans"/>
                <a:sym typeface="Open Sans"/>
              </a:rPr>
              <a:t>o</a:t>
            </a:r>
            <a:r>
              <a:rPr lang="en-US" sz="3064">
                <a:solidFill>
                  <a:srgbClr val="000000"/>
                </a:solidFill>
                <a:latin typeface="Open Sans"/>
                <a:ea typeface="Open Sans"/>
                <a:cs typeface="Open Sans"/>
                <a:sym typeface="Open Sans"/>
              </a:rPr>
              <a:t>ut</a:t>
            </a:r>
            <a:r>
              <a:rPr lang="en-US" sz="3064">
                <a:solidFill>
                  <a:srgbClr val="000000"/>
                </a:solidFill>
                <a:latin typeface="Open Sans"/>
                <a:ea typeface="Open Sans"/>
                <a:cs typeface="Open Sans"/>
                <a:sym typeface="Open Sans"/>
              </a:rPr>
              <a:t> </a:t>
            </a:r>
            <a:r>
              <a:rPr lang="en-US" sz="3064">
                <a:solidFill>
                  <a:srgbClr val="000000"/>
                </a:solidFill>
                <a:latin typeface="Open Sans"/>
                <a:ea typeface="Open Sans"/>
                <a:cs typeface="Open Sans"/>
                <a:sym typeface="Open Sans"/>
              </a:rPr>
              <a:t>the</a:t>
            </a:r>
            <a:r>
              <a:rPr lang="en-US" sz="3064">
                <a:solidFill>
                  <a:srgbClr val="000000"/>
                </a:solidFill>
                <a:latin typeface="Open Sans"/>
                <a:ea typeface="Open Sans"/>
                <a:cs typeface="Open Sans"/>
                <a:sym typeface="Open Sans"/>
              </a:rPr>
              <a:t> </a:t>
            </a:r>
            <a:r>
              <a:rPr lang="en-US" sz="3064">
                <a:solidFill>
                  <a:srgbClr val="000000"/>
                </a:solidFill>
                <a:latin typeface="Open Sans"/>
                <a:ea typeface="Open Sans"/>
                <a:cs typeface="Open Sans"/>
                <a:sym typeface="Open Sans"/>
              </a:rPr>
              <a:t>pr</a:t>
            </a:r>
            <a:r>
              <a:rPr lang="en-US" sz="3064">
                <a:solidFill>
                  <a:srgbClr val="000000"/>
                </a:solidFill>
                <a:latin typeface="Open Sans"/>
                <a:ea typeface="Open Sans"/>
                <a:cs typeface="Open Sans"/>
                <a:sym typeface="Open Sans"/>
              </a:rPr>
              <a:t>i</a:t>
            </a:r>
            <a:r>
              <a:rPr lang="en-US" sz="3064">
                <a:solidFill>
                  <a:srgbClr val="000000"/>
                </a:solidFill>
                <a:latin typeface="Open Sans"/>
                <a:ea typeface="Open Sans"/>
                <a:cs typeface="Open Sans"/>
                <a:sym typeface="Open Sans"/>
              </a:rPr>
              <a:t>or</a:t>
            </a:r>
            <a:r>
              <a:rPr lang="en-US" sz="3064">
                <a:solidFill>
                  <a:srgbClr val="000000"/>
                </a:solidFill>
                <a:latin typeface="Open Sans"/>
                <a:ea typeface="Open Sans"/>
                <a:cs typeface="Open Sans"/>
                <a:sym typeface="Open Sans"/>
              </a:rPr>
              <a:t> </a:t>
            </a:r>
            <a:r>
              <a:rPr lang="en-US" sz="3064">
                <a:solidFill>
                  <a:srgbClr val="000000"/>
                </a:solidFill>
                <a:latin typeface="Open Sans"/>
                <a:ea typeface="Open Sans"/>
                <a:cs typeface="Open Sans"/>
                <a:sym typeface="Open Sans"/>
              </a:rPr>
              <a:t>month</a:t>
            </a:r>
            <a:r>
              <a:rPr lang="en-US" sz="3064">
                <a:solidFill>
                  <a:srgbClr val="000000"/>
                </a:solidFill>
                <a:latin typeface="Open Sans"/>
                <a:ea typeface="Open Sans"/>
                <a:cs typeface="Open Sans"/>
                <a:sym typeface="Open Sans"/>
              </a:rPr>
              <a:t> </a:t>
            </a:r>
            <a:r>
              <a:rPr lang="en-US" sz="3064">
                <a:solidFill>
                  <a:srgbClr val="000000"/>
                </a:solidFill>
                <a:latin typeface="Open Sans"/>
                <a:ea typeface="Open Sans"/>
                <a:cs typeface="Open Sans"/>
                <a:sym typeface="Open Sans"/>
              </a:rPr>
              <a:t>and</a:t>
            </a:r>
            <a:r>
              <a:rPr lang="en-US" sz="3064">
                <a:solidFill>
                  <a:srgbClr val="000000"/>
                </a:solidFill>
                <a:latin typeface="Open Sans"/>
                <a:ea typeface="Open Sans"/>
                <a:cs typeface="Open Sans"/>
                <a:sym typeface="Open Sans"/>
              </a:rPr>
              <a:t> </a:t>
            </a:r>
            <a:r>
              <a:rPr lang="en-US" sz="3064">
                <a:solidFill>
                  <a:srgbClr val="000000"/>
                </a:solidFill>
                <a:latin typeface="Open Sans"/>
                <a:ea typeface="Open Sans"/>
                <a:cs typeface="Open Sans"/>
                <a:sym typeface="Open Sans"/>
              </a:rPr>
              <a:t>th</a:t>
            </a:r>
            <a:r>
              <a:rPr lang="en-US" sz="3064">
                <a:solidFill>
                  <a:srgbClr val="000000"/>
                </a:solidFill>
                <a:latin typeface="Open Sans"/>
                <a:ea typeface="Open Sans"/>
                <a:cs typeface="Open Sans"/>
                <a:sym typeface="Open Sans"/>
              </a:rPr>
              <a:t>e </a:t>
            </a:r>
            <a:r>
              <a:rPr lang="en-US" sz="3064">
                <a:solidFill>
                  <a:srgbClr val="000000"/>
                </a:solidFill>
                <a:latin typeface="Open Sans"/>
                <a:ea typeface="Open Sans"/>
                <a:cs typeface="Open Sans"/>
                <a:sym typeface="Open Sans"/>
              </a:rPr>
              <a:t>dur</a:t>
            </a:r>
            <a:r>
              <a:rPr lang="en-US" sz="3064">
                <a:solidFill>
                  <a:srgbClr val="000000"/>
                </a:solidFill>
                <a:latin typeface="Open Sans"/>
                <a:ea typeface="Open Sans"/>
                <a:cs typeface="Open Sans"/>
                <a:sym typeface="Open Sans"/>
              </a:rPr>
              <a:t>a</a:t>
            </a:r>
            <a:r>
              <a:rPr lang="en-US" sz="3064">
                <a:solidFill>
                  <a:srgbClr val="000000"/>
                </a:solidFill>
                <a:latin typeface="Open Sans"/>
                <a:ea typeface="Open Sans"/>
                <a:cs typeface="Open Sans"/>
                <a:sym typeface="Open Sans"/>
              </a:rPr>
              <a:t>tion </a:t>
            </a:r>
            <a:r>
              <a:rPr lang="en-US" sz="3064">
                <a:solidFill>
                  <a:srgbClr val="000000"/>
                </a:solidFill>
                <a:latin typeface="Open Sans"/>
                <a:ea typeface="Open Sans"/>
                <a:cs typeface="Open Sans"/>
                <a:sym typeface="Open Sans"/>
              </a:rPr>
              <a:t>e</a:t>
            </a:r>
            <a:r>
              <a:rPr lang="en-US" sz="3064">
                <a:solidFill>
                  <a:srgbClr val="000000"/>
                </a:solidFill>
                <a:latin typeface="Open Sans"/>
                <a:ea typeface="Open Sans"/>
                <a:cs typeface="Open Sans"/>
                <a:sym typeface="Open Sans"/>
              </a:rPr>
              <a:t>la</a:t>
            </a:r>
            <a:r>
              <a:rPr lang="en-US" sz="3064">
                <a:solidFill>
                  <a:srgbClr val="000000"/>
                </a:solidFill>
                <a:latin typeface="Open Sans"/>
                <a:ea typeface="Open Sans"/>
                <a:cs typeface="Open Sans"/>
                <a:sym typeface="Open Sans"/>
              </a:rPr>
              <a:t>psed since prior injection an</a:t>
            </a:r>
            <a:r>
              <a:rPr lang="en-US" sz="3064">
                <a:solidFill>
                  <a:srgbClr val="000000"/>
                </a:solidFill>
                <a:latin typeface="Open Sans"/>
                <a:ea typeface="Open Sans"/>
                <a:cs typeface="Open Sans"/>
                <a:sym typeface="Open Sans"/>
              </a:rPr>
              <a:t>d</a:t>
            </a:r>
            <a:r>
              <a:rPr lang="en-US" sz="3064">
                <a:solidFill>
                  <a:srgbClr val="000000"/>
                </a:solidFill>
                <a:latin typeface="Open Sans"/>
                <a:ea typeface="Open Sans"/>
                <a:cs typeface="Open Sans"/>
                <a:sym typeface="Open Sans"/>
              </a:rPr>
              <a:t> </a:t>
            </a:r>
            <a:r>
              <a:rPr lang="en-US" sz="3064">
                <a:solidFill>
                  <a:srgbClr val="000000"/>
                </a:solidFill>
                <a:latin typeface="Open Sans"/>
                <a:ea typeface="Open Sans"/>
                <a:cs typeface="Open Sans"/>
                <a:sym typeface="Open Sans"/>
              </a:rPr>
              <a:t>pr</a:t>
            </a:r>
            <a:r>
              <a:rPr lang="en-US" sz="3064">
                <a:solidFill>
                  <a:srgbClr val="000000"/>
                </a:solidFill>
                <a:latin typeface="Open Sans"/>
                <a:ea typeface="Open Sans"/>
                <a:cs typeface="Open Sans"/>
                <a:sym typeface="Open Sans"/>
              </a:rPr>
              <a:t>i</a:t>
            </a:r>
            <a:r>
              <a:rPr lang="en-US" sz="3064">
                <a:solidFill>
                  <a:srgbClr val="000000"/>
                </a:solidFill>
                <a:latin typeface="Open Sans"/>
                <a:ea typeface="Open Sans"/>
                <a:cs typeface="Open Sans"/>
                <a:sym typeface="Open Sans"/>
              </a:rPr>
              <a:t>or</a:t>
            </a:r>
            <a:r>
              <a:rPr lang="en-US" sz="3064">
                <a:solidFill>
                  <a:srgbClr val="000000"/>
                </a:solidFill>
                <a:latin typeface="Open Sans"/>
                <a:ea typeface="Open Sans"/>
                <a:cs typeface="Open Sans"/>
                <a:sym typeface="Open Sans"/>
              </a:rPr>
              <a:t> in</a:t>
            </a:r>
            <a:r>
              <a:rPr lang="en-US" sz="3064">
                <a:solidFill>
                  <a:srgbClr val="000000"/>
                </a:solidFill>
                <a:latin typeface="Open Sans"/>
                <a:ea typeface="Open Sans"/>
                <a:cs typeface="Open Sans"/>
                <a:sym typeface="Open Sans"/>
              </a:rPr>
              <a:t>je</a:t>
            </a:r>
            <a:r>
              <a:rPr lang="en-US" sz="3064">
                <a:solidFill>
                  <a:srgbClr val="000000"/>
                </a:solidFill>
                <a:latin typeface="Open Sans"/>
                <a:ea typeface="Open Sans"/>
                <a:cs typeface="Open Sans"/>
                <a:sym typeface="Open Sans"/>
              </a:rPr>
              <a:t>ct</a:t>
            </a:r>
            <a:r>
              <a:rPr lang="en-US" sz="3064">
                <a:solidFill>
                  <a:srgbClr val="000000"/>
                </a:solidFill>
                <a:latin typeface="Open Sans"/>
                <a:ea typeface="Open Sans"/>
                <a:cs typeface="Open Sans"/>
                <a:sym typeface="Open Sans"/>
              </a:rPr>
              <a:t>io</a:t>
            </a:r>
            <a:r>
              <a:rPr lang="en-US" sz="3064">
                <a:solidFill>
                  <a:srgbClr val="000000"/>
                </a:solidFill>
                <a:latin typeface="Open Sans"/>
                <a:ea typeface="Open Sans"/>
                <a:cs typeface="Open Sans"/>
                <a:sym typeface="Open Sans"/>
              </a:rPr>
              <a:t>n t</a:t>
            </a:r>
            <a:r>
              <a:rPr lang="en-US" sz="3064">
                <a:solidFill>
                  <a:srgbClr val="000000"/>
                </a:solidFill>
                <a:latin typeface="Open Sans"/>
                <a:ea typeface="Open Sans"/>
                <a:cs typeface="Open Sans"/>
                <a:sym typeface="Open Sans"/>
              </a:rPr>
              <a:t>ype.</a:t>
            </a:r>
          </a:p>
          <a:p>
            <a:pPr algn="l">
              <a:lnSpc>
                <a:spcPts val="3952"/>
              </a:lnSpc>
            </a:pPr>
          </a:p>
          <a:p>
            <a:pPr algn="l">
              <a:lnSpc>
                <a:spcPts val="3952"/>
              </a:lnSpc>
            </a:pPr>
            <a:r>
              <a:rPr lang="en-US" sz="3064" i="true">
                <a:solidFill>
                  <a:srgbClr val="000000"/>
                </a:solidFill>
                <a:latin typeface="Open Sans Italics"/>
                <a:ea typeface="Open Sans Italics"/>
                <a:cs typeface="Open Sans Italics"/>
                <a:sym typeface="Open Sans Italics"/>
              </a:rPr>
              <a:t>Note: </a:t>
            </a:r>
            <a:r>
              <a:rPr lang="en-US" sz="3064" i="true">
                <a:solidFill>
                  <a:srgbClr val="000000"/>
                </a:solidFill>
                <a:latin typeface="Open Sans Italics"/>
                <a:ea typeface="Open Sans Italics"/>
                <a:cs typeface="Open Sans Italics"/>
                <a:sym typeface="Open Sans Italics"/>
              </a:rPr>
              <a:t>i</a:t>
            </a:r>
            <a:r>
              <a:rPr lang="en-US" sz="3064" i="true">
                <a:solidFill>
                  <a:srgbClr val="000000"/>
                </a:solidFill>
                <a:latin typeface="Open Sans Italics"/>
                <a:ea typeface="Open Sans Italics"/>
                <a:cs typeface="Open Sans Italics"/>
                <a:sym typeface="Open Sans Italics"/>
              </a:rPr>
              <a:t>f AHI is not </a:t>
            </a:r>
            <a:r>
              <a:rPr lang="en-US" sz="3064" i="true">
                <a:solidFill>
                  <a:srgbClr val="000000"/>
                </a:solidFill>
                <a:latin typeface="Open Sans Italics"/>
                <a:ea typeface="Open Sans Italics"/>
                <a:cs typeface="Open Sans Italics"/>
                <a:sym typeface="Open Sans Italics"/>
              </a:rPr>
              <a:t>suspected</a:t>
            </a:r>
            <a:r>
              <a:rPr lang="en-US" sz="3064" i="true">
                <a:solidFill>
                  <a:srgbClr val="000000"/>
                </a:solidFill>
                <a:latin typeface="Open Sans Italics"/>
                <a:ea typeface="Open Sans Italics"/>
                <a:cs typeface="Open Sans Italics"/>
                <a:sym typeface="Open Sans Italics"/>
              </a:rPr>
              <a:t> a</a:t>
            </a:r>
            <a:r>
              <a:rPr lang="en-US" sz="3064" i="true">
                <a:solidFill>
                  <a:srgbClr val="000000"/>
                </a:solidFill>
                <a:latin typeface="Open Sans Italics"/>
                <a:ea typeface="Open Sans Italics"/>
                <a:cs typeface="Open Sans Italics"/>
                <a:sym typeface="Open Sans Italics"/>
              </a:rPr>
              <a:t>n</a:t>
            </a:r>
            <a:r>
              <a:rPr lang="en-US" sz="3064" i="true">
                <a:solidFill>
                  <a:srgbClr val="000000"/>
                </a:solidFill>
                <a:latin typeface="Open Sans Italics"/>
                <a:ea typeface="Open Sans Italics"/>
                <a:cs typeface="Open Sans Italics"/>
                <a:sym typeface="Open Sans Italics"/>
              </a:rPr>
              <a:t>d a client wishes to keep using CAB-LA, if &gt; 8 weeks or &gt; 12 weeks elapsed since CAB-LA INITIATION INJECTION 1 or INITIATION INJECTION 2/FOLLOW-UP INJECTION, respectively, CAB-LA must be restarted by administering INITIATION INJECTIONS 1 &amp; 2 one month apart</a:t>
            </a:r>
          </a:p>
        </p:txBody>
      </p:sp>
    </p:spTree>
  </p:cSld>
  <p:clrMapOvr>
    <a:masterClrMapping/>
  </p:clrMapOvr>
</p:sld>
</file>

<file path=ppt/slides/slide4.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TextBox 2" id="2"/>
          <p:cNvSpPr txBox="true"/>
          <p:nvPr/>
        </p:nvSpPr>
        <p:spPr>
          <a:xfrm rot="0">
            <a:off x="7089718" y="3145753"/>
            <a:ext cx="10481371" cy="1924304"/>
          </a:xfrm>
          <a:prstGeom prst="rect">
            <a:avLst/>
          </a:prstGeom>
        </p:spPr>
        <p:txBody>
          <a:bodyPr anchor="t" rtlCol="false" tIns="0" lIns="0" bIns="0" rIns="0">
            <a:spAutoFit/>
          </a:bodyPr>
          <a:lstStyle/>
          <a:p>
            <a:pPr algn="l">
              <a:lnSpc>
                <a:spcPts val="5106"/>
              </a:lnSpc>
              <a:spcBef>
                <a:spcPct val="0"/>
              </a:spcBef>
            </a:pPr>
            <a:r>
              <a:rPr lang="en-US" b="true" sz="3647">
                <a:solidFill>
                  <a:srgbClr val="48AEA8"/>
                </a:solidFill>
                <a:latin typeface="Open Sans Bold"/>
                <a:ea typeface="Open Sans Bold"/>
                <a:cs typeface="Open Sans Bold"/>
                <a:sym typeface="Open Sans Bold"/>
              </a:rPr>
              <a:t>Cl</a:t>
            </a:r>
            <a:r>
              <a:rPr lang="en-US" b="true" sz="3647">
                <a:solidFill>
                  <a:srgbClr val="48AEA8"/>
                </a:solidFill>
                <a:latin typeface="Open Sans Bold"/>
                <a:ea typeface="Open Sans Bold"/>
                <a:cs typeface="Open Sans Bold"/>
                <a:sym typeface="Open Sans Bold"/>
              </a:rPr>
              <a:t>ients should be continuously supported to use PrEP effectively, since missed or delayed doses can reduce protection against HIV.</a:t>
            </a:r>
          </a:p>
        </p:txBody>
      </p:sp>
      <p:sp>
        <p:nvSpPr>
          <p:cNvPr name="Freeform 3" id="3"/>
          <p:cNvSpPr/>
          <p:nvPr/>
        </p:nvSpPr>
        <p:spPr>
          <a:xfrm flipH="false" flipV="false" rot="0">
            <a:off x="0" y="3632073"/>
            <a:ext cx="6766677" cy="5311055"/>
          </a:xfrm>
          <a:custGeom>
            <a:avLst/>
            <a:gdLst/>
            <a:ahLst/>
            <a:cxnLst/>
            <a:rect r="r" b="b" t="t" l="l"/>
            <a:pathLst>
              <a:path h="5311055" w="6766677">
                <a:moveTo>
                  <a:pt x="0" y="0"/>
                </a:moveTo>
                <a:lnTo>
                  <a:pt x="6766677" y="0"/>
                </a:lnTo>
                <a:lnTo>
                  <a:pt x="6766677" y="5311055"/>
                </a:lnTo>
                <a:lnTo>
                  <a:pt x="0" y="5311055"/>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TextBox 4" id="4"/>
          <p:cNvSpPr txBox="true"/>
          <p:nvPr/>
        </p:nvSpPr>
        <p:spPr>
          <a:xfrm rot="0">
            <a:off x="811741" y="1074947"/>
            <a:ext cx="16447559" cy="1361186"/>
          </a:xfrm>
          <a:prstGeom prst="rect">
            <a:avLst/>
          </a:prstGeom>
        </p:spPr>
        <p:txBody>
          <a:bodyPr anchor="t" rtlCol="false" tIns="0" lIns="0" bIns="0" rIns="0">
            <a:spAutoFit/>
          </a:bodyPr>
          <a:lstStyle/>
          <a:p>
            <a:pPr algn="l">
              <a:lnSpc>
                <a:spcPts val="5152"/>
              </a:lnSpc>
            </a:pPr>
            <a:r>
              <a:rPr lang="en-US" sz="5600" b="true">
                <a:solidFill>
                  <a:srgbClr val="000000"/>
                </a:solidFill>
                <a:latin typeface="Roboto Condensed Bold"/>
                <a:ea typeface="Roboto Condensed Bold"/>
                <a:cs typeface="Roboto Condensed Bold"/>
                <a:sym typeface="Roboto Condensed Bold"/>
              </a:rPr>
              <a:t>How</a:t>
            </a:r>
            <a:r>
              <a:rPr lang="en-US" sz="5600" b="true">
                <a:solidFill>
                  <a:srgbClr val="000000"/>
                </a:solidFill>
                <a:latin typeface="Roboto Condensed Bold"/>
                <a:ea typeface="Roboto Condensed Bold"/>
                <a:cs typeface="Roboto Condensed Bold"/>
                <a:sym typeface="Roboto Condensed Bold"/>
              </a:rPr>
              <a:t> to determine whether a client has used PrEP in a way that protects them against HIV</a:t>
            </a:r>
          </a:p>
        </p:txBody>
      </p:sp>
      <p:sp>
        <p:nvSpPr>
          <p:cNvPr name="TextBox 5" id="5"/>
          <p:cNvSpPr txBox="true"/>
          <p:nvPr/>
        </p:nvSpPr>
        <p:spPr>
          <a:xfrm rot="0">
            <a:off x="7198103" y="5445983"/>
            <a:ext cx="10481371" cy="4050123"/>
          </a:xfrm>
          <a:prstGeom prst="rect">
            <a:avLst/>
          </a:prstGeom>
        </p:spPr>
        <p:txBody>
          <a:bodyPr anchor="t" rtlCol="false" tIns="0" lIns="0" bIns="0" rIns="0">
            <a:spAutoFit/>
          </a:bodyPr>
          <a:lstStyle/>
          <a:p>
            <a:pPr algn="l" marL="711680" indent="-355840" lvl="1">
              <a:lnSpc>
                <a:spcPts val="4614"/>
              </a:lnSpc>
              <a:buFont typeface="Arial"/>
              <a:buChar char="•"/>
            </a:pPr>
            <a:r>
              <a:rPr lang="en-US" sz="3296">
                <a:solidFill>
                  <a:srgbClr val="000000"/>
                </a:solidFill>
                <a:latin typeface="Open Sans"/>
                <a:ea typeface="Open Sans"/>
                <a:cs typeface="Open Sans"/>
                <a:sym typeface="Open Sans"/>
              </a:rPr>
              <a:t>E</a:t>
            </a:r>
            <a:r>
              <a:rPr lang="en-US" sz="3296">
                <a:solidFill>
                  <a:srgbClr val="000000"/>
                </a:solidFill>
                <a:latin typeface="Open Sans"/>
                <a:ea typeface="Open Sans"/>
                <a:cs typeface="Open Sans"/>
                <a:sym typeface="Open Sans"/>
              </a:rPr>
              <a:t>ligibility assessment steps and clinical management at follow-up visits will vary according to whether PrEP was taken as directed</a:t>
            </a:r>
          </a:p>
          <a:p>
            <a:pPr algn="l" marL="711680" indent="-355840" lvl="1">
              <a:lnSpc>
                <a:spcPts val="4614"/>
              </a:lnSpc>
              <a:buFont typeface="Arial"/>
              <a:buChar char="•"/>
            </a:pPr>
            <a:r>
              <a:rPr lang="en-US" sz="3296">
                <a:solidFill>
                  <a:srgbClr val="000000"/>
                </a:solidFill>
                <a:latin typeface="Open Sans"/>
                <a:ea typeface="Open Sans"/>
                <a:cs typeface="Open Sans"/>
                <a:sym typeface="Open Sans"/>
              </a:rPr>
              <a:t>Providers should routinely evaluate PrEP dosing deviations at follow-up, which is particularly important in determining whether PEP may be indicated or AHI should be suspected. </a:t>
            </a:r>
          </a:p>
        </p:txBody>
      </p:sp>
    </p:spTree>
  </p:cSld>
  <p:clrMapOvr>
    <a:masterClrMapping/>
  </p:clrMapOvr>
</p:sld>
</file>

<file path=ppt/slides/slide40.xml><?xml version="1.0" encoding="utf-8"?>
<p:sld xmlns:p="http://schemas.openxmlformats.org/presentationml/2006/main" xmlns:a="http://schemas.openxmlformats.org/drawingml/2006/main" xmlns:r="http://schemas.openxmlformats.org/officeDocument/2006/relationships">
  <p:cSld>
    <p:bg>
      <p:bgPr>
        <a:solidFill>
          <a:srgbClr val="FE6C39"/>
        </a:solidFill>
      </p:bgPr>
    </p:bg>
    <p:spTree>
      <p:nvGrpSpPr>
        <p:cNvPr id="1" name=""/>
        <p:cNvGrpSpPr/>
        <p:nvPr/>
      </p:nvGrpSpPr>
      <p:grpSpPr>
        <a:xfrm>
          <a:off x="0" y="0"/>
          <a:ext cx="0" cy="0"/>
          <a:chOff x="0" y="0"/>
          <a:chExt cx="0" cy="0"/>
        </a:xfrm>
      </p:grpSpPr>
      <p:sp>
        <p:nvSpPr>
          <p:cNvPr name="TextBox 2" id="2"/>
          <p:cNvSpPr txBox="true"/>
          <p:nvPr/>
        </p:nvSpPr>
        <p:spPr>
          <a:xfrm rot="0">
            <a:off x="5688367" y="4388109"/>
            <a:ext cx="9515089" cy="2268474"/>
          </a:xfrm>
          <a:prstGeom prst="rect">
            <a:avLst/>
          </a:prstGeom>
        </p:spPr>
        <p:txBody>
          <a:bodyPr anchor="t" rtlCol="false" tIns="0" lIns="0" bIns="0" rIns="0">
            <a:spAutoFit/>
          </a:bodyPr>
          <a:lstStyle/>
          <a:p>
            <a:pPr algn="l">
              <a:lnSpc>
                <a:spcPts val="8928"/>
              </a:lnSpc>
            </a:pPr>
            <a:r>
              <a:rPr lang="en-US" sz="7200" b="true">
                <a:solidFill>
                  <a:srgbClr val="FFFFFF"/>
                </a:solidFill>
                <a:latin typeface="Roboto Condensed Bold"/>
                <a:ea typeface="Roboto Condensed Bold"/>
                <a:cs typeface="Roboto Condensed Bold"/>
                <a:sym typeface="Roboto Condensed Bold"/>
              </a:rPr>
              <a:t>LEN: Injection Delays &amp; PEP Assessment </a:t>
            </a:r>
          </a:p>
        </p:txBody>
      </p:sp>
      <p:grpSp>
        <p:nvGrpSpPr>
          <p:cNvPr name="Group 3" id="3"/>
          <p:cNvGrpSpPr/>
          <p:nvPr/>
        </p:nvGrpSpPr>
        <p:grpSpPr>
          <a:xfrm rot="0">
            <a:off x="1028700" y="2605747"/>
            <a:ext cx="4659667" cy="5214761"/>
            <a:chOff x="0" y="0"/>
            <a:chExt cx="6212889" cy="6953014"/>
          </a:xfrm>
        </p:grpSpPr>
        <p:sp>
          <p:nvSpPr>
            <p:cNvPr name="Freeform 4" id="4"/>
            <p:cNvSpPr/>
            <p:nvPr/>
          </p:nvSpPr>
          <p:spPr>
            <a:xfrm flipH="true" flipV="false" rot="-10800000">
              <a:off x="0" y="1875872"/>
              <a:ext cx="5039064" cy="5077143"/>
            </a:xfrm>
            <a:custGeom>
              <a:avLst/>
              <a:gdLst/>
              <a:ahLst/>
              <a:cxnLst/>
              <a:rect r="r" b="b" t="t" l="l"/>
              <a:pathLst>
                <a:path h="5077143" w="5039064">
                  <a:moveTo>
                    <a:pt x="5039064" y="0"/>
                  </a:moveTo>
                  <a:lnTo>
                    <a:pt x="0" y="0"/>
                  </a:lnTo>
                  <a:lnTo>
                    <a:pt x="0" y="5077142"/>
                  </a:lnTo>
                  <a:lnTo>
                    <a:pt x="5039064" y="5077142"/>
                  </a:lnTo>
                  <a:lnTo>
                    <a:pt x="5039064"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TextBox 5" id="5"/>
            <p:cNvSpPr txBox="true"/>
            <p:nvPr/>
          </p:nvSpPr>
          <p:spPr>
            <a:xfrm rot="0">
              <a:off x="1399351" y="3509160"/>
              <a:ext cx="1598647" cy="905283"/>
            </a:xfrm>
            <a:prstGeom prst="rect">
              <a:avLst/>
            </a:prstGeom>
          </p:spPr>
          <p:txBody>
            <a:bodyPr anchor="t" rtlCol="false" tIns="0" lIns="0" bIns="0" rIns="0">
              <a:spAutoFit/>
            </a:bodyPr>
            <a:lstStyle/>
            <a:p>
              <a:pPr algn="ctr">
                <a:lnSpc>
                  <a:spcPts val="5683"/>
                </a:lnSpc>
              </a:pPr>
              <a:r>
                <a:rPr lang="en-US" sz="4059">
                  <a:solidFill>
                    <a:srgbClr val="F36B2B"/>
                  </a:solidFill>
                  <a:latin typeface="Bobby Jones Condensed Soft"/>
                  <a:ea typeface="Bobby Jones Condensed Soft"/>
                  <a:cs typeface="Bobby Jones Condensed Soft"/>
                  <a:sym typeface="Bobby Jones Condensed Soft"/>
                </a:rPr>
                <a:t>L</a:t>
              </a:r>
            </a:p>
          </p:txBody>
        </p:sp>
        <p:sp>
          <p:nvSpPr>
            <p:cNvPr name="Freeform 6" id="6"/>
            <p:cNvSpPr/>
            <p:nvPr/>
          </p:nvSpPr>
          <p:spPr>
            <a:xfrm flipH="false" flipV="false" rot="9001455">
              <a:off x="2668818" y="620952"/>
              <a:ext cx="2885293" cy="3409504"/>
            </a:xfrm>
            <a:custGeom>
              <a:avLst/>
              <a:gdLst/>
              <a:ahLst/>
              <a:cxnLst/>
              <a:rect r="r" b="b" t="t" l="l"/>
              <a:pathLst>
                <a:path h="3409504" w="2885293">
                  <a:moveTo>
                    <a:pt x="0" y="0"/>
                  </a:moveTo>
                  <a:lnTo>
                    <a:pt x="2885293" y="0"/>
                  </a:lnTo>
                  <a:lnTo>
                    <a:pt x="2885293" y="3409504"/>
                  </a:lnTo>
                  <a:lnTo>
                    <a:pt x="0" y="3409504"/>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Freeform 7" id="7"/>
            <p:cNvSpPr/>
            <p:nvPr/>
          </p:nvSpPr>
          <p:spPr>
            <a:xfrm flipH="false" flipV="false" rot="-8500143">
              <a:off x="3254405" y="209331"/>
              <a:ext cx="1275927" cy="1728863"/>
            </a:xfrm>
            <a:custGeom>
              <a:avLst/>
              <a:gdLst/>
              <a:ahLst/>
              <a:cxnLst/>
              <a:rect r="r" b="b" t="t" l="l"/>
              <a:pathLst>
                <a:path h="1728863" w="1275927">
                  <a:moveTo>
                    <a:pt x="0" y="0"/>
                  </a:moveTo>
                  <a:lnTo>
                    <a:pt x="1275927" y="0"/>
                  </a:lnTo>
                  <a:lnTo>
                    <a:pt x="1275927" y="1728864"/>
                  </a:lnTo>
                  <a:lnTo>
                    <a:pt x="0" y="1728864"/>
                  </a:lnTo>
                  <a:lnTo>
                    <a:pt x="0" y="0"/>
                  </a:lnTo>
                  <a:close/>
                </a:path>
              </a:pathLst>
            </a:custGeom>
            <a:blipFill>
              <a:blip r:embed="rId4">
                <a:extLst>
                  <a:ext uri="{96DAC541-7B7A-43D3-8B79-37D633B846F1}">
                    <asvg:svgBlip xmlns:asvg="http://schemas.microsoft.com/office/drawing/2016/SVG/main" r:embed="rId5"/>
                  </a:ext>
                </a:extLst>
              </a:blip>
              <a:stretch>
                <a:fillRect l="-117708" t="-89863" r="0" b="0"/>
              </a:stretch>
            </a:blipFill>
          </p:spPr>
        </p:sp>
      </p:grpSp>
    </p:spTree>
  </p:cSld>
  <p:clrMapOvr>
    <a:masterClrMapping/>
  </p:clrMapOvr>
</p:sld>
</file>

<file path=ppt/slides/slide41.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TextBox 2" id="2"/>
          <p:cNvSpPr txBox="true"/>
          <p:nvPr/>
        </p:nvSpPr>
        <p:spPr>
          <a:xfrm rot="0">
            <a:off x="2338785" y="763343"/>
            <a:ext cx="16447559" cy="713486"/>
          </a:xfrm>
          <a:prstGeom prst="rect">
            <a:avLst/>
          </a:prstGeom>
        </p:spPr>
        <p:txBody>
          <a:bodyPr anchor="t" rtlCol="false" tIns="0" lIns="0" bIns="0" rIns="0">
            <a:spAutoFit/>
          </a:bodyPr>
          <a:lstStyle/>
          <a:p>
            <a:pPr algn="l">
              <a:lnSpc>
                <a:spcPts val="5152"/>
              </a:lnSpc>
            </a:pPr>
            <a:r>
              <a:rPr lang="en-US" sz="5600" b="true">
                <a:solidFill>
                  <a:srgbClr val="FE6C39"/>
                </a:solidFill>
                <a:latin typeface="Roboto Condensed Bold"/>
                <a:ea typeface="Roboto Condensed Bold"/>
                <a:cs typeface="Roboto Condensed Bold"/>
                <a:sym typeface="Roboto Condensed Bold"/>
              </a:rPr>
              <a:t>LEN: Injection Delays &amp; AHI Assessment </a:t>
            </a:r>
          </a:p>
        </p:txBody>
      </p:sp>
      <p:sp>
        <p:nvSpPr>
          <p:cNvPr name="Freeform 3" id="3"/>
          <p:cNvSpPr/>
          <p:nvPr/>
        </p:nvSpPr>
        <p:spPr>
          <a:xfrm flipH="false" flipV="false" rot="-8984890">
            <a:off x="272916" y="297055"/>
            <a:ext cx="1588149" cy="1512712"/>
          </a:xfrm>
          <a:custGeom>
            <a:avLst/>
            <a:gdLst/>
            <a:ahLst/>
            <a:cxnLst/>
            <a:rect r="r" b="b" t="t" l="l"/>
            <a:pathLst>
              <a:path h="1512712" w="1588149">
                <a:moveTo>
                  <a:pt x="0" y="0"/>
                </a:moveTo>
                <a:lnTo>
                  <a:pt x="1588149" y="0"/>
                </a:lnTo>
                <a:lnTo>
                  <a:pt x="1588149" y="1512712"/>
                </a:lnTo>
                <a:lnTo>
                  <a:pt x="0" y="1512712"/>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grpSp>
        <p:nvGrpSpPr>
          <p:cNvPr name="Group 4" id="4"/>
          <p:cNvGrpSpPr/>
          <p:nvPr/>
        </p:nvGrpSpPr>
        <p:grpSpPr>
          <a:xfrm rot="0">
            <a:off x="471625" y="371965"/>
            <a:ext cx="1205672" cy="1349301"/>
            <a:chOff x="0" y="0"/>
            <a:chExt cx="1607563" cy="1799068"/>
          </a:xfrm>
        </p:grpSpPr>
        <p:sp>
          <p:nvSpPr>
            <p:cNvPr name="Freeform 5" id="5"/>
            <p:cNvSpPr/>
            <p:nvPr/>
          </p:nvSpPr>
          <p:spPr>
            <a:xfrm flipH="true" flipV="false" rot="-10800000">
              <a:off x="0" y="485375"/>
              <a:ext cx="1303840" cy="1313692"/>
            </a:xfrm>
            <a:custGeom>
              <a:avLst/>
              <a:gdLst/>
              <a:ahLst/>
              <a:cxnLst/>
              <a:rect r="r" b="b" t="t" l="l"/>
              <a:pathLst>
                <a:path h="1313692" w="1303840">
                  <a:moveTo>
                    <a:pt x="1303840" y="0"/>
                  </a:moveTo>
                  <a:lnTo>
                    <a:pt x="0" y="0"/>
                  </a:lnTo>
                  <a:lnTo>
                    <a:pt x="0" y="1313693"/>
                  </a:lnTo>
                  <a:lnTo>
                    <a:pt x="1303840" y="1313693"/>
                  </a:lnTo>
                  <a:lnTo>
                    <a:pt x="130384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TextBox 6" id="6"/>
            <p:cNvSpPr txBox="true"/>
            <p:nvPr/>
          </p:nvSpPr>
          <p:spPr>
            <a:xfrm rot="0">
              <a:off x="362077" y="911114"/>
              <a:ext cx="413644" cy="231108"/>
            </a:xfrm>
            <a:prstGeom prst="rect">
              <a:avLst/>
            </a:prstGeom>
          </p:spPr>
          <p:txBody>
            <a:bodyPr anchor="t" rtlCol="false" tIns="0" lIns="0" bIns="0" rIns="0">
              <a:spAutoFit/>
            </a:bodyPr>
            <a:lstStyle/>
            <a:p>
              <a:pPr algn="ctr">
                <a:lnSpc>
                  <a:spcPts val="1470"/>
                </a:lnSpc>
              </a:pPr>
              <a:r>
                <a:rPr lang="en-US" sz="1050">
                  <a:solidFill>
                    <a:srgbClr val="F36B2B"/>
                  </a:solidFill>
                  <a:latin typeface="Bobby Jones Condensed Soft"/>
                  <a:ea typeface="Bobby Jones Condensed Soft"/>
                  <a:cs typeface="Bobby Jones Condensed Soft"/>
                  <a:sym typeface="Bobby Jones Condensed Soft"/>
                </a:rPr>
                <a:t>L</a:t>
              </a:r>
            </a:p>
          </p:txBody>
        </p:sp>
        <p:sp>
          <p:nvSpPr>
            <p:cNvPr name="Freeform 7" id="7"/>
            <p:cNvSpPr/>
            <p:nvPr/>
          </p:nvSpPr>
          <p:spPr>
            <a:xfrm flipH="false" flipV="false" rot="9001455">
              <a:off x="690547" y="160669"/>
              <a:ext cx="746559" cy="882197"/>
            </a:xfrm>
            <a:custGeom>
              <a:avLst/>
              <a:gdLst/>
              <a:ahLst/>
              <a:cxnLst/>
              <a:rect r="r" b="b" t="t" l="l"/>
              <a:pathLst>
                <a:path h="882197" w="746559">
                  <a:moveTo>
                    <a:pt x="0" y="0"/>
                  </a:moveTo>
                  <a:lnTo>
                    <a:pt x="746559" y="0"/>
                  </a:lnTo>
                  <a:lnTo>
                    <a:pt x="746559" y="882197"/>
                  </a:lnTo>
                  <a:lnTo>
                    <a:pt x="0" y="882197"/>
                  </a:lnTo>
                  <a:lnTo>
                    <a:pt x="0" y="0"/>
                  </a:lnTo>
                  <a:close/>
                </a:path>
              </a:pathLst>
            </a:custGeom>
            <a:blipFill>
              <a:blip r:embed="rId6">
                <a:extLst>
                  <a:ext uri="{96DAC541-7B7A-43D3-8B79-37D633B846F1}">
                    <asvg:svgBlip xmlns:asvg="http://schemas.microsoft.com/office/drawing/2016/SVG/main" r:embed="rId7"/>
                  </a:ext>
                </a:extLst>
              </a:blip>
              <a:stretch>
                <a:fillRect l="0" t="0" r="0" b="0"/>
              </a:stretch>
            </a:blipFill>
          </p:spPr>
        </p:sp>
        <p:sp>
          <p:nvSpPr>
            <p:cNvPr name="Freeform 8" id="8"/>
            <p:cNvSpPr/>
            <p:nvPr/>
          </p:nvSpPr>
          <p:spPr>
            <a:xfrm flipH="false" flipV="false" rot="-8500143">
              <a:off x="842066" y="54164"/>
              <a:ext cx="330142" cy="447337"/>
            </a:xfrm>
            <a:custGeom>
              <a:avLst/>
              <a:gdLst/>
              <a:ahLst/>
              <a:cxnLst/>
              <a:rect r="r" b="b" t="t" l="l"/>
              <a:pathLst>
                <a:path h="447337" w="330142">
                  <a:moveTo>
                    <a:pt x="0" y="0"/>
                  </a:moveTo>
                  <a:lnTo>
                    <a:pt x="330141" y="0"/>
                  </a:lnTo>
                  <a:lnTo>
                    <a:pt x="330141" y="447337"/>
                  </a:lnTo>
                  <a:lnTo>
                    <a:pt x="0" y="447337"/>
                  </a:lnTo>
                  <a:lnTo>
                    <a:pt x="0" y="0"/>
                  </a:lnTo>
                  <a:close/>
                </a:path>
              </a:pathLst>
            </a:custGeom>
            <a:blipFill>
              <a:blip r:embed="rId6">
                <a:extLst>
                  <a:ext uri="{96DAC541-7B7A-43D3-8B79-37D633B846F1}">
                    <asvg:svgBlip xmlns:asvg="http://schemas.microsoft.com/office/drawing/2016/SVG/main" r:embed="rId7"/>
                  </a:ext>
                </a:extLst>
              </a:blip>
              <a:stretch>
                <a:fillRect l="-117708" t="-89863" r="0" b="0"/>
              </a:stretch>
            </a:blipFill>
          </p:spPr>
        </p:sp>
      </p:grpSp>
      <p:sp>
        <p:nvSpPr>
          <p:cNvPr name="TextBox 9" id="9"/>
          <p:cNvSpPr txBox="true"/>
          <p:nvPr/>
        </p:nvSpPr>
        <p:spPr>
          <a:xfrm rot="0">
            <a:off x="2319223" y="1525668"/>
            <a:ext cx="14590426" cy="863742"/>
          </a:xfrm>
          <a:prstGeom prst="rect">
            <a:avLst/>
          </a:prstGeom>
        </p:spPr>
        <p:txBody>
          <a:bodyPr anchor="t" rtlCol="false" tIns="0" lIns="0" bIns="0" rIns="0">
            <a:spAutoFit/>
          </a:bodyPr>
          <a:lstStyle/>
          <a:p>
            <a:pPr algn="l">
              <a:lnSpc>
                <a:spcPts val="3479"/>
              </a:lnSpc>
              <a:spcBef>
                <a:spcPct val="0"/>
              </a:spcBef>
            </a:pPr>
            <a:r>
              <a:rPr lang="en-US" b="true" sz="2485">
                <a:solidFill>
                  <a:srgbClr val="000000"/>
                </a:solidFill>
                <a:latin typeface="Open Sans Bold"/>
                <a:ea typeface="Open Sans Bold"/>
                <a:cs typeface="Open Sans Bold"/>
                <a:sym typeface="Open Sans Bold"/>
              </a:rPr>
              <a:t>REMINDER: if the client is not delayed in returning for LEN reinjection (i.e. returning on schedule), AHI assessment should be unnecessary.</a:t>
            </a:r>
          </a:p>
        </p:txBody>
      </p:sp>
      <p:sp>
        <p:nvSpPr>
          <p:cNvPr name="TextBox 10" id="10"/>
          <p:cNvSpPr txBox="true"/>
          <p:nvPr/>
        </p:nvSpPr>
        <p:spPr>
          <a:xfrm rot="0">
            <a:off x="1028700" y="3519912"/>
            <a:ext cx="15656351" cy="4675819"/>
          </a:xfrm>
          <a:prstGeom prst="rect">
            <a:avLst/>
          </a:prstGeom>
        </p:spPr>
        <p:txBody>
          <a:bodyPr anchor="t" rtlCol="false" tIns="0" lIns="0" bIns="0" rIns="0">
            <a:spAutoFit/>
          </a:bodyPr>
          <a:lstStyle/>
          <a:p>
            <a:pPr algn="l" marL="687232" indent="-343616" lvl="1">
              <a:lnSpc>
                <a:spcPts val="4106"/>
              </a:lnSpc>
              <a:buFont typeface="Arial"/>
              <a:buChar char="•"/>
            </a:pPr>
            <a:r>
              <a:rPr lang="en-US" sz="3183">
                <a:solidFill>
                  <a:srgbClr val="000000"/>
                </a:solidFill>
                <a:latin typeface="Open Sans"/>
                <a:ea typeface="Open Sans"/>
                <a:cs typeface="Open Sans"/>
                <a:sym typeface="Open Sans"/>
              </a:rPr>
              <a:t>I</a:t>
            </a:r>
            <a:r>
              <a:rPr lang="en-US" sz="3183">
                <a:solidFill>
                  <a:srgbClr val="000000"/>
                </a:solidFill>
                <a:latin typeface="Open Sans"/>
                <a:ea typeface="Open Sans"/>
                <a:cs typeface="Open Sans"/>
                <a:sym typeface="Open Sans"/>
              </a:rPr>
              <a:t>n a LEN client who has returned late, if you identify AHI-like signs/symptoms in the past 2 weeks and possible high-risk exposure(s) in the past 1 month, next assess the significance of the delay/use deviation, which depends on the duration since the last </a:t>
            </a:r>
            <a:r>
              <a:rPr lang="en-US" sz="3183">
                <a:solidFill>
                  <a:srgbClr val="000000"/>
                </a:solidFill>
                <a:latin typeface="Open Sans"/>
                <a:ea typeface="Open Sans"/>
                <a:cs typeface="Open Sans"/>
                <a:sym typeface="Open Sans"/>
              </a:rPr>
              <a:t>i</a:t>
            </a:r>
            <a:r>
              <a:rPr lang="en-US" sz="3183">
                <a:solidFill>
                  <a:srgbClr val="000000"/>
                </a:solidFill>
                <a:latin typeface="Open Sans"/>
                <a:ea typeface="Open Sans"/>
                <a:cs typeface="Open Sans"/>
                <a:sym typeface="Open Sans"/>
              </a:rPr>
              <a:t>njection, as</a:t>
            </a:r>
            <a:r>
              <a:rPr lang="en-US" sz="3183">
                <a:solidFill>
                  <a:srgbClr val="000000"/>
                </a:solidFill>
                <a:latin typeface="Open Sans"/>
                <a:ea typeface="Open Sans"/>
                <a:cs typeface="Open Sans"/>
                <a:sym typeface="Open Sans"/>
              </a:rPr>
              <a:t> follows:</a:t>
            </a:r>
          </a:p>
          <a:p>
            <a:pPr algn="l" marL="1374464" indent="-458155" lvl="2">
              <a:lnSpc>
                <a:spcPts val="4106"/>
              </a:lnSpc>
              <a:buFont typeface="Arial"/>
              <a:buChar char="⚬"/>
            </a:pPr>
            <a:r>
              <a:rPr lang="en-US" sz="3183">
                <a:solidFill>
                  <a:srgbClr val="000000"/>
                </a:solidFill>
                <a:latin typeface="Open Sans"/>
                <a:ea typeface="Open Sans"/>
                <a:cs typeface="Open Sans"/>
                <a:sym typeface="Open Sans"/>
              </a:rPr>
              <a:t>For clients delayed in returning for </a:t>
            </a:r>
            <a:r>
              <a:rPr lang="en-US" sz="3183">
                <a:solidFill>
                  <a:srgbClr val="000000"/>
                </a:solidFill>
                <a:latin typeface="Open Sans"/>
                <a:ea typeface="Open Sans"/>
                <a:cs typeface="Open Sans"/>
                <a:sym typeface="Open Sans"/>
              </a:rPr>
              <a:t>a</a:t>
            </a:r>
            <a:r>
              <a:rPr lang="en-US" sz="3183">
                <a:solidFill>
                  <a:srgbClr val="000000"/>
                </a:solidFill>
                <a:latin typeface="Open Sans"/>
                <a:ea typeface="Open Sans"/>
                <a:cs typeface="Open Sans"/>
                <a:sym typeface="Open Sans"/>
              </a:rPr>
              <a:t> </a:t>
            </a:r>
            <a:r>
              <a:rPr lang="en-US" sz="3183">
                <a:solidFill>
                  <a:srgbClr val="000000"/>
                </a:solidFill>
                <a:latin typeface="Open Sans"/>
                <a:ea typeface="Open Sans"/>
                <a:cs typeface="Open Sans"/>
                <a:sym typeface="Open Sans"/>
              </a:rPr>
              <a:t>F</a:t>
            </a:r>
            <a:r>
              <a:rPr lang="en-US" sz="3183">
                <a:solidFill>
                  <a:srgbClr val="000000"/>
                </a:solidFill>
                <a:latin typeface="Open Sans"/>
                <a:ea typeface="Open Sans"/>
                <a:cs typeface="Open Sans"/>
                <a:sym typeface="Open Sans"/>
              </a:rPr>
              <a:t>O</a:t>
            </a:r>
            <a:r>
              <a:rPr lang="en-US" sz="3183">
                <a:solidFill>
                  <a:srgbClr val="000000"/>
                </a:solidFill>
                <a:latin typeface="Open Sans"/>
                <a:ea typeface="Open Sans"/>
                <a:cs typeface="Open Sans"/>
                <a:sym typeface="Open Sans"/>
              </a:rPr>
              <a:t>LL</a:t>
            </a:r>
            <a:r>
              <a:rPr lang="en-US" sz="3183">
                <a:solidFill>
                  <a:srgbClr val="000000"/>
                </a:solidFill>
                <a:latin typeface="Open Sans"/>
                <a:ea typeface="Open Sans"/>
                <a:cs typeface="Open Sans"/>
                <a:sym typeface="Open Sans"/>
              </a:rPr>
              <a:t>O</a:t>
            </a:r>
            <a:r>
              <a:rPr lang="en-US" sz="3183">
                <a:solidFill>
                  <a:srgbClr val="000000"/>
                </a:solidFill>
                <a:latin typeface="Open Sans"/>
                <a:ea typeface="Open Sans"/>
                <a:cs typeface="Open Sans"/>
                <a:sym typeface="Open Sans"/>
              </a:rPr>
              <a:t>W-UP</a:t>
            </a:r>
            <a:r>
              <a:rPr lang="en-US" sz="3183">
                <a:solidFill>
                  <a:srgbClr val="000000"/>
                </a:solidFill>
                <a:latin typeface="Open Sans"/>
                <a:ea typeface="Open Sans"/>
                <a:cs typeface="Open Sans"/>
                <a:sym typeface="Open Sans"/>
              </a:rPr>
              <a:t> INJECTION, </a:t>
            </a:r>
            <a:r>
              <a:rPr lang="en-US" b="true" sz="3183">
                <a:solidFill>
                  <a:srgbClr val="000000"/>
                </a:solidFill>
                <a:latin typeface="Open Sans Bold"/>
                <a:ea typeface="Open Sans Bold"/>
                <a:cs typeface="Open Sans Bold"/>
                <a:sym typeface="Open Sans Bold"/>
              </a:rPr>
              <a:t>if &gt; 28 weeks (6 months + 2 weeks) have passed since the prior injection, the deviation may be significan</a:t>
            </a:r>
            <a:r>
              <a:rPr lang="en-US" b="true" sz="3183">
                <a:solidFill>
                  <a:srgbClr val="000000"/>
                </a:solidFill>
                <a:latin typeface="Open Sans Bold"/>
                <a:ea typeface="Open Sans Bold"/>
                <a:cs typeface="Open Sans Bold"/>
                <a:sym typeface="Open Sans Bold"/>
              </a:rPr>
              <a:t>t</a:t>
            </a:r>
            <a:r>
              <a:rPr lang="en-US" sz="3183">
                <a:solidFill>
                  <a:srgbClr val="000000"/>
                </a:solidFill>
                <a:latin typeface="Open Sans"/>
                <a:ea typeface="Open Sans"/>
                <a:cs typeface="Open Sans"/>
                <a:sym typeface="Open Sans"/>
              </a:rPr>
              <a:t> </a:t>
            </a:r>
            <a:r>
              <a:rPr lang="en-US" sz="3183">
                <a:solidFill>
                  <a:srgbClr val="000000"/>
                </a:solidFill>
                <a:latin typeface="Open Sans"/>
                <a:ea typeface="Open Sans"/>
                <a:cs typeface="Open Sans"/>
                <a:sym typeface="Open Sans"/>
              </a:rPr>
              <a:t>e</a:t>
            </a:r>
            <a:r>
              <a:rPr lang="en-US" sz="3183">
                <a:solidFill>
                  <a:srgbClr val="000000"/>
                </a:solidFill>
                <a:latin typeface="Open Sans"/>
                <a:ea typeface="Open Sans"/>
                <a:cs typeface="Open Sans"/>
                <a:sym typeface="Open Sans"/>
              </a:rPr>
              <a:t>n</a:t>
            </a:r>
            <a:r>
              <a:rPr lang="en-US" sz="3183">
                <a:solidFill>
                  <a:srgbClr val="000000"/>
                </a:solidFill>
                <a:latin typeface="Open Sans"/>
                <a:ea typeface="Open Sans"/>
                <a:cs typeface="Open Sans"/>
                <a:sym typeface="Open Sans"/>
              </a:rPr>
              <a:t>ough</a:t>
            </a:r>
            <a:r>
              <a:rPr lang="en-US" sz="3183">
                <a:solidFill>
                  <a:srgbClr val="000000"/>
                </a:solidFill>
                <a:latin typeface="Open Sans"/>
                <a:ea typeface="Open Sans"/>
                <a:cs typeface="Open Sans"/>
                <a:sym typeface="Open Sans"/>
              </a:rPr>
              <a:t> t</a:t>
            </a:r>
            <a:r>
              <a:rPr lang="en-US" sz="3183">
                <a:solidFill>
                  <a:srgbClr val="000000"/>
                </a:solidFill>
                <a:latin typeface="Open Sans"/>
                <a:ea typeface="Open Sans"/>
                <a:cs typeface="Open Sans"/>
                <a:sym typeface="Open Sans"/>
              </a:rPr>
              <a:t>o</a:t>
            </a:r>
            <a:r>
              <a:rPr lang="en-US" sz="3183">
                <a:solidFill>
                  <a:srgbClr val="000000"/>
                </a:solidFill>
                <a:latin typeface="Open Sans"/>
                <a:ea typeface="Open Sans"/>
                <a:cs typeface="Open Sans"/>
                <a:sym typeface="Open Sans"/>
              </a:rPr>
              <a:t> w</a:t>
            </a:r>
            <a:r>
              <a:rPr lang="en-US" sz="3183">
                <a:solidFill>
                  <a:srgbClr val="000000"/>
                </a:solidFill>
                <a:latin typeface="Open Sans"/>
                <a:ea typeface="Open Sans"/>
                <a:cs typeface="Open Sans"/>
                <a:sym typeface="Open Sans"/>
              </a:rPr>
              <a:t>arrant</a:t>
            </a:r>
            <a:r>
              <a:rPr lang="en-US" sz="3183">
                <a:solidFill>
                  <a:srgbClr val="000000"/>
                </a:solidFill>
                <a:latin typeface="Open Sans"/>
                <a:ea typeface="Open Sans"/>
                <a:cs typeface="Open Sans"/>
                <a:sym typeface="Open Sans"/>
              </a:rPr>
              <a:t> </a:t>
            </a:r>
            <a:r>
              <a:rPr lang="en-US" sz="3183">
                <a:solidFill>
                  <a:srgbClr val="000000"/>
                </a:solidFill>
                <a:latin typeface="Open Sans"/>
                <a:ea typeface="Open Sans"/>
                <a:cs typeface="Open Sans"/>
                <a:sym typeface="Open Sans"/>
              </a:rPr>
              <a:t>pau</a:t>
            </a:r>
            <a:r>
              <a:rPr lang="en-US" sz="3183">
                <a:solidFill>
                  <a:srgbClr val="000000"/>
                </a:solidFill>
                <a:latin typeface="Open Sans"/>
                <a:ea typeface="Open Sans"/>
                <a:cs typeface="Open Sans"/>
                <a:sym typeface="Open Sans"/>
              </a:rPr>
              <a:t>sin</a:t>
            </a:r>
            <a:r>
              <a:rPr lang="en-US" sz="3183">
                <a:solidFill>
                  <a:srgbClr val="000000"/>
                </a:solidFill>
                <a:latin typeface="Open Sans"/>
                <a:ea typeface="Open Sans"/>
                <a:cs typeface="Open Sans"/>
                <a:sym typeface="Open Sans"/>
              </a:rPr>
              <a:t>g</a:t>
            </a:r>
            <a:r>
              <a:rPr lang="en-US" sz="3183">
                <a:solidFill>
                  <a:srgbClr val="000000"/>
                </a:solidFill>
                <a:latin typeface="Open Sans"/>
                <a:ea typeface="Open Sans"/>
                <a:cs typeface="Open Sans"/>
                <a:sym typeface="Open Sans"/>
              </a:rPr>
              <a:t> LEN </a:t>
            </a:r>
            <a:r>
              <a:rPr lang="en-US" sz="3183">
                <a:solidFill>
                  <a:srgbClr val="000000"/>
                </a:solidFill>
                <a:latin typeface="Open Sans"/>
                <a:ea typeface="Open Sans"/>
                <a:cs typeface="Open Sans"/>
                <a:sym typeface="Open Sans"/>
              </a:rPr>
              <a:t>pending</a:t>
            </a:r>
            <a:r>
              <a:rPr lang="en-US" sz="3183">
                <a:solidFill>
                  <a:srgbClr val="000000"/>
                </a:solidFill>
                <a:latin typeface="Open Sans"/>
                <a:ea typeface="Open Sans"/>
                <a:cs typeface="Open Sans"/>
                <a:sym typeface="Open Sans"/>
              </a:rPr>
              <a:t> </a:t>
            </a:r>
            <a:r>
              <a:rPr lang="en-US" sz="3183">
                <a:solidFill>
                  <a:srgbClr val="000000"/>
                </a:solidFill>
                <a:latin typeface="Open Sans"/>
                <a:ea typeface="Open Sans"/>
                <a:cs typeface="Open Sans"/>
                <a:sym typeface="Open Sans"/>
              </a:rPr>
              <a:t>H</a:t>
            </a:r>
            <a:r>
              <a:rPr lang="en-US" sz="3183">
                <a:solidFill>
                  <a:srgbClr val="000000"/>
                </a:solidFill>
                <a:latin typeface="Open Sans"/>
                <a:ea typeface="Open Sans"/>
                <a:cs typeface="Open Sans"/>
                <a:sym typeface="Open Sans"/>
              </a:rPr>
              <a:t>I</a:t>
            </a:r>
            <a:r>
              <a:rPr lang="en-US" sz="3183">
                <a:solidFill>
                  <a:srgbClr val="000000"/>
                </a:solidFill>
                <a:latin typeface="Open Sans"/>
                <a:ea typeface="Open Sans"/>
                <a:cs typeface="Open Sans"/>
                <a:sym typeface="Open Sans"/>
              </a:rPr>
              <a:t>V</a:t>
            </a:r>
            <a:r>
              <a:rPr lang="en-US" sz="3183">
                <a:solidFill>
                  <a:srgbClr val="000000"/>
                </a:solidFill>
                <a:latin typeface="Open Sans"/>
                <a:ea typeface="Open Sans"/>
                <a:cs typeface="Open Sans"/>
                <a:sym typeface="Open Sans"/>
              </a:rPr>
              <a:t> re</a:t>
            </a:r>
            <a:r>
              <a:rPr lang="en-US" sz="3183">
                <a:solidFill>
                  <a:srgbClr val="000000"/>
                </a:solidFill>
                <a:latin typeface="Open Sans"/>
                <a:ea typeface="Open Sans"/>
                <a:cs typeface="Open Sans"/>
                <a:sym typeface="Open Sans"/>
              </a:rPr>
              <a:t>te</a:t>
            </a:r>
            <a:r>
              <a:rPr lang="en-US" sz="3183">
                <a:solidFill>
                  <a:srgbClr val="000000"/>
                </a:solidFill>
                <a:latin typeface="Open Sans"/>
                <a:ea typeface="Open Sans"/>
                <a:cs typeface="Open Sans"/>
                <a:sym typeface="Open Sans"/>
              </a:rPr>
              <a:t>sti</a:t>
            </a:r>
            <a:r>
              <a:rPr lang="en-US" sz="3183">
                <a:solidFill>
                  <a:srgbClr val="000000"/>
                </a:solidFill>
                <a:latin typeface="Open Sans"/>
                <a:ea typeface="Open Sans"/>
                <a:cs typeface="Open Sans"/>
                <a:sym typeface="Open Sans"/>
              </a:rPr>
              <a:t>ng).</a:t>
            </a:r>
            <a:r>
              <a:rPr lang="en-US" sz="3183">
                <a:solidFill>
                  <a:srgbClr val="000000"/>
                </a:solidFill>
                <a:latin typeface="Open Sans"/>
                <a:ea typeface="Open Sans"/>
                <a:cs typeface="Open Sans"/>
                <a:sym typeface="Open Sans"/>
              </a:rPr>
              <a:t> </a:t>
            </a:r>
            <a:r>
              <a:rPr lang="en-US" sz="3183">
                <a:solidFill>
                  <a:srgbClr val="000000"/>
                </a:solidFill>
                <a:latin typeface="Open Sans"/>
                <a:ea typeface="Open Sans"/>
                <a:cs typeface="Open Sans"/>
                <a:sym typeface="Open Sans"/>
              </a:rPr>
              <a:t>The</a:t>
            </a:r>
            <a:r>
              <a:rPr lang="en-US" sz="3183">
                <a:solidFill>
                  <a:srgbClr val="000000"/>
                </a:solidFill>
                <a:latin typeface="Open Sans"/>
                <a:ea typeface="Open Sans"/>
                <a:cs typeface="Open Sans"/>
                <a:sym typeface="Open Sans"/>
              </a:rPr>
              <a:t> </a:t>
            </a:r>
            <a:r>
              <a:rPr lang="en-US" sz="3183">
                <a:solidFill>
                  <a:srgbClr val="000000"/>
                </a:solidFill>
                <a:latin typeface="Open Sans"/>
                <a:ea typeface="Open Sans"/>
                <a:cs typeface="Open Sans"/>
                <a:sym typeface="Open Sans"/>
              </a:rPr>
              <a:t>lo</a:t>
            </a:r>
            <a:r>
              <a:rPr lang="en-US" sz="3183">
                <a:solidFill>
                  <a:srgbClr val="000000"/>
                </a:solidFill>
                <a:latin typeface="Open Sans"/>
                <a:ea typeface="Open Sans"/>
                <a:cs typeface="Open Sans"/>
                <a:sym typeface="Open Sans"/>
              </a:rPr>
              <a:t>n</a:t>
            </a:r>
            <a:r>
              <a:rPr lang="en-US" sz="3183">
                <a:solidFill>
                  <a:srgbClr val="000000"/>
                </a:solidFill>
                <a:latin typeface="Open Sans"/>
                <a:ea typeface="Open Sans"/>
                <a:cs typeface="Open Sans"/>
                <a:sym typeface="Open Sans"/>
              </a:rPr>
              <a:t>g</a:t>
            </a:r>
            <a:r>
              <a:rPr lang="en-US" sz="3183">
                <a:solidFill>
                  <a:srgbClr val="000000"/>
                </a:solidFill>
                <a:latin typeface="Open Sans"/>
                <a:ea typeface="Open Sans"/>
                <a:cs typeface="Open Sans"/>
                <a:sym typeface="Open Sans"/>
              </a:rPr>
              <a:t>er </a:t>
            </a:r>
            <a:r>
              <a:rPr lang="en-US" sz="3183">
                <a:solidFill>
                  <a:srgbClr val="000000"/>
                </a:solidFill>
                <a:latin typeface="Open Sans"/>
                <a:ea typeface="Open Sans"/>
                <a:cs typeface="Open Sans"/>
                <a:sym typeface="Open Sans"/>
              </a:rPr>
              <a:t>the</a:t>
            </a:r>
            <a:r>
              <a:rPr lang="en-US" sz="3183">
                <a:solidFill>
                  <a:srgbClr val="000000"/>
                </a:solidFill>
                <a:latin typeface="Open Sans"/>
                <a:ea typeface="Open Sans"/>
                <a:cs typeface="Open Sans"/>
                <a:sym typeface="Open Sans"/>
              </a:rPr>
              <a:t> </a:t>
            </a:r>
            <a:r>
              <a:rPr lang="en-US" sz="3183">
                <a:solidFill>
                  <a:srgbClr val="000000"/>
                </a:solidFill>
                <a:latin typeface="Open Sans"/>
                <a:ea typeface="Open Sans"/>
                <a:cs typeface="Open Sans"/>
                <a:sym typeface="Open Sans"/>
              </a:rPr>
              <a:t>delay,</a:t>
            </a:r>
            <a:r>
              <a:rPr lang="en-US" sz="3183">
                <a:solidFill>
                  <a:srgbClr val="000000"/>
                </a:solidFill>
                <a:latin typeface="Open Sans"/>
                <a:ea typeface="Open Sans"/>
                <a:cs typeface="Open Sans"/>
                <a:sym typeface="Open Sans"/>
              </a:rPr>
              <a:t> </a:t>
            </a:r>
            <a:r>
              <a:rPr lang="en-US" sz="3183">
                <a:solidFill>
                  <a:srgbClr val="000000"/>
                </a:solidFill>
                <a:latin typeface="Open Sans"/>
                <a:ea typeface="Open Sans"/>
                <a:cs typeface="Open Sans"/>
                <a:sym typeface="Open Sans"/>
              </a:rPr>
              <a:t>th</a:t>
            </a:r>
            <a:r>
              <a:rPr lang="en-US" sz="3183">
                <a:solidFill>
                  <a:srgbClr val="000000"/>
                </a:solidFill>
                <a:latin typeface="Open Sans"/>
                <a:ea typeface="Open Sans"/>
                <a:cs typeface="Open Sans"/>
                <a:sym typeface="Open Sans"/>
              </a:rPr>
              <a:t>e mo</a:t>
            </a:r>
            <a:r>
              <a:rPr lang="en-US" sz="3183">
                <a:solidFill>
                  <a:srgbClr val="000000"/>
                </a:solidFill>
                <a:latin typeface="Open Sans"/>
                <a:ea typeface="Open Sans"/>
                <a:cs typeface="Open Sans"/>
                <a:sym typeface="Open Sans"/>
              </a:rPr>
              <a:t>re significa</a:t>
            </a:r>
            <a:r>
              <a:rPr lang="en-US" sz="3183">
                <a:solidFill>
                  <a:srgbClr val="000000"/>
                </a:solidFill>
                <a:latin typeface="Open Sans"/>
                <a:ea typeface="Open Sans"/>
                <a:cs typeface="Open Sans"/>
                <a:sym typeface="Open Sans"/>
              </a:rPr>
              <a:t>nt</a:t>
            </a:r>
            <a:r>
              <a:rPr lang="en-US" sz="3183">
                <a:solidFill>
                  <a:srgbClr val="000000"/>
                </a:solidFill>
                <a:latin typeface="Open Sans"/>
                <a:ea typeface="Open Sans"/>
                <a:cs typeface="Open Sans"/>
                <a:sym typeface="Open Sans"/>
              </a:rPr>
              <a:t> t</a:t>
            </a:r>
            <a:r>
              <a:rPr lang="en-US" sz="3183">
                <a:solidFill>
                  <a:srgbClr val="000000"/>
                </a:solidFill>
                <a:latin typeface="Open Sans"/>
                <a:ea typeface="Open Sans"/>
                <a:cs typeface="Open Sans"/>
                <a:sym typeface="Open Sans"/>
              </a:rPr>
              <a:t>h</a:t>
            </a:r>
            <a:r>
              <a:rPr lang="en-US" sz="3183">
                <a:solidFill>
                  <a:srgbClr val="000000"/>
                </a:solidFill>
                <a:latin typeface="Open Sans"/>
                <a:ea typeface="Open Sans"/>
                <a:cs typeface="Open Sans"/>
                <a:sym typeface="Open Sans"/>
              </a:rPr>
              <a:t>e</a:t>
            </a:r>
            <a:r>
              <a:rPr lang="en-US" sz="3183">
                <a:solidFill>
                  <a:srgbClr val="000000"/>
                </a:solidFill>
                <a:latin typeface="Open Sans"/>
                <a:ea typeface="Open Sans"/>
                <a:cs typeface="Open Sans"/>
                <a:sym typeface="Open Sans"/>
              </a:rPr>
              <a:t> </a:t>
            </a:r>
            <a:r>
              <a:rPr lang="en-US" sz="3183">
                <a:solidFill>
                  <a:srgbClr val="000000"/>
                </a:solidFill>
                <a:latin typeface="Open Sans"/>
                <a:ea typeface="Open Sans"/>
                <a:cs typeface="Open Sans"/>
                <a:sym typeface="Open Sans"/>
              </a:rPr>
              <a:t>use devi</a:t>
            </a:r>
            <a:r>
              <a:rPr lang="en-US" sz="3183">
                <a:solidFill>
                  <a:srgbClr val="000000"/>
                </a:solidFill>
                <a:latin typeface="Open Sans"/>
                <a:ea typeface="Open Sans"/>
                <a:cs typeface="Open Sans"/>
                <a:sym typeface="Open Sans"/>
              </a:rPr>
              <a:t>at</a:t>
            </a:r>
            <a:r>
              <a:rPr lang="en-US" sz="3183">
                <a:solidFill>
                  <a:srgbClr val="000000"/>
                </a:solidFill>
                <a:latin typeface="Open Sans"/>
                <a:ea typeface="Open Sans"/>
                <a:cs typeface="Open Sans"/>
                <a:sym typeface="Open Sans"/>
              </a:rPr>
              <a:t>ion.</a:t>
            </a:r>
          </a:p>
          <a:p>
            <a:pPr algn="l">
              <a:lnSpc>
                <a:spcPts val="4106"/>
              </a:lnSpc>
            </a:pPr>
          </a:p>
        </p:txBody>
      </p:sp>
    </p:spTree>
  </p:cSld>
  <p:clrMapOvr>
    <a:masterClrMapping/>
  </p:clrMapOvr>
</p:sld>
</file>

<file path=ppt/slides/slide42.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TextBox 2" id="2"/>
          <p:cNvSpPr txBox="true"/>
          <p:nvPr/>
        </p:nvSpPr>
        <p:spPr>
          <a:xfrm rot="0">
            <a:off x="2338785" y="763343"/>
            <a:ext cx="16447559" cy="713486"/>
          </a:xfrm>
          <a:prstGeom prst="rect">
            <a:avLst/>
          </a:prstGeom>
        </p:spPr>
        <p:txBody>
          <a:bodyPr anchor="t" rtlCol="false" tIns="0" lIns="0" bIns="0" rIns="0">
            <a:spAutoFit/>
          </a:bodyPr>
          <a:lstStyle/>
          <a:p>
            <a:pPr algn="l">
              <a:lnSpc>
                <a:spcPts val="5152"/>
              </a:lnSpc>
            </a:pPr>
            <a:r>
              <a:rPr lang="en-US" sz="5600" b="true">
                <a:solidFill>
                  <a:srgbClr val="FE6C39"/>
                </a:solidFill>
                <a:latin typeface="Roboto Condensed Bold"/>
                <a:ea typeface="Roboto Condensed Bold"/>
                <a:cs typeface="Roboto Condensed Bold"/>
                <a:sym typeface="Roboto Condensed Bold"/>
              </a:rPr>
              <a:t>LEN: Injection Delays &amp; AHI Assessment </a:t>
            </a:r>
          </a:p>
        </p:txBody>
      </p:sp>
      <p:sp>
        <p:nvSpPr>
          <p:cNvPr name="Freeform 3" id="3"/>
          <p:cNvSpPr/>
          <p:nvPr/>
        </p:nvSpPr>
        <p:spPr>
          <a:xfrm flipH="false" flipV="false" rot="-8984890">
            <a:off x="272916" y="297055"/>
            <a:ext cx="1588149" cy="1512712"/>
          </a:xfrm>
          <a:custGeom>
            <a:avLst/>
            <a:gdLst/>
            <a:ahLst/>
            <a:cxnLst/>
            <a:rect r="r" b="b" t="t" l="l"/>
            <a:pathLst>
              <a:path h="1512712" w="1588149">
                <a:moveTo>
                  <a:pt x="0" y="0"/>
                </a:moveTo>
                <a:lnTo>
                  <a:pt x="1588149" y="0"/>
                </a:lnTo>
                <a:lnTo>
                  <a:pt x="1588149" y="1512712"/>
                </a:lnTo>
                <a:lnTo>
                  <a:pt x="0" y="1512712"/>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grpSp>
        <p:nvGrpSpPr>
          <p:cNvPr name="Group 4" id="4"/>
          <p:cNvGrpSpPr/>
          <p:nvPr/>
        </p:nvGrpSpPr>
        <p:grpSpPr>
          <a:xfrm rot="0">
            <a:off x="471625" y="371965"/>
            <a:ext cx="1205672" cy="1349301"/>
            <a:chOff x="0" y="0"/>
            <a:chExt cx="1607563" cy="1799068"/>
          </a:xfrm>
        </p:grpSpPr>
        <p:sp>
          <p:nvSpPr>
            <p:cNvPr name="Freeform 5" id="5"/>
            <p:cNvSpPr/>
            <p:nvPr/>
          </p:nvSpPr>
          <p:spPr>
            <a:xfrm flipH="true" flipV="false" rot="-10800000">
              <a:off x="0" y="485375"/>
              <a:ext cx="1303840" cy="1313692"/>
            </a:xfrm>
            <a:custGeom>
              <a:avLst/>
              <a:gdLst/>
              <a:ahLst/>
              <a:cxnLst/>
              <a:rect r="r" b="b" t="t" l="l"/>
              <a:pathLst>
                <a:path h="1313692" w="1303840">
                  <a:moveTo>
                    <a:pt x="1303840" y="0"/>
                  </a:moveTo>
                  <a:lnTo>
                    <a:pt x="0" y="0"/>
                  </a:lnTo>
                  <a:lnTo>
                    <a:pt x="0" y="1313693"/>
                  </a:lnTo>
                  <a:lnTo>
                    <a:pt x="1303840" y="1313693"/>
                  </a:lnTo>
                  <a:lnTo>
                    <a:pt x="130384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TextBox 6" id="6"/>
            <p:cNvSpPr txBox="true"/>
            <p:nvPr/>
          </p:nvSpPr>
          <p:spPr>
            <a:xfrm rot="0">
              <a:off x="362077" y="911114"/>
              <a:ext cx="413644" cy="231108"/>
            </a:xfrm>
            <a:prstGeom prst="rect">
              <a:avLst/>
            </a:prstGeom>
          </p:spPr>
          <p:txBody>
            <a:bodyPr anchor="t" rtlCol="false" tIns="0" lIns="0" bIns="0" rIns="0">
              <a:spAutoFit/>
            </a:bodyPr>
            <a:lstStyle/>
            <a:p>
              <a:pPr algn="ctr">
                <a:lnSpc>
                  <a:spcPts val="1470"/>
                </a:lnSpc>
              </a:pPr>
              <a:r>
                <a:rPr lang="en-US" sz="1050">
                  <a:solidFill>
                    <a:srgbClr val="F36B2B"/>
                  </a:solidFill>
                  <a:latin typeface="Bobby Jones Condensed Soft"/>
                  <a:ea typeface="Bobby Jones Condensed Soft"/>
                  <a:cs typeface="Bobby Jones Condensed Soft"/>
                  <a:sym typeface="Bobby Jones Condensed Soft"/>
                </a:rPr>
                <a:t>L</a:t>
              </a:r>
            </a:p>
          </p:txBody>
        </p:sp>
        <p:sp>
          <p:nvSpPr>
            <p:cNvPr name="Freeform 7" id="7"/>
            <p:cNvSpPr/>
            <p:nvPr/>
          </p:nvSpPr>
          <p:spPr>
            <a:xfrm flipH="false" flipV="false" rot="9001455">
              <a:off x="690547" y="160669"/>
              <a:ext cx="746559" cy="882197"/>
            </a:xfrm>
            <a:custGeom>
              <a:avLst/>
              <a:gdLst/>
              <a:ahLst/>
              <a:cxnLst/>
              <a:rect r="r" b="b" t="t" l="l"/>
              <a:pathLst>
                <a:path h="882197" w="746559">
                  <a:moveTo>
                    <a:pt x="0" y="0"/>
                  </a:moveTo>
                  <a:lnTo>
                    <a:pt x="746559" y="0"/>
                  </a:lnTo>
                  <a:lnTo>
                    <a:pt x="746559" y="882197"/>
                  </a:lnTo>
                  <a:lnTo>
                    <a:pt x="0" y="882197"/>
                  </a:lnTo>
                  <a:lnTo>
                    <a:pt x="0" y="0"/>
                  </a:lnTo>
                  <a:close/>
                </a:path>
              </a:pathLst>
            </a:custGeom>
            <a:blipFill>
              <a:blip r:embed="rId6">
                <a:extLst>
                  <a:ext uri="{96DAC541-7B7A-43D3-8B79-37D633B846F1}">
                    <asvg:svgBlip xmlns:asvg="http://schemas.microsoft.com/office/drawing/2016/SVG/main" r:embed="rId7"/>
                  </a:ext>
                </a:extLst>
              </a:blip>
              <a:stretch>
                <a:fillRect l="0" t="0" r="0" b="0"/>
              </a:stretch>
            </a:blipFill>
          </p:spPr>
        </p:sp>
        <p:sp>
          <p:nvSpPr>
            <p:cNvPr name="Freeform 8" id="8"/>
            <p:cNvSpPr/>
            <p:nvPr/>
          </p:nvSpPr>
          <p:spPr>
            <a:xfrm flipH="false" flipV="false" rot="-8500143">
              <a:off x="842066" y="54164"/>
              <a:ext cx="330142" cy="447337"/>
            </a:xfrm>
            <a:custGeom>
              <a:avLst/>
              <a:gdLst/>
              <a:ahLst/>
              <a:cxnLst/>
              <a:rect r="r" b="b" t="t" l="l"/>
              <a:pathLst>
                <a:path h="447337" w="330142">
                  <a:moveTo>
                    <a:pt x="0" y="0"/>
                  </a:moveTo>
                  <a:lnTo>
                    <a:pt x="330141" y="0"/>
                  </a:lnTo>
                  <a:lnTo>
                    <a:pt x="330141" y="447337"/>
                  </a:lnTo>
                  <a:lnTo>
                    <a:pt x="0" y="447337"/>
                  </a:lnTo>
                  <a:lnTo>
                    <a:pt x="0" y="0"/>
                  </a:lnTo>
                  <a:close/>
                </a:path>
              </a:pathLst>
            </a:custGeom>
            <a:blipFill>
              <a:blip r:embed="rId6">
                <a:extLst>
                  <a:ext uri="{96DAC541-7B7A-43D3-8B79-37D633B846F1}">
                    <asvg:svgBlip xmlns:asvg="http://schemas.microsoft.com/office/drawing/2016/SVG/main" r:embed="rId7"/>
                  </a:ext>
                </a:extLst>
              </a:blip>
              <a:stretch>
                <a:fillRect l="-117708" t="-89863" r="0" b="0"/>
              </a:stretch>
            </a:blipFill>
          </p:spPr>
        </p:sp>
      </p:grpSp>
      <p:sp>
        <p:nvSpPr>
          <p:cNvPr name="TextBox 9" id="9"/>
          <p:cNvSpPr txBox="true"/>
          <p:nvPr/>
        </p:nvSpPr>
        <p:spPr>
          <a:xfrm rot="0">
            <a:off x="2319223" y="1525668"/>
            <a:ext cx="14590426" cy="863742"/>
          </a:xfrm>
          <a:prstGeom prst="rect">
            <a:avLst/>
          </a:prstGeom>
        </p:spPr>
        <p:txBody>
          <a:bodyPr anchor="t" rtlCol="false" tIns="0" lIns="0" bIns="0" rIns="0">
            <a:spAutoFit/>
          </a:bodyPr>
          <a:lstStyle/>
          <a:p>
            <a:pPr algn="l">
              <a:lnSpc>
                <a:spcPts val="3479"/>
              </a:lnSpc>
              <a:spcBef>
                <a:spcPct val="0"/>
              </a:spcBef>
            </a:pPr>
            <a:r>
              <a:rPr lang="en-US" b="true" sz="2485">
                <a:solidFill>
                  <a:srgbClr val="000000"/>
                </a:solidFill>
                <a:latin typeface="Open Sans Bold"/>
                <a:ea typeface="Open Sans Bold"/>
                <a:cs typeface="Open Sans Bold"/>
                <a:sym typeface="Open Sans Bold"/>
              </a:rPr>
              <a:t>REMINDER: if the client is not delayed in returning for LEN reinjection (i.e. returning on schedule), AHI assessment should be unnecessary.</a:t>
            </a:r>
          </a:p>
        </p:txBody>
      </p:sp>
      <p:sp>
        <p:nvSpPr>
          <p:cNvPr name="TextBox 10" id="10"/>
          <p:cNvSpPr txBox="true"/>
          <p:nvPr/>
        </p:nvSpPr>
        <p:spPr>
          <a:xfrm rot="0">
            <a:off x="821411" y="2739260"/>
            <a:ext cx="16645178" cy="7193092"/>
          </a:xfrm>
          <a:prstGeom prst="rect">
            <a:avLst/>
          </a:prstGeom>
        </p:spPr>
        <p:txBody>
          <a:bodyPr anchor="t" rtlCol="false" tIns="0" lIns="0" bIns="0" rIns="0">
            <a:spAutoFit/>
          </a:bodyPr>
          <a:lstStyle/>
          <a:p>
            <a:pPr algn="l" marL="687232" indent="-343616" lvl="1">
              <a:lnSpc>
                <a:spcPts val="4106"/>
              </a:lnSpc>
              <a:buFont typeface="Arial"/>
              <a:buChar char="•"/>
            </a:pPr>
            <a:r>
              <a:rPr lang="en-US" sz="3183">
                <a:solidFill>
                  <a:srgbClr val="000000"/>
                </a:solidFill>
                <a:latin typeface="Open Sans"/>
                <a:ea typeface="Open Sans"/>
                <a:cs typeface="Open Sans"/>
                <a:sym typeface="Open Sans"/>
              </a:rPr>
              <a:t>Providers will </a:t>
            </a:r>
            <a:r>
              <a:rPr lang="en-US" sz="3183">
                <a:solidFill>
                  <a:srgbClr val="000000"/>
                </a:solidFill>
                <a:latin typeface="Open Sans"/>
                <a:ea typeface="Open Sans"/>
                <a:cs typeface="Open Sans"/>
                <a:sym typeface="Open Sans"/>
              </a:rPr>
              <a:t>need to make decisions on a case-by-case basis, taking into consideration all relevant details to determine whether a delayed return for reinjection was significant enough to warrant pausing use of LEN pending HIV retesting. </a:t>
            </a:r>
          </a:p>
          <a:p>
            <a:pPr algn="l" marL="687232" indent="-343616" lvl="1">
              <a:lnSpc>
                <a:spcPts val="4106"/>
              </a:lnSpc>
              <a:buFont typeface="Arial"/>
              <a:buChar char="•"/>
            </a:pPr>
            <a:r>
              <a:rPr lang="en-US" sz="3183">
                <a:solidFill>
                  <a:srgbClr val="000000"/>
                </a:solidFill>
                <a:latin typeface="Open Sans"/>
                <a:ea typeface="Open Sans"/>
                <a:cs typeface="Open Sans"/>
                <a:sym typeface="Open Sans"/>
              </a:rPr>
              <a:t>Remember, those with AHI-like signs/symptoms who had higher-risk exposures and more significant use deviations would likely warrant a higher clinical suspicion of AHI. </a:t>
            </a:r>
          </a:p>
          <a:p>
            <a:pPr algn="l" marL="687232" indent="-343616" lvl="1">
              <a:lnSpc>
                <a:spcPts val="4106"/>
              </a:lnSpc>
              <a:buFont typeface="Arial"/>
              <a:buChar char="•"/>
            </a:pPr>
            <a:r>
              <a:rPr lang="en-US" sz="3183">
                <a:solidFill>
                  <a:srgbClr val="000000"/>
                </a:solidFill>
                <a:latin typeface="Open Sans"/>
                <a:ea typeface="Open Sans"/>
                <a:cs typeface="Open Sans"/>
                <a:sym typeface="Open Sans"/>
              </a:rPr>
              <a:t>For complex cases, it may be helpful to use a printed calendar to note the dates of the possible exposure events throughout the prior month and the duration elapsed since prior </a:t>
            </a:r>
            <a:r>
              <a:rPr lang="en-US" sz="3183">
                <a:solidFill>
                  <a:srgbClr val="000000"/>
                </a:solidFill>
                <a:latin typeface="Open Sans"/>
                <a:ea typeface="Open Sans"/>
                <a:cs typeface="Open Sans"/>
                <a:sym typeface="Open Sans"/>
              </a:rPr>
              <a:t>i</a:t>
            </a:r>
            <a:r>
              <a:rPr lang="en-US" sz="3183">
                <a:solidFill>
                  <a:srgbClr val="000000"/>
                </a:solidFill>
                <a:latin typeface="Open Sans"/>
                <a:ea typeface="Open Sans"/>
                <a:cs typeface="Open Sans"/>
                <a:sym typeface="Open Sans"/>
              </a:rPr>
              <a:t>njection.</a:t>
            </a:r>
          </a:p>
          <a:p>
            <a:pPr algn="l">
              <a:lnSpc>
                <a:spcPts val="4106"/>
              </a:lnSpc>
            </a:pPr>
          </a:p>
          <a:p>
            <a:pPr algn="l">
              <a:lnSpc>
                <a:spcPts val="4106"/>
              </a:lnSpc>
            </a:pPr>
            <a:r>
              <a:rPr lang="en-US" sz="3183" i="true">
                <a:solidFill>
                  <a:srgbClr val="000000"/>
                </a:solidFill>
                <a:latin typeface="Open Sans Italics"/>
                <a:ea typeface="Open Sans Italics"/>
                <a:cs typeface="Open Sans Italics"/>
                <a:sym typeface="Open Sans Italics"/>
              </a:rPr>
              <a:t>Note: if AHI is</a:t>
            </a:r>
            <a:r>
              <a:rPr lang="en-US" sz="3183" i="true">
                <a:solidFill>
                  <a:srgbClr val="000000"/>
                </a:solidFill>
                <a:latin typeface="Open Sans Italics"/>
                <a:ea typeface="Open Sans Italics"/>
                <a:cs typeface="Open Sans Italics"/>
                <a:sym typeface="Open Sans Italics"/>
              </a:rPr>
              <a:t> not suspected and a client wishes to keep using </a:t>
            </a:r>
            <a:r>
              <a:rPr lang="en-US" sz="3183" i="true">
                <a:solidFill>
                  <a:srgbClr val="000000"/>
                </a:solidFill>
                <a:latin typeface="Open Sans Italics"/>
                <a:ea typeface="Open Sans Italics"/>
                <a:cs typeface="Open Sans Italics"/>
                <a:sym typeface="Open Sans Italics"/>
              </a:rPr>
              <a:t>L</a:t>
            </a:r>
            <a:r>
              <a:rPr lang="en-US" sz="3183" i="true">
                <a:solidFill>
                  <a:srgbClr val="000000"/>
                </a:solidFill>
                <a:latin typeface="Open Sans Italics"/>
                <a:ea typeface="Open Sans Italics"/>
                <a:cs typeface="Open Sans Italics"/>
                <a:sym typeface="Open Sans Italics"/>
              </a:rPr>
              <a:t>EN, if &gt; 28 weeks e</a:t>
            </a:r>
            <a:r>
              <a:rPr lang="en-US" sz="3183" i="true">
                <a:solidFill>
                  <a:srgbClr val="000000"/>
                </a:solidFill>
                <a:latin typeface="Open Sans Italics"/>
                <a:ea typeface="Open Sans Italics"/>
                <a:cs typeface="Open Sans Italics"/>
                <a:sym typeface="Open Sans Italics"/>
              </a:rPr>
              <a:t>l</a:t>
            </a:r>
            <a:r>
              <a:rPr lang="en-US" sz="3183" i="true">
                <a:solidFill>
                  <a:srgbClr val="000000"/>
                </a:solidFill>
                <a:latin typeface="Open Sans Italics"/>
                <a:ea typeface="Open Sans Italics"/>
                <a:cs typeface="Open Sans Italics"/>
                <a:sym typeface="Open Sans Italics"/>
              </a:rPr>
              <a:t>apsed since prior </a:t>
            </a:r>
            <a:r>
              <a:rPr lang="en-US" sz="3183" i="true">
                <a:solidFill>
                  <a:srgbClr val="000000"/>
                </a:solidFill>
                <a:latin typeface="Open Sans Italics"/>
                <a:ea typeface="Open Sans Italics"/>
                <a:cs typeface="Open Sans Italics"/>
                <a:sym typeface="Open Sans Italics"/>
              </a:rPr>
              <a:t>LEN </a:t>
            </a:r>
            <a:r>
              <a:rPr lang="en-US" sz="3183" i="true">
                <a:solidFill>
                  <a:srgbClr val="000000"/>
                </a:solidFill>
                <a:latin typeface="Open Sans Italics"/>
                <a:ea typeface="Open Sans Italics"/>
                <a:cs typeface="Open Sans Italics"/>
                <a:sym typeface="Open Sans Italics"/>
              </a:rPr>
              <a:t>injection, </a:t>
            </a:r>
            <a:r>
              <a:rPr lang="en-US" sz="3183" i="true">
                <a:solidFill>
                  <a:srgbClr val="000000"/>
                </a:solidFill>
                <a:latin typeface="Open Sans Italics"/>
                <a:ea typeface="Open Sans Italics"/>
                <a:cs typeface="Open Sans Italics"/>
                <a:sym typeface="Open Sans Italics"/>
              </a:rPr>
              <a:t>LEN mus</a:t>
            </a:r>
            <a:r>
              <a:rPr lang="en-US" sz="3183" i="true">
                <a:solidFill>
                  <a:srgbClr val="000000"/>
                </a:solidFill>
                <a:latin typeface="Open Sans Italics"/>
                <a:ea typeface="Open Sans Italics"/>
                <a:cs typeface="Open Sans Italics"/>
                <a:sym typeface="Open Sans Italics"/>
              </a:rPr>
              <a:t>t</a:t>
            </a:r>
            <a:r>
              <a:rPr lang="en-US" sz="3183" i="true">
                <a:solidFill>
                  <a:srgbClr val="000000"/>
                </a:solidFill>
                <a:latin typeface="Open Sans Italics"/>
                <a:ea typeface="Open Sans Italics"/>
                <a:cs typeface="Open Sans Italics"/>
                <a:sym typeface="Open Sans Italics"/>
              </a:rPr>
              <a:t> b</a:t>
            </a:r>
            <a:r>
              <a:rPr lang="en-US" sz="3183" i="true">
                <a:solidFill>
                  <a:srgbClr val="000000"/>
                </a:solidFill>
                <a:latin typeface="Open Sans Italics"/>
                <a:ea typeface="Open Sans Italics"/>
                <a:cs typeface="Open Sans Italics"/>
                <a:sym typeface="Open Sans Italics"/>
              </a:rPr>
              <a:t>e </a:t>
            </a:r>
            <a:r>
              <a:rPr lang="en-US" sz="3183" i="true">
                <a:solidFill>
                  <a:srgbClr val="000000"/>
                </a:solidFill>
                <a:latin typeface="Open Sans Italics"/>
                <a:ea typeface="Open Sans Italics"/>
                <a:cs typeface="Open Sans Italics"/>
                <a:sym typeface="Open Sans Italics"/>
              </a:rPr>
              <a:t>r</a:t>
            </a:r>
            <a:r>
              <a:rPr lang="en-US" sz="3183" i="true">
                <a:solidFill>
                  <a:srgbClr val="000000"/>
                </a:solidFill>
                <a:latin typeface="Open Sans Italics"/>
                <a:ea typeface="Open Sans Italics"/>
                <a:cs typeface="Open Sans Italics"/>
                <a:sym typeface="Open Sans Italics"/>
              </a:rPr>
              <a:t>e</a:t>
            </a:r>
            <a:r>
              <a:rPr lang="en-US" sz="3183" i="true">
                <a:solidFill>
                  <a:srgbClr val="000000"/>
                </a:solidFill>
                <a:latin typeface="Open Sans Italics"/>
                <a:ea typeface="Open Sans Italics"/>
                <a:cs typeface="Open Sans Italics"/>
                <a:sym typeface="Open Sans Italics"/>
              </a:rPr>
              <a:t>st</a:t>
            </a:r>
            <a:r>
              <a:rPr lang="en-US" sz="3183" i="true">
                <a:solidFill>
                  <a:srgbClr val="000000"/>
                </a:solidFill>
                <a:latin typeface="Open Sans Italics"/>
                <a:ea typeface="Open Sans Italics"/>
                <a:cs typeface="Open Sans Italics"/>
                <a:sym typeface="Open Sans Italics"/>
              </a:rPr>
              <a:t>a</a:t>
            </a:r>
            <a:r>
              <a:rPr lang="en-US" sz="3183" i="true">
                <a:solidFill>
                  <a:srgbClr val="000000"/>
                </a:solidFill>
                <a:latin typeface="Open Sans Italics"/>
                <a:ea typeface="Open Sans Italics"/>
                <a:cs typeface="Open Sans Italics"/>
                <a:sym typeface="Open Sans Italics"/>
              </a:rPr>
              <a:t>r</a:t>
            </a:r>
            <a:r>
              <a:rPr lang="en-US" sz="3183" i="true">
                <a:solidFill>
                  <a:srgbClr val="000000"/>
                </a:solidFill>
                <a:latin typeface="Open Sans Italics"/>
                <a:ea typeface="Open Sans Italics"/>
                <a:cs typeface="Open Sans Italics"/>
                <a:sym typeface="Open Sans Italics"/>
              </a:rPr>
              <a:t>t</a:t>
            </a:r>
            <a:r>
              <a:rPr lang="en-US" sz="3183" i="true">
                <a:solidFill>
                  <a:srgbClr val="000000"/>
                </a:solidFill>
                <a:latin typeface="Open Sans Italics"/>
                <a:ea typeface="Open Sans Italics"/>
                <a:cs typeface="Open Sans Italics"/>
                <a:sym typeface="Open Sans Italics"/>
              </a:rPr>
              <a:t>ed</a:t>
            </a:r>
            <a:r>
              <a:rPr lang="en-US" sz="3183" i="true">
                <a:solidFill>
                  <a:srgbClr val="000000"/>
                </a:solidFill>
                <a:latin typeface="Open Sans Italics"/>
                <a:ea typeface="Open Sans Italics"/>
                <a:cs typeface="Open Sans Italics"/>
                <a:sym typeface="Open Sans Italics"/>
              </a:rPr>
              <a:t> </a:t>
            </a:r>
            <a:r>
              <a:rPr lang="en-US" sz="3183" i="true">
                <a:solidFill>
                  <a:srgbClr val="000000"/>
                </a:solidFill>
                <a:latin typeface="Open Sans Italics"/>
                <a:ea typeface="Open Sans Italics"/>
                <a:cs typeface="Open Sans Italics"/>
                <a:sym typeface="Open Sans Italics"/>
              </a:rPr>
              <a:t>b</a:t>
            </a:r>
            <a:r>
              <a:rPr lang="en-US" sz="3183" i="true">
                <a:solidFill>
                  <a:srgbClr val="000000"/>
                </a:solidFill>
                <a:latin typeface="Open Sans Italics"/>
                <a:ea typeface="Open Sans Italics"/>
                <a:cs typeface="Open Sans Italics"/>
                <a:sym typeface="Open Sans Italics"/>
              </a:rPr>
              <a:t>y </a:t>
            </a:r>
            <a:r>
              <a:rPr lang="en-US" sz="3183" i="true">
                <a:solidFill>
                  <a:srgbClr val="000000"/>
                </a:solidFill>
                <a:latin typeface="Open Sans Italics"/>
                <a:ea typeface="Open Sans Italics"/>
                <a:cs typeface="Open Sans Italics"/>
                <a:sym typeface="Open Sans Italics"/>
              </a:rPr>
              <a:t>adm</a:t>
            </a:r>
            <a:r>
              <a:rPr lang="en-US" sz="3183" i="true">
                <a:solidFill>
                  <a:srgbClr val="000000"/>
                </a:solidFill>
                <a:latin typeface="Open Sans Italics"/>
                <a:ea typeface="Open Sans Italics"/>
                <a:cs typeface="Open Sans Italics"/>
                <a:sym typeface="Open Sans Italics"/>
              </a:rPr>
              <a:t>ini</a:t>
            </a:r>
            <a:r>
              <a:rPr lang="en-US" sz="3183" i="true">
                <a:solidFill>
                  <a:srgbClr val="000000"/>
                </a:solidFill>
                <a:latin typeface="Open Sans Italics"/>
                <a:ea typeface="Open Sans Italics"/>
                <a:cs typeface="Open Sans Italics"/>
                <a:sym typeface="Open Sans Italics"/>
              </a:rPr>
              <a:t>s</a:t>
            </a:r>
            <a:r>
              <a:rPr lang="en-US" sz="3183" i="true">
                <a:solidFill>
                  <a:srgbClr val="000000"/>
                </a:solidFill>
                <a:latin typeface="Open Sans Italics"/>
                <a:ea typeface="Open Sans Italics"/>
                <a:cs typeface="Open Sans Italics"/>
                <a:sym typeface="Open Sans Italics"/>
              </a:rPr>
              <a:t>t</a:t>
            </a:r>
            <a:r>
              <a:rPr lang="en-US" sz="3183" i="true">
                <a:solidFill>
                  <a:srgbClr val="000000"/>
                </a:solidFill>
                <a:latin typeface="Open Sans Italics"/>
                <a:ea typeface="Open Sans Italics"/>
                <a:cs typeface="Open Sans Italics"/>
                <a:sym typeface="Open Sans Italics"/>
              </a:rPr>
              <a:t>ering all oral and injectable doses over two consecutive days in the INITIATION REGIMEN</a:t>
            </a:r>
          </a:p>
        </p:txBody>
      </p:sp>
    </p:spTree>
  </p:cSld>
  <p:clrMapOvr>
    <a:masterClrMapping/>
  </p:clrMapOvr>
</p:sld>
</file>

<file path=ppt/slides/slide43.xml><?xml version="1.0" encoding="utf-8"?>
<p:sld xmlns:p="http://schemas.openxmlformats.org/presentationml/2006/main" xmlns:a="http://schemas.openxmlformats.org/drawingml/2006/main" xmlns:r="http://schemas.openxmlformats.org/officeDocument/2006/relationships">
  <p:cSld>
    <p:bg>
      <p:bgPr>
        <a:solidFill>
          <a:srgbClr val="48AEA8"/>
        </a:solidFill>
      </p:bgPr>
    </p:bg>
    <p:spTree>
      <p:nvGrpSpPr>
        <p:cNvPr id="1" name=""/>
        <p:cNvGrpSpPr/>
        <p:nvPr/>
      </p:nvGrpSpPr>
      <p:grpSpPr>
        <a:xfrm>
          <a:off x="0" y="0"/>
          <a:ext cx="0" cy="0"/>
          <a:chOff x="0" y="0"/>
          <a:chExt cx="0" cy="0"/>
        </a:xfrm>
      </p:grpSpPr>
      <p:sp>
        <p:nvSpPr>
          <p:cNvPr name="Freeform 2" id="2"/>
          <p:cNvSpPr/>
          <p:nvPr/>
        </p:nvSpPr>
        <p:spPr>
          <a:xfrm flipH="false" flipV="false" rot="0">
            <a:off x="11522848" y="0"/>
            <a:ext cx="6765152" cy="6460720"/>
          </a:xfrm>
          <a:custGeom>
            <a:avLst/>
            <a:gdLst/>
            <a:ahLst/>
            <a:cxnLst/>
            <a:rect r="r" b="b" t="t" l="l"/>
            <a:pathLst>
              <a:path h="6460720" w="6765152">
                <a:moveTo>
                  <a:pt x="0" y="0"/>
                </a:moveTo>
                <a:lnTo>
                  <a:pt x="6765152" y="0"/>
                </a:lnTo>
                <a:lnTo>
                  <a:pt x="6765152" y="6460720"/>
                </a:lnTo>
                <a:lnTo>
                  <a:pt x="0" y="6460720"/>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TextBox 3" id="3"/>
          <p:cNvSpPr txBox="true"/>
          <p:nvPr/>
        </p:nvSpPr>
        <p:spPr>
          <a:xfrm rot="0">
            <a:off x="1028700" y="5372964"/>
            <a:ext cx="15497243" cy="1087756"/>
          </a:xfrm>
          <a:prstGeom prst="rect">
            <a:avLst/>
          </a:prstGeom>
        </p:spPr>
        <p:txBody>
          <a:bodyPr anchor="t" rtlCol="false" tIns="0" lIns="0" bIns="0" rIns="0">
            <a:spAutoFit/>
          </a:bodyPr>
          <a:lstStyle/>
          <a:p>
            <a:pPr algn="l">
              <a:lnSpc>
                <a:spcPts val="8819"/>
              </a:lnSpc>
            </a:pPr>
            <a:r>
              <a:rPr lang="en-US" sz="6299" b="true">
                <a:solidFill>
                  <a:srgbClr val="FFFFFF"/>
                </a:solidFill>
                <a:latin typeface="Roboto Condensed Bold"/>
                <a:ea typeface="Roboto Condensed Bold"/>
                <a:cs typeface="Roboto Condensed Bold"/>
                <a:sym typeface="Roboto Condensed Bold"/>
              </a:rPr>
              <a:t>Identify Contraindications </a:t>
            </a:r>
          </a:p>
        </p:txBody>
      </p:sp>
    </p:spTree>
  </p:cSld>
  <p:clrMapOvr>
    <a:masterClrMapping/>
  </p:clrMapOvr>
</p:sld>
</file>

<file path=ppt/slides/slide44.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8597685" y="2818648"/>
            <a:ext cx="8661615" cy="6127391"/>
          </a:xfrm>
          <a:custGeom>
            <a:avLst/>
            <a:gdLst/>
            <a:ahLst/>
            <a:cxnLst/>
            <a:rect r="r" b="b" t="t" l="l"/>
            <a:pathLst>
              <a:path h="6127391" w="8661615">
                <a:moveTo>
                  <a:pt x="0" y="0"/>
                </a:moveTo>
                <a:lnTo>
                  <a:pt x="8661615" y="0"/>
                </a:lnTo>
                <a:lnTo>
                  <a:pt x="8661615" y="6127391"/>
                </a:lnTo>
                <a:lnTo>
                  <a:pt x="0" y="6127391"/>
                </a:lnTo>
                <a:lnTo>
                  <a:pt x="0" y="0"/>
                </a:lnTo>
                <a:close/>
              </a:path>
            </a:pathLst>
          </a:custGeom>
          <a:blipFill>
            <a:blip r:embed="rId2"/>
            <a:stretch>
              <a:fillRect l="0" t="0" r="0" b="0"/>
            </a:stretch>
          </a:blipFill>
        </p:spPr>
      </p:sp>
      <p:sp>
        <p:nvSpPr>
          <p:cNvPr name="TextBox 3" id="3"/>
          <p:cNvSpPr txBox="true"/>
          <p:nvPr/>
        </p:nvSpPr>
        <p:spPr>
          <a:xfrm rot="0">
            <a:off x="837763" y="1162050"/>
            <a:ext cx="16031211" cy="1361186"/>
          </a:xfrm>
          <a:prstGeom prst="rect">
            <a:avLst/>
          </a:prstGeom>
        </p:spPr>
        <p:txBody>
          <a:bodyPr anchor="t" rtlCol="false" tIns="0" lIns="0" bIns="0" rIns="0">
            <a:spAutoFit/>
          </a:bodyPr>
          <a:lstStyle/>
          <a:p>
            <a:pPr algn="l">
              <a:lnSpc>
                <a:spcPts val="5152"/>
              </a:lnSpc>
            </a:pPr>
            <a:r>
              <a:rPr lang="en-US" sz="5600" b="true">
                <a:solidFill>
                  <a:srgbClr val="000000"/>
                </a:solidFill>
                <a:latin typeface="Roboto Condensed Bold"/>
                <a:ea typeface="Roboto Condensed Bold"/>
                <a:cs typeface="Roboto Condensed Bold"/>
                <a:sym typeface="Roboto Condensed Bold"/>
              </a:rPr>
              <a:t>Cont</a:t>
            </a:r>
            <a:r>
              <a:rPr lang="en-US" sz="5600" b="true">
                <a:solidFill>
                  <a:srgbClr val="000000"/>
                </a:solidFill>
                <a:latin typeface="Roboto Condensed Bold"/>
                <a:ea typeface="Roboto Condensed Bold"/>
                <a:cs typeface="Roboto Condensed Bold"/>
                <a:sym typeface="Roboto Condensed Bold"/>
              </a:rPr>
              <a:t>raindications/Considerations for Continued Use – All PrEP Products</a:t>
            </a:r>
          </a:p>
        </p:txBody>
      </p:sp>
      <p:sp>
        <p:nvSpPr>
          <p:cNvPr name="TextBox 4" id="4"/>
          <p:cNvSpPr txBox="true"/>
          <p:nvPr/>
        </p:nvSpPr>
        <p:spPr>
          <a:xfrm rot="0">
            <a:off x="1028700" y="3977092"/>
            <a:ext cx="7200146" cy="4189617"/>
          </a:xfrm>
          <a:prstGeom prst="rect">
            <a:avLst/>
          </a:prstGeom>
        </p:spPr>
        <p:txBody>
          <a:bodyPr anchor="t" rtlCol="false" tIns="0" lIns="0" bIns="0" rIns="0">
            <a:spAutoFit/>
          </a:bodyPr>
          <a:lstStyle/>
          <a:p>
            <a:pPr algn="l">
              <a:lnSpc>
                <a:spcPts val="4167"/>
              </a:lnSpc>
            </a:pPr>
            <a:r>
              <a:rPr lang="en-US" sz="3858">
                <a:solidFill>
                  <a:srgbClr val="000000"/>
                </a:solidFill>
                <a:latin typeface="Open Sans"/>
                <a:ea typeface="Open Sans"/>
                <a:cs typeface="Open Sans"/>
                <a:sym typeface="Open Sans"/>
              </a:rPr>
              <a:t>So</a:t>
            </a:r>
            <a:r>
              <a:rPr lang="en-US" sz="3858">
                <a:solidFill>
                  <a:srgbClr val="000000"/>
                </a:solidFill>
                <a:latin typeface="Open Sans"/>
                <a:ea typeface="Open Sans"/>
                <a:cs typeface="Open Sans"/>
                <a:sym typeface="Open Sans"/>
              </a:rPr>
              <a:t>me contraindications apply to continued use of all PrEP products, and some are product-specific. </a:t>
            </a:r>
          </a:p>
          <a:p>
            <a:pPr algn="l">
              <a:lnSpc>
                <a:spcPts val="4167"/>
              </a:lnSpc>
            </a:pPr>
          </a:p>
          <a:p>
            <a:pPr algn="l">
              <a:lnSpc>
                <a:spcPts val="4167"/>
              </a:lnSpc>
            </a:pPr>
            <a:r>
              <a:rPr lang="en-US" sz="3858">
                <a:solidFill>
                  <a:srgbClr val="000000"/>
                </a:solidFill>
                <a:latin typeface="Open Sans"/>
                <a:ea typeface="Open Sans"/>
                <a:cs typeface="Open Sans"/>
                <a:sym typeface="Open Sans"/>
              </a:rPr>
              <a:t>We’ll first review those contraindications that apply to all products.</a:t>
            </a:r>
          </a:p>
        </p:txBody>
      </p:sp>
    </p:spTree>
  </p:cSld>
  <p:clrMapOvr>
    <a:masterClrMapping/>
  </p:clrMapOvr>
</p:sld>
</file>

<file path=ppt/slides/slide45.xml><?xml version="1.0" encoding="utf-8"?>
<p:sld xmlns:p="http://schemas.openxmlformats.org/presentationml/2006/main" xmlns:a="http://schemas.openxmlformats.org/drawingml/2006/main">
  <p:cSld>
    <p:spTree>
      <p:nvGrpSpPr>
        <p:cNvPr id="1" name=""/>
        <p:cNvGrpSpPr/>
        <p:nvPr/>
      </p:nvGrpSpPr>
      <p:grpSpPr>
        <a:xfrm>
          <a:off x="0" y="0"/>
          <a:ext cx="0" cy="0"/>
          <a:chOff x="0" y="0"/>
          <a:chExt cx="0" cy="0"/>
        </a:xfrm>
      </p:grpSpPr>
      <p:sp>
        <p:nvSpPr>
          <p:cNvPr name="TextBox 2" id="2"/>
          <p:cNvSpPr txBox="true"/>
          <p:nvPr/>
        </p:nvSpPr>
        <p:spPr>
          <a:xfrm rot="0">
            <a:off x="477992" y="759455"/>
            <a:ext cx="17384342" cy="1361186"/>
          </a:xfrm>
          <a:prstGeom prst="rect">
            <a:avLst/>
          </a:prstGeom>
        </p:spPr>
        <p:txBody>
          <a:bodyPr anchor="t" rtlCol="false" tIns="0" lIns="0" bIns="0" rIns="0">
            <a:spAutoFit/>
          </a:bodyPr>
          <a:lstStyle/>
          <a:p>
            <a:pPr algn="l">
              <a:lnSpc>
                <a:spcPts val="5152"/>
              </a:lnSpc>
            </a:pPr>
            <a:r>
              <a:rPr lang="en-US" sz="5600" b="true">
                <a:solidFill>
                  <a:srgbClr val="000000"/>
                </a:solidFill>
                <a:latin typeface="Roboto Condensed Bold"/>
                <a:ea typeface="Roboto Condensed Bold"/>
                <a:cs typeface="Roboto Condensed Bold"/>
                <a:sym typeface="Roboto Condensed Bold"/>
              </a:rPr>
              <a:t>Continued use of any PrEP product would be contraindicated in clients with:</a:t>
            </a:r>
          </a:p>
        </p:txBody>
      </p:sp>
      <p:sp>
        <p:nvSpPr>
          <p:cNvPr name="TextBox 3" id="3"/>
          <p:cNvSpPr txBox="true"/>
          <p:nvPr/>
        </p:nvSpPr>
        <p:spPr>
          <a:xfrm rot="0">
            <a:off x="415164" y="2330051"/>
            <a:ext cx="17447171" cy="8068098"/>
          </a:xfrm>
          <a:prstGeom prst="rect">
            <a:avLst/>
          </a:prstGeom>
        </p:spPr>
        <p:txBody>
          <a:bodyPr anchor="t" rtlCol="false" tIns="0" lIns="0" bIns="0" rIns="0">
            <a:spAutoFit/>
          </a:bodyPr>
          <a:lstStyle/>
          <a:p>
            <a:pPr algn="l" marL="723577" indent="-361789" lvl="1">
              <a:lnSpc>
                <a:spcPts val="4692"/>
              </a:lnSpc>
              <a:buFont typeface="Arial"/>
              <a:buChar char="•"/>
            </a:pPr>
            <a:r>
              <a:rPr lang="en-US" b="true" sz="3351">
                <a:solidFill>
                  <a:srgbClr val="000000"/>
                </a:solidFill>
                <a:latin typeface="Open Sans Bold"/>
                <a:ea typeface="Open Sans Bold"/>
                <a:cs typeface="Open Sans Bold"/>
                <a:sym typeface="Open Sans Bold"/>
              </a:rPr>
              <a:t>HIV (including inconclusive HIV status) </a:t>
            </a:r>
          </a:p>
          <a:p>
            <a:pPr algn="l" marL="997101" indent="-332367" lvl="2">
              <a:lnSpc>
                <a:spcPts val="3232"/>
              </a:lnSpc>
              <a:buFont typeface="Arial"/>
              <a:buChar char="⚬"/>
            </a:pPr>
            <a:r>
              <a:rPr lang="en-US" sz="2309">
                <a:solidFill>
                  <a:srgbClr val="000000"/>
                </a:solidFill>
                <a:latin typeface="Open Sans"/>
                <a:ea typeface="Open Sans"/>
                <a:cs typeface="Open Sans"/>
                <a:sym typeface="Open Sans"/>
              </a:rPr>
              <a:t>Clients with reactive HIV test(s) should have the diagnosis confirmed and be referred for initiation of HIV antiretroviral therapy (ART) in accordance with national guidelines. Do not continue PrEP in clients with a confirmed HIV diagnosis or use PrEP and ART together.</a:t>
            </a:r>
          </a:p>
          <a:p>
            <a:pPr algn="l" marL="997101" indent="-332367" lvl="2">
              <a:lnSpc>
                <a:spcPts val="3232"/>
              </a:lnSpc>
              <a:buFont typeface="Arial"/>
              <a:buChar char="⚬"/>
            </a:pPr>
            <a:r>
              <a:rPr lang="en-US" sz="2309">
                <a:solidFill>
                  <a:srgbClr val="000000"/>
                </a:solidFill>
                <a:latin typeface="Open Sans"/>
                <a:ea typeface="Open Sans"/>
                <a:cs typeface="Open Sans"/>
                <a:sym typeface="Open Sans"/>
              </a:rPr>
              <a:t>Clients with an inconclusive HIV test result should be re-tested for HIV according to national guidelines. PrEP use should be paused while re-testing is completed and alternative HIV prevention strategies suggested in the interim.</a:t>
            </a:r>
          </a:p>
          <a:p>
            <a:pPr algn="l" marL="723577" indent="-361789" lvl="1">
              <a:lnSpc>
                <a:spcPts val="4692"/>
              </a:lnSpc>
              <a:buFont typeface="Arial"/>
              <a:buChar char="•"/>
            </a:pPr>
            <a:r>
              <a:rPr lang="en-US" b="true" sz="3351">
                <a:solidFill>
                  <a:srgbClr val="000000"/>
                </a:solidFill>
                <a:latin typeface="Open Sans Bold"/>
                <a:ea typeface="Open Sans Bold"/>
                <a:cs typeface="Open Sans Bold"/>
                <a:sym typeface="Open Sans Bold"/>
              </a:rPr>
              <a:t>High PEP Indication </a:t>
            </a:r>
          </a:p>
          <a:p>
            <a:pPr algn="l" marL="997644" indent="-332548" lvl="2">
              <a:lnSpc>
                <a:spcPts val="3234"/>
              </a:lnSpc>
              <a:buFont typeface="Arial"/>
              <a:buChar char="⚬"/>
            </a:pPr>
            <a:r>
              <a:rPr lang="en-US" sz="2310">
                <a:solidFill>
                  <a:srgbClr val="000000"/>
                </a:solidFill>
                <a:latin typeface="Open Sans"/>
                <a:ea typeface="Open Sans"/>
                <a:cs typeface="Open Sans"/>
                <a:sym typeface="Open Sans"/>
              </a:rPr>
              <a:t>In clients with a high indication for PEP, based on exposure event risk level and significant use deviations, consider stopping PrEP and switching to a 1-month course of PEP. Clients with an HIV-negative test at 1 month, may immediately transition back to PrEP without a break if clinically eligible for PrEP. </a:t>
            </a:r>
          </a:p>
          <a:p>
            <a:pPr algn="l" marL="997644" indent="-332548" lvl="2">
              <a:lnSpc>
                <a:spcPts val="3234"/>
              </a:lnSpc>
              <a:buFont typeface="Arial"/>
              <a:buChar char="⚬"/>
            </a:pPr>
            <a:r>
              <a:rPr lang="en-US" sz="2310">
                <a:solidFill>
                  <a:srgbClr val="000000"/>
                </a:solidFill>
                <a:latin typeface="Open Sans"/>
                <a:ea typeface="Open Sans"/>
                <a:cs typeface="Open Sans"/>
                <a:sym typeface="Open Sans"/>
              </a:rPr>
              <a:t>Note: Providers should assess the risks and benefits of switching a client from PrEP to PEP. For example, providers should consider client motivation to take PEP every day for one full month, before making the decision to stop PrEP and start PEP.</a:t>
            </a:r>
          </a:p>
          <a:p>
            <a:pPr algn="l" marL="723577" indent="-361789" lvl="1">
              <a:lnSpc>
                <a:spcPts val="4692"/>
              </a:lnSpc>
              <a:buFont typeface="Arial"/>
              <a:buChar char="•"/>
            </a:pPr>
            <a:r>
              <a:rPr lang="en-US" b="true" sz="3351">
                <a:solidFill>
                  <a:srgbClr val="000000"/>
                </a:solidFill>
                <a:latin typeface="Open Sans Bold"/>
                <a:ea typeface="Open Sans Bold"/>
                <a:cs typeface="Open Sans Bold"/>
                <a:sym typeface="Open Sans Bold"/>
              </a:rPr>
              <a:t>Allergic reaction possibly or likely resulting from use of PrEP</a:t>
            </a:r>
          </a:p>
          <a:p>
            <a:pPr algn="l" marL="1099207" indent="-366402" lvl="2">
              <a:lnSpc>
                <a:spcPts val="3563"/>
              </a:lnSpc>
              <a:buFont typeface="Arial"/>
              <a:buChar char="⚬"/>
            </a:pPr>
            <a:r>
              <a:rPr lang="en-US" sz="2545">
                <a:solidFill>
                  <a:srgbClr val="000000"/>
                </a:solidFill>
                <a:latin typeface="Open Sans"/>
                <a:ea typeface="Open Sans"/>
                <a:cs typeface="Open Sans"/>
                <a:sym typeface="Open Sans"/>
              </a:rPr>
              <a:t>Do not continue providing a PrEP product to a client who experienced an allergic reaction possibly or likely related to the medicine(s) in that particular PrEP product. An alternative PrEP product or HIV prevention strategy may be suitable instead.  </a:t>
            </a:r>
          </a:p>
          <a:p>
            <a:pPr algn="l">
              <a:lnSpc>
                <a:spcPts val="3563"/>
              </a:lnSpc>
            </a:pPr>
          </a:p>
        </p:txBody>
      </p:sp>
    </p:spTree>
  </p:cSld>
  <p:clrMapOvr>
    <a:masterClrMapping/>
  </p:clrMapOvr>
</p:sld>
</file>

<file path=ppt/slides/slide46.xml><?xml version="1.0" encoding="utf-8"?>
<p:sld xmlns:p="http://schemas.openxmlformats.org/presentationml/2006/main" xmlns:a="http://schemas.openxmlformats.org/drawingml/2006/main" xmlns:r="http://schemas.openxmlformats.org/officeDocument/2006/relationships">
  <p:cSld>
    <p:bg>
      <p:bgPr>
        <a:solidFill>
          <a:srgbClr val="A93291"/>
        </a:solidFill>
      </p:bgPr>
    </p:bg>
    <p:spTree>
      <p:nvGrpSpPr>
        <p:cNvPr id="1" name=""/>
        <p:cNvGrpSpPr/>
        <p:nvPr/>
      </p:nvGrpSpPr>
      <p:grpSpPr>
        <a:xfrm>
          <a:off x="0" y="0"/>
          <a:ext cx="0" cy="0"/>
          <a:chOff x="0" y="0"/>
          <a:chExt cx="0" cy="0"/>
        </a:xfrm>
      </p:grpSpPr>
      <p:sp>
        <p:nvSpPr>
          <p:cNvPr name="Freeform 2" id="2"/>
          <p:cNvSpPr/>
          <p:nvPr/>
        </p:nvSpPr>
        <p:spPr>
          <a:xfrm flipH="false" flipV="false" rot="0">
            <a:off x="11522848" y="0"/>
            <a:ext cx="6765152" cy="6460720"/>
          </a:xfrm>
          <a:custGeom>
            <a:avLst/>
            <a:gdLst/>
            <a:ahLst/>
            <a:cxnLst/>
            <a:rect r="r" b="b" t="t" l="l"/>
            <a:pathLst>
              <a:path h="6460720" w="6765152">
                <a:moveTo>
                  <a:pt x="0" y="0"/>
                </a:moveTo>
                <a:lnTo>
                  <a:pt x="6765152" y="0"/>
                </a:lnTo>
                <a:lnTo>
                  <a:pt x="6765152" y="6460720"/>
                </a:lnTo>
                <a:lnTo>
                  <a:pt x="0" y="6460720"/>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TextBox 3" id="3"/>
          <p:cNvSpPr txBox="true"/>
          <p:nvPr/>
        </p:nvSpPr>
        <p:spPr>
          <a:xfrm rot="0">
            <a:off x="1028700" y="3253140"/>
            <a:ext cx="15158960" cy="5628005"/>
          </a:xfrm>
          <a:prstGeom prst="rect">
            <a:avLst/>
          </a:prstGeom>
        </p:spPr>
        <p:txBody>
          <a:bodyPr anchor="t" rtlCol="false" tIns="0" lIns="0" bIns="0" rIns="0">
            <a:spAutoFit/>
          </a:bodyPr>
          <a:lstStyle/>
          <a:p>
            <a:pPr algn="l">
              <a:lnSpc>
                <a:spcPts val="8819"/>
              </a:lnSpc>
            </a:pPr>
            <a:r>
              <a:rPr lang="en-US" sz="6299" b="true">
                <a:solidFill>
                  <a:srgbClr val="FFFFFF"/>
                </a:solidFill>
                <a:latin typeface="Roboto Condensed Bold"/>
                <a:ea typeface="Roboto Condensed Bold"/>
                <a:cs typeface="Roboto Condensed Bold"/>
                <a:sym typeface="Roboto Condensed Bold"/>
              </a:rPr>
              <a:t>We’ll now review the additional product-specific contraindications and considerations to continued use. </a:t>
            </a:r>
          </a:p>
          <a:p>
            <a:pPr algn="l">
              <a:lnSpc>
                <a:spcPts val="6020"/>
              </a:lnSpc>
            </a:pPr>
            <a:r>
              <a:rPr lang="en-US" sz="4300">
                <a:solidFill>
                  <a:srgbClr val="FFFFFF"/>
                </a:solidFill>
                <a:latin typeface="Open Sans"/>
                <a:ea typeface="Open Sans"/>
                <a:cs typeface="Open Sans"/>
                <a:sym typeface="Open Sans"/>
              </a:rPr>
              <a:t>When a contraindication or special consideration exists, clinical management options and alternatives are suggested</a:t>
            </a:r>
          </a:p>
        </p:txBody>
      </p:sp>
    </p:spTree>
  </p:cSld>
  <p:clrMapOvr>
    <a:masterClrMapping/>
  </p:clrMapOvr>
</p:sld>
</file>

<file path=ppt/slides/slide47.xml><?xml version="1.0" encoding="utf-8"?>
<p:sld xmlns:p="http://schemas.openxmlformats.org/presentationml/2006/main" xmlns:a="http://schemas.openxmlformats.org/drawingml/2006/main" xmlns:r="http://schemas.openxmlformats.org/officeDocument/2006/relationships">
  <p:cSld>
    <p:bg>
      <p:bgPr>
        <a:solidFill>
          <a:srgbClr val="1D9EDE"/>
        </a:solidFill>
      </p:bgPr>
    </p:bg>
    <p:spTree>
      <p:nvGrpSpPr>
        <p:cNvPr id="1" name=""/>
        <p:cNvGrpSpPr/>
        <p:nvPr/>
      </p:nvGrpSpPr>
      <p:grpSpPr>
        <a:xfrm>
          <a:off x="0" y="0"/>
          <a:ext cx="0" cy="0"/>
          <a:chOff x="0" y="0"/>
          <a:chExt cx="0" cy="0"/>
        </a:xfrm>
      </p:grpSpPr>
      <p:grpSp>
        <p:nvGrpSpPr>
          <p:cNvPr name="Group 2" id="2"/>
          <p:cNvGrpSpPr/>
          <p:nvPr/>
        </p:nvGrpSpPr>
        <p:grpSpPr>
          <a:xfrm rot="0">
            <a:off x="0" y="1473886"/>
            <a:ext cx="6890347" cy="6796796"/>
            <a:chOff x="0" y="0"/>
            <a:chExt cx="9187129" cy="9062394"/>
          </a:xfrm>
        </p:grpSpPr>
        <p:sp>
          <p:nvSpPr>
            <p:cNvPr name="Freeform 3" id="3"/>
            <p:cNvSpPr/>
            <p:nvPr/>
          </p:nvSpPr>
          <p:spPr>
            <a:xfrm flipH="false" flipV="false" rot="1758426">
              <a:off x="1161044" y="1261722"/>
              <a:ext cx="6865041" cy="6538951"/>
            </a:xfrm>
            <a:custGeom>
              <a:avLst/>
              <a:gdLst/>
              <a:ahLst/>
              <a:cxnLst/>
              <a:rect r="r" b="b" t="t" l="l"/>
              <a:pathLst>
                <a:path h="6538951" w="6865041">
                  <a:moveTo>
                    <a:pt x="0" y="0"/>
                  </a:moveTo>
                  <a:lnTo>
                    <a:pt x="6865041" y="0"/>
                  </a:lnTo>
                  <a:lnTo>
                    <a:pt x="6865041" y="6538951"/>
                  </a:lnTo>
                  <a:lnTo>
                    <a:pt x="0" y="6538951"/>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4" id="4"/>
            <p:cNvSpPr/>
            <p:nvPr/>
          </p:nvSpPr>
          <p:spPr>
            <a:xfrm flipH="false" flipV="false" rot="0">
              <a:off x="3385307" y="2359491"/>
              <a:ext cx="2416516" cy="4343412"/>
            </a:xfrm>
            <a:custGeom>
              <a:avLst/>
              <a:gdLst/>
              <a:ahLst/>
              <a:cxnLst/>
              <a:rect r="r" b="b" t="t" l="l"/>
              <a:pathLst>
                <a:path h="4343412" w="2416516">
                  <a:moveTo>
                    <a:pt x="0" y="0"/>
                  </a:moveTo>
                  <a:lnTo>
                    <a:pt x="2416516" y="0"/>
                  </a:lnTo>
                  <a:lnTo>
                    <a:pt x="2416516" y="4343412"/>
                  </a:lnTo>
                  <a:lnTo>
                    <a:pt x="0" y="4343412"/>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grpSp>
      <p:sp>
        <p:nvSpPr>
          <p:cNvPr name="TextBox 5" id="5"/>
          <p:cNvSpPr txBox="true"/>
          <p:nvPr/>
        </p:nvSpPr>
        <p:spPr>
          <a:xfrm rot="0">
            <a:off x="5531135" y="3190740"/>
            <a:ext cx="10774501" cy="3344037"/>
          </a:xfrm>
          <a:prstGeom prst="rect">
            <a:avLst/>
          </a:prstGeom>
        </p:spPr>
        <p:txBody>
          <a:bodyPr anchor="t" rtlCol="false" tIns="0" lIns="0" bIns="0" rIns="0">
            <a:spAutoFit/>
          </a:bodyPr>
          <a:lstStyle/>
          <a:p>
            <a:pPr algn="l">
              <a:lnSpc>
                <a:spcPts val="8784"/>
              </a:lnSpc>
            </a:pPr>
            <a:r>
              <a:rPr lang="en-US" sz="7200" spc="381" b="true">
                <a:solidFill>
                  <a:srgbClr val="FFFFFF"/>
                </a:solidFill>
                <a:latin typeface="Roboto Condensed Bold"/>
                <a:ea typeface="Roboto Condensed Bold"/>
                <a:cs typeface="Roboto Condensed Bold"/>
                <a:sym typeface="Roboto Condensed Bold"/>
              </a:rPr>
              <a:t>Contraindications &amp; Considerations: TDF-based Oral PrEP</a:t>
            </a:r>
          </a:p>
        </p:txBody>
      </p:sp>
    </p:spTree>
  </p:cSld>
  <p:clrMapOvr>
    <a:masterClrMapping/>
  </p:clrMapOvr>
</p:sld>
</file>

<file path=ppt/slides/slide48.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grpSp>
        <p:nvGrpSpPr>
          <p:cNvPr name="Group 2" id="2"/>
          <p:cNvGrpSpPr/>
          <p:nvPr/>
        </p:nvGrpSpPr>
        <p:grpSpPr>
          <a:xfrm rot="0">
            <a:off x="0" y="0"/>
            <a:ext cx="2187255" cy="2157558"/>
            <a:chOff x="0" y="0"/>
            <a:chExt cx="2916340" cy="2876744"/>
          </a:xfrm>
        </p:grpSpPr>
        <p:sp>
          <p:nvSpPr>
            <p:cNvPr name="Freeform 3" id="3"/>
            <p:cNvSpPr/>
            <p:nvPr/>
          </p:nvSpPr>
          <p:spPr>
            <a:xfrm flipH="false" flipV="false" rot="1758426">
              <a:off x="368559" y="400518"/>
              <a:ext cx="2179222" cy="2075708"/>
            </a:xfrm>
            <a:custGeom>
              <a:avLst/>
              <a:gdLst/>
              <a:ahLst/>
              <a:cxnLst/>
              <a:rect r="r" b="b" t="t" l="l"/>
              <a:pathLst>
                <a:path h="2075708" w="2179222">
                  <a:moveTo>
                    <a:pt x="0" y="0"/>
                  </a:moveTo>
                  <a:lnTo>
                    <a:pt x="2179222" y="0"/>
                  </a:lnTo>
                  <a:lnTo>
                    <a:pt x="2179222" y="2075708"/>
                  </a:lnTo>
                  <a:lnTo>
                    <a:pt x="0" y="2075708"/>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4" id="4"/>
            <p:cNvSpPr/>
            <p:nvPr/>
          </p:nvSpPr>
          <p:spPr>
            <a:xfrm flipH="false" flipV="false" rot="0">
              <a:off x="1074623" y="748991"/>
              <a:ext cx="767093" cy="1378762"/>
            </a:xfrm>
            <a:custGeom>
              <a:avLst/>
              <a:gdLst/>
              <a:ahLst/>
              <a:cxnLst/>
              <a:rect r="r" b="b" t="t" l="l"/>
              <a:pathLst>
                <a:path h="1378762" w="767093">
                  <a:moveTo>
                    <a:pt x="0" y="0"/>
                  </a:moveTo>
                  <a:lnTo>
                    <a:pt x="767093" y="0"/>
                  </a:lnTo>
                  <a:lnTo>
                    <a:pt x="767093" y="1378762"/>
                  </a:lnTo>
                  <a:lnTo>
                    <a:pt x="0" y="1378762"/>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grpSp>
      <p:sp>
        <p:nvSpPr>
          <p:cNvPr name="TextBox 5" id="5"/>
          <p:cNvSpPr txBox="true"/>
          <p:nvPr/>
        </p:nvSpPr>
        <p:spPr>
          <a:xfrm rot="0">
            <a:off x="2468558" y="788711"/>
            <a:ext cx="16447559" cy="713486"/>
          </a:xfrm>
          <a:prstGeom prst="rect">
            <a:avLst/>
          </a:prstGeom>
        </p:spPr>
        <p:txBody>
          <a:bodyPr anchor="t" rtlCol="false" tIns="0" lIns="0" bIns="0" rIns="0">
            <a:spAutoFit/>
          </a:bodyPr>
          <a:lstStyle/>
          <a:p>
            <a:pPr algn="l">
              <a:lnSpc>
                <a:spcPts val="5152"/>
              </a:lnSpc>
            </a:pPr>
            <a:r>
              <a:rPr lang="en-US" sz="5600" b="true">
                <a:solidFill>
                  <a:srgbClr val="1D9EDE"/>
                </a:solidFill>
                <a:latin typeface="Roboto Condensed Bold"/>
                <a:ea typeface="Roboto Condensed Bold"/>
                <a:cs typeface="Roboto Condensed Bold"/>
                <a:sym typeface="Roboto Condensed Bold"/>
              </a:rPr>
              <a:t>Contraindications &amp; Considerations: Oral PrEP </a:t>
            </a:r>
          </a:p>
        </p:txBody>
      </p:sp>
      <p:sp>
        <p:nvSpPr>
          <p:cNvPr name="TextBox 6" id="6"/>
          <p:cNvSpPr txBox="true"/>
          <p:nvPr/>
        </p:nvSpPr>
        <p:spPr>
          <a:xfrm rot="0">
            <a:off x="751773" y="2439563"/>
            <a:ext cx="16507527" cy="7181456"/>
          </a:xfrm>
          <a:prstGeom prst="rect">
            <a:avLst/>
          </a:prstGeom>
        </p:spPr>
        <p:txBody>
          <a:bodyPr anchor="t" rtlCol="false" tIns="0" lIns="0" bIns="0" rIns="0">
            <a:spAutoFit/>
          </a:bodyPr>
          <a:lstStyle/>
          <a:p>
            <a:pPr algn="l" marL="732014" indent="-366007" lvl="1">
              <a:lnSpc>
                <a:spcPts val="4746"/>
              </a:lnSpc>
              <a:buFont typeface="Arial"/>
              <a:buChar char="•"/>
            </a:pPr>
            <a:r>
              <a:rPr lang="en-US" sz="3390">
                <a:solidFill>
                  <a:srgbClr val="000000"/>
                </a:solidFill>
                <a:latin typeface="Open Sans"/>
                <a:ea typeface="Open Sans"/>
                <a:cs typeface="Open Sans"/>
                <a:sym typeface="Open Sans"/>
              </a:rPr>
              <a:t>In</a:t>
            </a:r>
            <a:r>
              <a:rPr lang="en-US" sz="3390">
                <a:solidFill>
                  <a:srgbClr val="000000"/>
                </a:solidFill>
                <a:latin typeface="Open Sans"/>
                <a:ea typeface="Open Sans"/>
                <a:cs typeface="Open Sans"/>
                <a:sym typeface="Open Sans"/>
              </a:rPr>
              <a:t> addition to the contraindications listed above for all PrEP products (positive or inconclusive HIV status, high indication for PEP, allergy to PrEP medication), the following contraindications and considerations to continued use of TDF-based oral PrEP apply:</a:t>
            </a:r>
          </a:p>
          <a:p>
            <a:pPr algn="l" marL="1464029" indent="-488010" lvl="2">
              <a:lnSpc>
                <a:spcPts val="4746"/>
              </a:lnSpc>
              <a:buFont typeface="Arial"/>
              <a:buChar char="⚬"/>
            </a:pPr>
            <a:r>
              <a:rPr lang="en-US" b="true" sz="3390">
                <a:solidFill>
                  <a:srgbClr val="000000"/>
                </a:solidFill>
                <a:latin typeface="Open Sans Bold"/>
                <a:ea typeface="Open Sans Bold"/>
                <a:cs typeface="Open Sans Bold"/>
                <a:sym typeface="Open Sans Bold"/>
              </a:rPr>
              <a:t>High suspicion of AHI,</a:t>
            </a:r>
            <a:r>
              <a:rPr lang="en-US" sz="3390">
                <a:solidFill>
                  <a:srgbClr val="000000"/>
                </a:solidFill>
                <a:latin typeface="Open Sans"/>
                <a:ea typeface="Open Sans"/>
                <a:cs typeface="Open Sans"/>
                <a:sym typeface="Open Sans"/>
              </a:rPr>
              <a:t> based on signs/symptoms/exposure history and significance of use deviations</a:t>
            </a:r>
          </a:p>
          <a:p>
            <a:pPr algn="l" marL="1464029" indent="-488010" lvl="2">
              <a:lnSpc>
                <a:spcPts val="4746"/>
              </a:lnSpc>
              <a:buFont typeface="Arial"/>
              <a:buChar char="⚬"/>
            </a:pPr>
            <a:r>
              <a:rPr lang="en-US" b="true" sz="3390">
                <a:solidFill>
                  <a:srgbClr val="000000"/>
                </a:solidFill>
                <a:latin typeface="Open Sans Bold"/>
                <a:ea typeface="Open Sans Bold"/>
                <a:cs typeface="Open Sans Bold"/>
                <a:sym typeface="Open Sans Bold"/>
              </a:rPr>
              <a:t>Medication interactions</a:t>
            </a:r>
            <a:r>
              <a:rPr lang="en-US" sz="3390">
                <a:solidFill>
                  <a:srgbClr val="000000"/>
                </a:solidFill>
                <a:latin typeface="Open Sans"/>
                <a:ea typeface="Open Sans"/>
                <a:cs typeface="Open Sans"/>
                <a:sym typeface="Open Sans"/>
              </a:rPr>
              <a:t>: use of estradiol-based gender-affirming hormones (not a contraindication but a consideration around the oral PrEP dosing regimen)</a:t>
            </a:r>
          </a:p>
          <a:p>
            <a:pPr algn="l" marL="1464029" indent="-488010" lvl="2">
              <a:lnSpc>
                <a:spcPts val="4746"/>
              </a:lnSpc>
              <a:buFont typeface="Arial"/>
              <a:buChar char="⚬"/>
            </a:pPr>
            <a:r>
              <a:rPr lang="en-US" b="true" sz="3390">
                <a:solidFill>
                  <a:srgbClr val="000000"/>
                </a:solidFill>
                <a:latin typeface="Open Sans Bold"/>
                <a:ea typeface="Open Sans Bold"/>
                <a:cs typeface="Open Sans Bold"/>
                <a:sym typeface="Open Sans Bold"/>
              </a:rPr>
              <a:t>Comorbidity</a:t>
            </a:r>
            <a:r>
              <a:rPr lang="en-US" sz="3390">
                <a:solidFill>
                  <a:srgbClr val="000000"/>
                </a:solidFill>
                <a:latin typeface="Open Sans"/>
                <a:ea typeface="Open Sans"/>
                <a:cs typeface="Open Sans"/>
                <a:sym typeface="Open Sans"/>
              </a:rPr>
              <a:t>: evidence of impaired kidney function by laboratory testing (if performed)</a:t>
            </a:r>
          </a:p>
          <a:p>
            <a:pPr algn="l">
              <a:lnSpc>
                <a:spcPts val="4746"/>
              </a:lnSpc>
            </a:pPr>
          </a:p>
        </p:txBody>
      </p:sp>
    </p:spTree>
  </p:cSld>
  <p:clrMapOvr>
    <a:masterClrMapping/>
  </p:clrMapOvr>
</p:sld>
</file>

<file path=ppt/slides/slide49.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grpSp>
        <p:nvGrpSpPr>
          <p:cNvPr name="Group 2" id="2"/>
          <p:cNvGrpSpPr/>
          <p:nvPr/>
        </p:nvGrpSpPr>
        <p:grpSpPr>
          <a:xfrm rot="0">
            <a:off x="0" y="0"/>
            <a:ext cx="2187255" cy="2157558"/>
            <a:chOff x="0" y="0"/>
            <a:chExt cx="2916340" cy="2876744"/>
          </a:xfrm>
        </p:grpSpPr>
        <p:sp>
          <p:nvSpPr>
            <p:cNvPr name="Freeform 3" id="3"/>
            <p:cNvSpPr/>
            <p:nvPr/>
          </p:nvSpPr>
          <p:spPr>
            <a:xfrm flipH="false" flipV="false" rot="1758426">
              <a:off x="368559" y="400518"/>
              <a:ext cx="2179222" cy="2075708"/>
            </a:xfrm>
            <a:custGeom>
              <a:avLst/>
              <a:gdLst/>
              <a:ahLst/>
              <a:cxnLst/>
              <a:rect r="r" b="b" t="t" l="l"/>
              <a:pathLst>
                <a:path h="2075708" w="2179222">
                  <a:moveTo>
                    <a:pt x="0" y="0"/>
                  </a:moveTo>
                  <a:lnTo>
                    <a:pt x="2179222" y="0"/>
                  </a:lnTo>
                  <a:lnTo>
                    <a:pt x="2179222" y="2075708"/>
                  </a:lnTo>
                  <a:lnTo>
                    <a:pt x="0" y="2075708"/>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4" id="4"/>
            <p:cNvSpPr/>
            <p:nvPr/>
          </p:nvSpPr>
          <p:spPr>
            <a:xfrm flipH="false" flipV="false" rot="0">
              <a:off x="1074623" y="748991"/>
              <a:ext cx="767093" cy="1378762"/>
            </a:xfrm>
            <a:custGeom>
              <a:avLst/>
              <a:gdLst/>
              <a:ahLst/>
              <a:cxnLst/>
              <a:rect r="r" b="b" t="t" l="l"/>
              <a:pathLst>
                <a:path h="1378762" w="767093">
                  <a:moveTo>
                    <a:pt x="0" y="0"/>
                  </a:moveTo>
                  <a:lnTo>
                    <a:pt x="767093" y="0"/>
                  </a:lnTo>
                  <a:lnTo>
                    <a:pt x="767093" y="1378762"/>
                  </a:lnTo>
                  <a:lnTo>
                    <a:pt x="0" y="1378762"/>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grpSp>
      <p:sp>
        <p:nvSpPr>
          <p:cNvPr name="TextBox 5" id="5"/>
          <p:cNvSpPr txBox="true"/>
          <p:nvPr/>
        </p:nvSpPr>
        <p:spPr>
          <a:xfrm rot="0">
            <a:off x="2468558" y="788711"/>
            <a:ext cx="16447559" cy="713486"/>
          </a:xfrm>
          <a:prstGeom prst="rect">
            <a:avLst/>
          </a:prstGeom>
        </p:spPr>
        <p:txBody>
          <a:bodyPr anchor="t" rtlCol="false" tIns="0" lIns="0" bIns="0" rIns="0">
            <a:spAutoFit/>
          </a:bodyPr>
          <a:lstStyle/>
          <a:p>
            <a:pPr algn="l">
              <a:lnSpc>
                <a:spcPts val="5152"/>
              </a:lnSpc>
            </a:pPr>
            <a:r>
              <a:rPr lang="en-US" sz="5600" b="true">
                <a:solidFill>
                  <a:srgbClr val="1D9EDE"/>
                </a:solidFill>
                <a:latin typeface="Roboto Condensed Bold"/>
                <a:ea typeface="Roboto Condensed Bold"/>
                <a:cs typeface="Roboto Condensed Bold"/>
                <a:sym typeface="Roboto Condensed Bold"/>
              </a:rPr>
              <a:t>Contraindications &amp; Considerations: Oral PrEP </a:t>
            </a:r>
          </a:p>
        </p:txBody>
      </p:sp>
      <p:sp>
        <p:nvSpPr>
          <p:cNvPr name="TextBox 6" id="6"/>
          <p:cNvSpPr txBox="true"/>
          <p:nvPr/>
        </p:nvSpPr>
        <p:spPr>
          <a:xfrm rot="0">
            <a:off x="890236" y="2595693"/>
            <a:ext cx="16507527" cy="6547189"/>
          </a:xfrm>
          <a:prstGeom prst="rect">
            <a:avLst/>
          </a:prstGeom>
        </p:spPr>
        <p:txBody>
          <a:bodyPr anchor="t" rtlCol="false" tIns="0" lIns="0" bIns="0" rIns="0">
            <a:spAutoFit/>
          </a:bodyPr>
          <a:lstStyle/>
          <a:p>
            <a:pPr algn="l" marL="732015" indent="-366007" lvl="1">
              <a:lnSpc>
                <a:spcPts val="4746"/>
              </a:lnSpc>
              <a:buFont typeface="Arial"/>
              <a:buChar char="•"/>
            </a:pPr>
            <a:r>
              <a:rPr lang="en-US" sz="3390">
                <a:solidFill>
                  <a:srgbClr val="000000"/>
                </a:solidFill>
                <a:latin typeface="Open Sans"/>
                <a:ea typeface="Open Sans"/>
                <a:cs typeface="Open Sans"/>
                <a:sym typeface="Open Sans"/>
              </a:rPr>
              <a:t>Consider</a:t>
            </a:r>
            <a:r>
              <a:rPr lang="en-US" sz="3390">
                <a:solidFill>
                  <a:srgbClr val="000000"/>
                </a:solidFill>
                <a:latin typeface="Open Sans"/>
                <a:ea typeface="Open Sans"/>
                <a:cs typeface="Open Sans"/>
                <a:sym typeface="Open Sans"/>
              </a:rPr>
              <a:t> pausing the use of TDF-based oral PrEP and advise the client to return for HIV retesting in 1 month. </a:t>
            </a:r>
          </a:p>
          <a:p>
            <a:pPr algn="l" marL="732015" indent="-366007" lvl="1">
              <a:lnSpc>
                <a:spcPts val="4746"/>
              </a:lnSpc>
              <a:buFont typeface="Arial"/>
              <a:buChar char="•"/>
            </a:pPr>
            <a:r>
              <a:rPr lang="en-US" sz="3390">
                <a:solidFill>
                  <a:srgbClr val="000000"/>
                </a:solidFill>
                <a:latin typeface="Open Sans"/>
                <a:ea typeface="Open Sans"/>
                <a:cs typeface="Open Sans"/>
                <a:sym typeface="Open Sans"/>
              </a:rPr>
              <a:t>Clients may restart oral PrEP if the results of HIV retesting in 1 month are negative. </a:t>
            </a:r>
          </a:p>
          <a:p>
            <a:pPr algn="l" marL="732015" indent="-366007" lvl="1">
              <a:lnSpc>
                <a:spcPts val="4746"/>
              </a:lnSpc>
              <a:buFont typeface="Arial"/>
              <a:buChar char="•"/>
            </a:pPr>
            <a:r>
              <a:rPr lang="en-US" sz="3390">
                <a:solidFill>
                  <a:srgbClr val="000000"/>
                </a:solidFill>
                <a:latin typeface="Open Sans"/>
                <a:ea typeface="Open Sans"/>
                <a:cs typeface="Open Sans"/>
                <a:sym typeface="Open Sans"/>
              </a:rPr>
              <a:t>Alternative HIV prevention strategies should be chosen during the period when oral PrEP </a:t>
            </a:r>
            <a:r>
              <a:rPr lang="en-US" sz="3390">
                <a:solidFill>
                  <a:srgbClr val="000000"/>
                </a:solidFill>
                <a:latin typeface="Open Sans"/>
                <a:ea typeface="Open Sans"/>
                <a:cs typeface="Open Sans"/>
                <a:sym typeface="Open Sans"/>
              </a:rPr>
              <a:t>us</a:t>
            </a:r>
            <a:r>
              <a:rPr lang="en-US" sz="3390">
                <a:solidFill>
                  <a:srgbClr val="000000"/>
                </a:solidFill>
                <a:latin typeface="Open Sans"/>
                <a:ea typeface="Open Sans"/>
                <a:cs typeface="Open Sans"/>
                <a:sym typeface="Open Sans"/>
              </a:rPr>
              <a:t>e</a:t>
            </a:r>
            <a:r>
              <a:rPr lang="en-US" sz="3390">
                <a:solidFill>
                  <a:srgbClr val="000000"/>
                </a:solidFill>
                <a:latin typeface="Open Sans"/>
                <a:ea typeface="Open Sans"/>
                <a:cs typeface="Open Sans"/>
                <a:sym typeface="Open Sans"/>
              </a:rPr>
              <a:t> </a:t>
            </a:r>
            <a:r>
              <a:rPr lang="en-US" sz="3390">
                <a:solidFill>
                  <a:srgbClr val="000000"/>
                </a:solidFill>
                <a:latin typeface="Open Sans"/>
                <a:ea typeface="Open Sans"/>
                <a:cs typeface="Open Sans"/>
                <a:sym typeface="Open Sans"/>
              </a:rPr>
              <a:t>is</a:t>
            </a:r>
            <a:r>
              <a:rPr lang="en-US" sz="3390">
                <a:solidFill>
                  <a:srgbClr val="000000"/>
                </a:solidFill>
                <a:latin typeface="Open Sans"/>
                <a:ea typeface="Open Sans"/>
                <a:cs typeface="Open Sans"/>
                <a:sym typeface="Open Sans"/>
              </a:rPr>
              <a:t> </a:t>
            </a:r>
            <a:r>
              <a:rPr lang="en-US" sz="3390">
                <a:solidFill>
                  <a:srgbClr val="000000"/>
                </a:solidFill>
                <a:latin typeface="Open Sans"/>
                <a:ea typeface="Open Sans"/>
                <a:cs typeface="Open Sans"/>
                <a:sym typeface="Open Sans"/>
              </a:rPr>
              <a:t>paused.</a:t>
            </a:r>
          </a:p>
          <a:p>
            <a:pPr algn="l" marL="732015" indent="-366007" lvl="1">
              <a:lnSpc>
                <a:spcPts val="4746"/>
              </a:lnSpc>
              <a:buFont typeface="Arial"/>
              <a:buChar char="•"/>
            </a:pPr>
            <a:r>
              <a:rPr lang="en-US" sz="3390">
                <a:solidFill>
                  <a:srgbClr val="000000"/>
                </a:solidFill>
                <a:latin typeface="Open Sans"/>
                <a:ea typeface="Open Sans"/>
                <a:cs typeface="Open Sans"/>
                <a:sym typeface="Open Sans"/>
              </a:rPr>
              <a:t>The potential risks and benefits of pausing vs. continuing oral PrEP should be made on a cas</a:t>
            </a:r>
            <a:r>
              <a:rPr lang="en-US" sz="3390">
                <a:solidFill>
                  <a:srgbClr val="000000"/>
                </a:solidFill>
                <a:latin typeface="Open Sans"/>
                <a:ea typeface="Open Sans"/>
                <a:cs typeface="Open Sans"/>
                <a:sym typeface="Open Sans"/>
              </a:rPr>
              <a:t>e</a:t>
            </a:r>
            <a:r>
              <a:rPr lang="en-US" sz="3390">
                <a:solidFill>
                  <a:srgbClr val="000000"/>
                </a:solidFill>
                <a:latin typeface="Open Sans"/>
                <a:ea typeface="Open Sans"/>
                <a:cs typeface="Open Sans"/>
                <a:sym typeface="Open Sans"/>
              </a:rPr>
              <a:t>-by-</a:t>
            </a:r>
            <a:r>
              <a:rPr lang="en-US" sz="3390">
                <a:solidFill>
                  <a:srgbClr val="000000"/>
                </a:solidFill>
                <a:latin typeface="Open Sans"/>
                <a:ea typeface="Open Sans"/>
                <a:cs typeface="Open Sans"/>
                <a:sym typeface="Open Sans"/>
              </a:rPr>
              <a:t>ca</a:t>
            </a:r>
            <a:r>
              <a:rPr lang="en-US" sz="3390">
                <a:solidFill>
                  <a:srgbClr val="000000"/>
                </a:solidFill>
                <a:latin typeface="Open Sans"/>
                <a:ea typeface="Open Sans"/>
                <a:cs typeface="Open Sans"/>
                <a:sym typeface="Open Sans"/>
              </a:rPr>
              <a:t>se bas</a:t>
            </a:r>
            <a:r>
              <a:rPr lang="en-US" sz="3390">
                <a:solidFill>
                  <a:srgbClr val="000000"/>
                </a:solidFill>
                <a:latin typeface="Open Sans"/>
                <a:ea typeface="Open Sans"/>
                <a:cs typeface="Open Sans"/>
                <a:sym typeface="Open Sans"/>
              </a:rPr>
              <a:t>i</a:t>
            </a:r>
            <a:r>
              <a:rPr lang="en-US" sz="3390">
                <a:solidFill>
                  <a:srgbClr val="000000"/>
                </a:solidFill>
                <a:latin typeface="Open Sans"/>
                <a:ea typeface="Open Sans"/>
                <a:cs typeface="Open Sans"/>
                <a:sym typeface="Open Sans"/>
              </a:rPr>
              <a:t>s,</a:t>
            </a:r>
            <a:r>
              <a:rPr lang="en-US" sz="3390">
                <a:solidFill>
                  <a:srgbClr val="000000"/>
                </a:solidFill>
                <a:latin typeface="Open Sans"/>
                <a:ea typeface="Open Sans"/>
                <a:cs typeface="Open Sans"/>
                <a:sym typeface="Open Sans"/>
              </a:rPr>
              <a:t> </a:t>
            </a:r>
            <a:r>
              <a:rPr lang="en-US" sz="3390">
                <a:solidFill>
                  <a:srgbClr val="000000"/>
                </a:solidFill>
                <a:latin typeface="Open Sans"/>
                <a:ea typeface="Open Sans"/>
                <a:cs typeface="Open Sans"/>
                <a:sym typeface="Open Sans"/>
              </a:rPr>
              <a:t>w</a:t>
            </a:r>
            <a:r>
              <a:rPr lang="en-US" sz="3390">
                <a:solidFill>
                  <a:srgbClr val="000000"/>
                </a:solidFill>
                <a:latin typeface="Open Sans"/>
                <a:ea typeface="Open Sans"/>
                <a:cs typeface="Open Sans"/>
                <a:sym typeface="Open Sans"/>
              </a:rPr>
              <a:t>it</a:t>
            </a:r>
            <a:r>
              <a:rPr lang="en-US" sz="3390">
                <a:solidFill>
                  <a:srgbClr val="000000"/>
                </a:solidFill>
                <a:latin typeface="Open Sans"/>
                <a:ea typeface="Open Sans"/>
                <a:cs typeface="Open Sans"/>
                <a:sym typeface="Open Sans"/>
              </a:rPr>
              <a:t>h </a:t>
            </a:r>
            <a:r>
              <a:rPr lang="en-US" sz="3390">
                <a:solidFill>
                  <a:srgbClr val="000000"/>
                </a:solidFill>
                <a:latin typeface="Open Sans"/>
                <a:ea typeface="Open Sans"/>
                <a:cs typeface="Open Sans"/>
                <a:sym typeface="Open Sans"/>
              </a:rPr>
              <a:t>a</a:t>
            </a:r>
            <a:r>
              <a:rPr lang="en-US" sz="3390">
                <a:solidFill>
                  <a:srgbClr val="000000"/>
                </a:solidFill>
                <a:latin typeface="Open Sans"/>
                <a:ea typeface="Open Sans"/>
                <a:cs typeface="Open Sans"/>
                <a:sym typeface="Open Sans"/>
              </a:rPr>
              <a:t> pause chosen only when the risks of potentially continuing oral PrEP during AHI are dee</a:t>
            </a:r>
            <a:r>
              <a:rPr lang="en-US" sz="3390">
                <a:solidFill>
                  <a:srgbClr val="000000"/>
                </a:solidFill>
                <a:latin typeface="Open Sans"/>
                <a:ea typeface="Open Sans"/>
                <a:cs typeface="Open Sans"/>
                <a:sym typeface="Open Sans"/>
              </a:rPr>
              <a:t>m</a:t>
            </a:r>
            <a:r>
              <a:rPr lang="en-US" sz="3390">
                <a:solidFill>
                  <a:srgbClr val="000000"/>
                </a:solidFill>
                <a:latin typeface="Open Sans"/>
                <a:ea typeface="Open Sans"/>
                <a:cs typeface="Open Sans"/>
                <a:sym typeface="Open Sans"/>
              </a:rPr>
              <a:t>e</a:t>
            </a:r>
            <a:r>
              <a:rPr lang="en-US" sz="3390">
                <a:solidFill>
                  <a:srgbClr val="000000"/>
                </a:solidFill>
                <a:latin typeface="Open Sans"/>
                <a:ea typeface="Open Sans"/>
                <a:cs typeface="Open Sans"/>
                <a:sym typeface="Open Sans"/>
              </a:rPr>
              <a:t>d</a:t>
            </a:r>
            <a:r>
              <a:rPr lang="en-US" sz="3390">
                <a:solidFill>
                  <a:srgbClr val="000000"/>
                </a:solidFill>
                <a:latin typeface="Open Sans"/>
                <a:ea typeface="Open Sans"/>
                <a:cs typeface="Open Sans"/>
                <a:sym typeface="Open Sans"/>
              </a:rPr>
              <a:t> </a:t>
            </a:r>
            <a:r>
              <a:rPr lang="en-US" sz="3390">
                <a:solidFill>
                  <a:srgbClr val="000000"/>
                </a:solidFill>
                <a:latin typeface="Open Sans"/>
                <a:ea typeface="Open Sans"/>
                <a:cs typeface="Open Sans"/>
                <a:sym typeface="Open Sans"/>
              </a:rPr>
              <a:t>t</a:t>
            </a:r>
            <a:r>
              <a:rPr lang="en-US" sz="3390">
                <a:solidFill>
                  <a:srgbClr val="000000"/>
                </a:solidFill>
                <a:latin typeface="Open Sans"/>
                <a:ea typeface="Open Sans"/>
                <a:cs typeface="Open Sans"/>
                <a:sym typeface="Open Sans"/>
              </a:rPr>
              <a:t>o outweigh the possible benefits of continued use to prevent HIV.</a:t>
            </a:r>
          </a:p>
          <a:p>
            <a:pPr algn="l">
              <a:lnSpc>
                <a:spcPts val="4746"/>
              </a:lnSpc>
            </a:pPr>
          </a:p>
        </p:txBody>
      </p:sp>
      <p:sp>
        <p:nvSpPr>
          <p:cNvPr name="TextBox 7" id="7"/>
          <p:cNvSpPr txBox="true"/>
          <p:nvPr/>
        </p:nvSpPr>
        <p:spPr>
          <a:xfrm rot="0">
            <a:off x="2468558" y="1616497"/>
            <a:ext cx="5804666" cy="608839"/>
          </a:xfrm>
          <a:prstGeom prst="rect">
            <a:avLst/>
          </a:prstGeom>
        </p:spPr>
        <p:txBody>
          <a:bodyPr anchor="t" rtlCol="false" tIns="0" lIns="0" bIns="0" rIns="0">
            <a:spAutoFit/>
          </a:bodyPr>
          <a:lstStyle/>
          <a:p>
            <a:pPr algn="l">
              <a:lnSpc>
                <a:spcPts val="4416"/>
              </a:lnSpc>
            </a:pPr>
            <a:r>
              <a:rPr lang="en-US" sz="4800" b="true">
                <a:solidFill>
                  <a:srgbClr val="231F20"/>
                </a:solidFill>
                <a:latin typeface="Roboto Condensed Bold"/>
                <a:ea typeface="Roboto Condensed Bold"/>
                <a:cs typeface="Roboto Condensed Bold"/>
                <a:sym typeface="Roboto Condensed Bold"/>
              </a:rPr>
              <a:t>High Suspicion of AHI </a:t>
            </a:r>
          </a:p>
        </p:txBody>
      </p:sp>
    </p:spTree>
  </p:cSld>
  <p:clrMapOvr>
    <a:masterClrMapping/>
  </p:clrMapOvr>
</p:sld>
</file>

<file path=ppt/slides/slide5.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354875" y="3221953"/>
            <a:ext cx="6843228" cy="5371138"/>
          </a:xfrm>
          <a:custGeom>
            <a:avLst/>
            <a:gdLst/>
            <a:ahLst/>
            <a:cxnLst/>
            <a:rect r="r" b="b" t="t" l="l"/>
            <a:pathLst>
              <a:path h="5371138" w="6843228">
                <a:moveTo>
                  <a:pt x="0" y="0"/>
                </a:moveTo>
                <a:lnTo>
                  <a:pt x="6843228" y="0"/>
                </a:lnTo>
                <a:lnTo>
                  <a:pt x="6843228" y="5371138"/>
                </a:lnTo>
                <a:lnTo>
                  <a:pt x="0" y="5371138"/>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TextBox 3" id="3"/>
          <p:cNvSpPr txBox="true"/>
          <p:nvPr/>
        </p:nvSpPr>
        <p:spPr>
          <a:xfrm rot="0">
            <a:off x="811741" y="1074947"/>
            <a:ext cx="16447559" cy="1361186"/>
          </a:xfrm>
          <a:prstGeom prst="rect">
            <a:avLst/>
          </a:prstGeom>
        </p:spPr>
        <p:txBody>
          <a:bodyPr anchor="t" rtlCol="false" tIns="0" lIns="0" bIns="0" rIns="0">
            <a:spAutoFit/>
          </a:bodyPr>
          <a:lstStyle/>
          <a:p>
            <a:pPr algn="l">
              <a:lnSpc>
                <a:spcPts val="5152"/>
              </a:lnSpc>
            </a:pPr>
            <a:r>
              <a:rPr lang="en-US" sz="5600" b="true">
                <a:solidFill>
                  <a:srgbClr val="000000"/>
                </a:solidFill>
                <a:latin typeface="Roboto Condensed Bold"/>
                <a:ea typeface="Roboto Condensed Bold"/>
                <a:cs typeface="Roboto Condensed Bold"/>
                <a:sym typeface="Roboto Condensed Bold"/>
              </a:rPr>
              <a:t>How</a:t>
            </a:r>
            <a:r>
              <a:rPr lang="en-US" sz="5600" b="true">
                <a:solidFill>
                  <a:srgbClr val="000000"/>
                </a:solidFill>
                <a:latin typeface="Roboto Condensed Bold"/>
                <a:ea typeface="Roboto Condensed Bold"/>
                <a:cs typeface="Roboto Condensed Bold"/>
                <a:sym typeface="Roboto Condensed Bold"/>
              </a:rPr>
              <a:t> should returning clients be assessed as part of follow-up PrEP care?</a:t>
            </a:r>
          </a:p>
        </p:txBody>
      </p:sp>
      <p:sp>
        <p:nvSpPr>
          <p:cNvPr name="TextBox 4" id="4"/>
          <p:cNvSpPr txBox="true"/>
          <p:nvPr/>
        </p:nvSpPr>
        <p:spPr>
          <a:xfrm rot="0">
            <a:off x="7198103" y="2977586"/>
            <a:ext cx="10481371" cy="5793198"/>
          </a:xfrm>
          <a:prstGeom prst="rect">
            <a:avLst/>
          </a:prstGeom>
        </p:spPr>
        <p:txBody>
          <a:bodyPr anchor="t" rtlCol="false" tIns="0" lIns="0" bIns="0" rIns="0">
            <a:spAutoFit/>
          </a:bodyPr>
          <a:lstStyle/>
          <a:p>
            <a:pPr algn="l" marL="711680" indent="-355840" lvl="1">
              <a:lnSpc>
                <a:spcPts val="4614"/>
              </a:lnSpc>
              <a:buFont typeface="Arial"/>
              <a:buChar char="•"/>
            </a:pPr>
            <a:r>
              <a:rPr lang="en-US" sz="3296">
                <a:solidFill>
                  <a:srgbClr val="000000"/>
                </a:solidFill>
                <a:latin typeface="Open Sans"/>
                <a:ea typeface="Open Sans"/>
                <a:cs typeface="Open Sans"/>
                <a:sym typeface="Open Sans"/>
              </a:rPr>
              <a:t>All clients who start a PrEP product require ongoing follow-up care, as addressed in Lesson 3.</a:t>
            </a:r>
          </a:p>
          <a:p>
            <a:pPr algn="l" marL="711680" indent="-355840" lvl="1">
              <a:lnSpc>
                <a:spcPts val="4614"/>
              </a:lnSpc>
              <a:buFont typeface="Arial"/>
              <a:buChar char="•"/>
            </a:pPr>
            <a:r>
              <a:rPr lang="en-US" sz="3296">
                <a:solidFill>
                  <a:srgbClr val="000000"/>
                </a:solidFill>
                <a:latin typeface="Open Sans"/>
                <a:ea typeface="Open Sans"/>
                <a:cs typeface="Open Sans"/>
                <a:sym typeface="Open Sans"/>
              </a:rPr>
              <a:t>Many of the same e</a:t>
            </a:r>
            <a:r>
              <a:rPr lang="en-US" sz="3296">
                <a:solidFill>
                  <a:srgbClr val="000000"/>
                </a:solidFill>
                <a:latin typeface="Open Sans"/>
                <a:ea typeface="Open Sans"/>
                <a:cs typeface="Open Sans"/>
                <a:sym typeface="Open Sans"/>
              </a:rPr>
              <a:t>ligibility assessment steps completed at the PrEP initiation visit (covered in Lesson 2) need to be re-assessed during follow-up visits. </a:t>
            </a:r>
          </a:p>
          <a:p>
            <a:pPr algn="l" marL="711680" indent="-355840" lvl="1">
              <a:lnSpc>
                <a:spcPts val="4614"/>
              </a:lnSpc>
              <a:buFont typeface="Arial"/>
              <a:buChar char="•"/>
            </a:pPr>
            <a:r>
              <a:rPr lang="en-US" sz="3296">
                <a:solidFill>
                  <a:srgbClr val="000000"/>
                </a:solidFill>
                <a:latin typeface="Open Sans"/>
                <a:ea typeface="Open Sans"/>
                <a:cs typeface="Open Sans"/>
                <a:sym typeface="Open Sans"/>
              </a:rPr>
              <a:t>This is because circumstances may change over time, and new contraindications, side effects and challenges with use may prevent continued use or warrant additional support. </a:t>
            </a:r>
          </a:p>
        </p:txBody>
      </p:sp>
    </p:spTree>
  </p:cSld>
  <p:clrMapOvr>
    <a:masterClrMapping/>
  </p:clrMapOvr>
</p:sld>
</file>

<file path=ppt/slides/slide50.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grpSp>
        <p:nvGrpSpPr>
          <p:cNvPr name="Group 2" id="2"/>
          <p:cNvGrpSpPr/>
          <p:nvPr/>
        </p:nvGrpSpPr>
        <p:grpSpPr>
          <a:xfrm rot="0">
            <a:off x="0" y="0"/>
            <a:ext cx="2187255" cy="2157558"/>
            <a:chOff x="0" y="0"/>
            <a:chExt cx="2916340" cy="2876744"/>
          </a:xfrm>
        </p:grpSpPr>
        <p:sp>
          <p:nvSpPr>
            <p:cNvPr name="Freeform 3" id="3"/>
            <p:cNvSpPr/>
            <p:nvPr/>
          </p:nvSpPr>
          <p:spPr>
            <a:xfrm flipH="false" flipV="false" rot="1758426">
              <a:off x="368559" y="400518"/>
              <a:ext cx="2179222" cy="2075708"/>
            </a:xfrm>
            <a:custGeom>
              <a:avLst/>
              <a:gdLst/>
              <a:ahLst/>
              <a:cxnLst/>
              <a:rect r="r" b="b" t="t" l="l"/>
              <a:pathLst>
                <a:path h="2075708" w="2179222">
                  <a:moveTo>
                    <a:pt x="0" y="0"/>
                  </a:moveTo>
                  <a:lnTo>
                    <a:pt x="2179222" y="0"/>
                  </a:lnTo>
                  <a:lnTo>
                    <a:pt x="2179222" y="2075708"/>
                  </a:lnTo>
                  <a:lnTo>
                    <a:pt x="0" y="2075708"/>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4" id="4"/>
            <p:cNvSpPr/>
            <p:nvPr/>
          </p:nvSpPr>
          <p:spPr>
            <a:xfrm flipH="false" flipV="false" rot="0">
              <a:off x="1074623" y="748991"/>
              <a:ext cx="767093" cy="1378762"/>
            </a:xfrm>
            <a:custGeom>
              <a:avLst/>
              <a:gdLst/>
              <a:ahLst/>
              <a:cxnLst/>
              <a:rect r="r" b="b" t="t" l="l"/>
              <a:pathLst>
                <a:path h="1378762" w="767093">
                  <a:moveTo>
                    <a:pt x="0" y="0"/>
                  </a:moveTo>
                  <a:lnTo>
                    <a:pt x="767093" y="0"/>
                  </a:lnTo>
                  <a:lnTo>
                    <a:pt x="767093" y="1378762"/>
                  </a:lnTo>
                  <a:lnTo>
                    <a:pt x="0" y="1378762"/>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grpSp>
      <p:sp>
        <p:nvSpPr>
          <p:cNvPr name="TextBox 5" id="5"/>
          <p:cNvSpPr txBox="true"/>
          <p:nvPr/>
        </p:nvSpPr>
        <p:spPr>
          <a:xfrm rot="0">
            <a:off x="473889" y="2527153"/>
            <a:ext cx="10915769" cy="7302869"/>
          </a:xfrm>
          <a:prstGeom prst="rect">
            <a:avLst/>
          </a:prstGeom>
        </p:spPr>
        <p:txBody>
          <a:bodyPr anchor="t" rtlCol="false" tIns="0" lIns="0" bIns="0" rIns="0">
            <a:spAutoFit/>
          </a:bodyPr>
          <a:lstStyle/>
          <a:p>
            <a:pPr algn="l" marL="560357" indent="-280179" lvl="1">
              <a:lnSpc>
                <a:spcPts val="3633"/>
              </a:lnSpc>
              <a:buFont typeface="Arial"/>
              <a:buChar char="•"/>
            </a:pPr>
            <a:r>
              <a:rPr lang="en-US" sz="2595">
                <a:solidFill>
                  <a:srgbClr val="000000"/>
                </a:solidFill>
                <a:latin typeface="Open Sans"/>
                <a:ea typeface="Open Sans"/>
                <a:cs typeface="Open Sans"/>
                <a:sym typeface="Open Sans"/>
              </a:rPr>
              <a:t>TDF-based oral PrEP is not known to interact with other medications; therefore, there are no contraindications to continuing TDF-based oral PrEP due to use of other medications.</a:t>
            </a:r>
          </a:p>
          <a:p>
            <a:pPr algn="l" marL="560357" indent="-280179" lvl="1">
              <a:lnSpc>
                <a:spcPts val="3633"/>
              </a:lnSpc>
              <a:buFont typeface="Arial"/>
              <a:buChar char="•"/>
            </a:pPr>
            <a:r>
              <a:rPr lang="en-US" sz="2595">
                <a:solidFill>
                  <a:srgbClr val="000000"/>
                </a:solidFill>
                <a:latin typeface="Open Sans"/>
                <a:ea typeface="Open Sans"/>
                <a:cs typeface="Open Sans"/>
                <a:sym typeface="Open Sans"/>
              </a:rPr>
              <a:t>There is some evidence that use of estradiol-based gender-affirming hormones may reduce TDF-based oral PrEP medication levels.</a:t>
            </a:r>
            <a:r>
              <a:rPr lang="en-US" sz="2595">
                <a:solidFill>
                  <a:srgbClr val="000000"/>
                </a:solidFill>
                <a:latin typeface="Open Sans"/>
                <a:ea typeface="Open Sans"/>
                <a:cs typeface="Open Sans"/>
                <a:sym typeface="Open Sans"/>
              </a:rPr>
              <a:t> Therefore, tr</a:t>
            </a:r>
            <a:r>
              <a:rPr lang="en-US" sz="2595">
                <a:solidFill>
                  <a:srgbClr val="000000"/>
                </a:solidFill>
                <a:latin typeface="Open Sans"/>
                <a:ea typeface="Open Sans"/>
                <a:cs typeface="Open Sans"/>
                <a:sym typeface="Open Sans"/>
              </a:rPr>
              <a:t>ansgender women using TDF-based oral PrEP who have begun using gender-affirming hormones should follow the TDF-based oral PrEP dosing regimen recommended for them. Reminder: the r</a:t>
            </a:r>
            <a:r>
              <a:rPr lang="en-US" sz="2595">
                <a:solidFill>
                  <a:srgbClr val="000000"/>
                </a:solidFill>
                <a:latin typeface="Open Sans"/>
                <a:ea typeface="Open Sans"/>
                <a:cs typeface="Open Sans"/>
                <a:sym typeface="Open Sans"/>
              </a:rPr>
              <a:t>ecommend</a:t>
            </a:r>
            <a:r>
              <a:rPr lang="en-US" sz="2595">
                <a:solidFill>
                  <a:srgbClr val="000000"/>
                </a:solidFill>
                <a:latin typeface="Open Sans"/>
                <a:ea typeface="Open Sans"/>
                <a:cs typeface="Open Sans"/>
                <a:sym typeface="Open Sans"/>
              </a:rPr>
              <a:t>ed dos</a:t>
            </a:r>
            <a:r>
              <a:rPr lang="en-US" sz="2595">
                <a:solidFill>
                  <a:srgbClr val="000000"/>
                </a:solidFill>
                <a:latin typeface="Open Sans"/>
                <a:ea typeface="Open Sans"/>
                <a:cs typeface="Open Sans"/>
                <a:sym typeface="Open Sans"/>
              </a:rPr>
              <a:t>ing sc</a:t>
            </a:r>
            <a:r>
              <a:rPr lang="en-US" sz="2595">
                <a:solidFill>
                  <a:srgbClr val="000000"/>
                </a:solidFill>
                <a:latin typeface="Open Sans"/>
                <a:ea typeface="Open Sans"/>
                <a:cs typeface="Open Sans"/>
                <a:sym typeface="Open Sans"/>
              </a:rPr>
              <a:t>hedule for transgender women depends upon whether gender-affirming hormones are being used, as described in Lesson 3. </a:t>
            </a:r>
          </a:p>
          <a:p>
            <a:pPr algn="l" marL="560357" indent="-280179" lvl="1">
              <a:lnSpc>
                <a:spcPts val="3633"/>
              </a:lnSpc>
              <a:buFont typeface="Arial"/>
              <a:buChar char="•"/>
            </a:pPr>
            <a:r>
              <a:rPr lang="en-US" sz="2595">
                <a:solidFill>
                  <a:srgbClr val="000000"/>
                </a:solidFill>
                <a:latin typeface="Open Sans"/>
                <a:ea typeface="Open Sans"/>
                <a:cs typeface="Open Sans"/>
                <a:sym typeface="Open Sans"/>
              </a:rPr>
              <a:t>A note about medication use during pregnancy: TDF-based oral PrEP is not known to interact with medications or dietary supple</a:t>
            </a:r>
            <a:r>
              <a:rPr lang="en-US" sz="2595">
                <a:solidFill>
                  <a:srgbClr val="000000"/>
                </a:solidFill>
                <a:latin typeface="Open Sans"/>
                <a:ea typeface="Open Sans"/>
                <a:cs typeface="Open Sans"/>
                <a:sym typeface="Open Sans"/>
              </a:rPr>
              <a:t>m</a:t>
            </a:r>
            <a:r>
              <a:rPr lang="en-US" sz="2595">
                <a:solidFill>
                  <a:srgbClr val="000000"/>
                </a:solidFill>
                <a:latin typeface="Open Sans"/>
                <a:ea typeface="Open Sans"/>
                <a:cs typeface="Open Sans"/>
                <a:sym typeface="Open Sans"/>
              </a:rPr>
              <a:t>en</a:t>
            </a:r>
            <a:r>
              <a:rPr lang="en-US" sz="2595">
                <a:solidFill>
                  <a:srgbClr val="000000"/>
                </a:solidFill>
                <a:latin typeface="Open Sans"/>
                <a:ea typeface="Open Sans"/>
                <a:cs typeface="Open Sans"/>
                <a:sym typeface="Open Sans"/>
              </a:rPr>
              <a:t>ts</a:t>
            </a:r>
            <a:r>
              <a:rPr lang="en-US" sz="2595">
                <a:solidFill>
                  <a:srgbClr val="000000"/>
                </a:solidFill>
                <a:latin typeface="Open Sans"/>
                <a:ea typeface="Open Sans"/>
                <a:cs typeface="Open Sans"/>
                <a:sym typeface="Open Sans"/>
              </a:rPr>
              <a:t> commonly used during pregnancy and the postnatal period, including iron and folic acid tablets, antibiotics, antimalarials, antihelminthics, oxytocin, and contraception.</a:t>
            </a:r>
          </a:p>
        </p:txBody>
      </p:sp>
      <p:sp>
        <p:nvSpPr>
          <p:cNvPr name="Freeform 6" id="6"/>
          <p:cNvSpPr/>
          <p:nvPr/>
        </p:nvSpPr>
        <p:spPr>
          <a:xfrm flipH="false" flipV="false" rot="0">
            <a:off x="11614780" y="2974629"/>
            <a:ext cx="6439025" cy="5577005"/>
          </a:xfrm>
          <a:custGeom>
            <a:avLst/>
            <a:gdLst/>
            <a:ahLst/>
            <a:cxnLst/>
            <a:rect r="r" b="b" t="t" l="l"/>
            <a:pathLst>
              <a:path h="5577005" w="6439025">
                <a:moveTo>
                  <a:pt x="0" y="0"/>
                </a:moveTo>
                <a:lnTo>
                  <a:pt x="6439024" y="0"/>
                </a:lnTo>
                <a:lnTo>
                  <a:pt x="6439024" y="5577005"/>
                </a:lnTo>
                <a:lnTo>
                  <a:pt x="0" y="5577005"/>
                </a:lnTo>
                <a:lnTo>
                  <a:pt x="0" y="0"/>
                </a:lnTo>
                <a:close/>
              </a:path>
            </a:pathLst>
          </a:custGeom>
          <a:blipFill>
            <a:blip r:embed="rId6"/>
            <a:stretch>
              <a:fillRect l="0" t="0" r="0" b="0"/>
            </a:stretch>
          </a:blipFill>
        </p:spPr>
      </p:sp>
      <p:sp>
        <p:nvSpPr>
          <p:cNvPr name="TextBox 7" id="7"/>
          <p:cNvSpPr txBox="true"/>
          <p:nvPr/>
        </p:nvSpPr>
        <p:spPr>
          <a:xfrm rot="0">
            <a:off x="2468558" y="788711"/>
            <a:ext cx="16447559" cy="713486"/>
          </a:xfrm>
          <a:prstGeom prst="rect">
            <a:avLst/>
          </a:prstGeom>
        </p:spPr>
        <p:txBody>
          <a:bodyPr anchor="t" rtlCol="false" tIns="0" lIns="0" bIns="0" rIns="0">
            <a:spAutoFit/>
          </a:bodyPr>
          <a:lstStyle/>
          <a:p>
            <a:pPr algn="l">
              <a:lnSpc>
                <a:spcPts val="5152"/>
              </a:lnSpc>
            </a:pPr>
            <a:r>
              <a:rPr lang="en-US" sz="5600" b="true">
                <a:solidFill>
                  <a:srgbClr val="1D9EDE"/>
                </a:solidFill>
                <a:latin typeface="Roboto Condensed Bold"/>
                <a:ea typeface="Roboto Condensed Bold"/>
                <a:cs typeface="Roboto Condensed Bold"/>
                <a:sym typeface="Roboto Condensed Bold"/>
              </a:rPr>
              <a:t>Contraindications &amp; Considerations: Oral PrEP </a:t>
            </a:r>
          </a:p>
        </p:txBody>
      </p:sp>
      <p:sp>
        <p:nvSpPr>
          <p:cNvPr name="TextBox 8" id="8"/>
          <p:cNvSpPr txBox="true"/>
          <p:nvPr/>
        </p:nvSpPr>
        <p:spPr>
          <a:xfrm rot="0">
            <a:off x="2468558" y="1616497"/>
            <a:ext cx="5804666" cy="608839"/>
          </a:xfrm>
          <a:prstGeom prst="rect">
            <a:avLst/>
          </a:prstGeom>
        </p:spPr>
        <p:txBody>
          <a:bodyPr anchor="t" rtlCol="false" tIns="0" lIns="0" bIns="0" rIns="0">
            <a:spAutoFit/>
          </a:bodyPr>
          <a:lstStyle/>
          <a:p>
            <a:pPr algn="l">
              <a:lnSpc>
                <a:spcPts val="4416"/>
              </a:lnSpc>
            </a:pPr>
            <a:r>
              <a:rPr lang="en-US" sz="4800" b="true">
                <a:solidFill>
                  <a:srgbClr val="231F20"/>
                </a:solidFill>
                <a:latin typeface="Roboto Condensed Bold"/>
                <a:ea typeface="Roboto Condensed Bold"/>
                <a:cs typeface="Roboto Condensed Bold"/>
                <a:sym typeface="Roboto Condensed Bold"/>
              </a:rPr>
              <a:t>Medication Interactions</a:t>
            </a:r>
          </a:p>
        </p:txBody>
      </p:sp>
    </p:spTree>
  </p:cSld>
  <p:clrMapOvr>
    <a:masterClrMapping/>
  </p:clrMapOvr>
</p:sld>
</file>

<file path=ppt/slides/slide51.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grpSp>
        <p:nvGrpSpPr>
          <p:cNvPr name="Group 2" id="2"/>
          <p:cNvGrpSpPr/>
          <p:nvPr/>
        </p:nvGrpSpPr>
        <p:grpSpPr>
          <a:xfrm rot="0">
            <a:off x="0" y="0"/>
            <a:ext cx="2187255" cy="2157558"/>
            <a:chOff x="0" y="0"/>
            <a:chExt cx="2916340" cy="2876744"/>
          </a:xfrm>
        </p:grpSpPr>
        <p:sp>
          <p:nvSpPr>
            <p:cNvPr name="Freeform 3" id="3"/>
            <p:cNvSpPr/>
            <p:nvPr/>
          </p:nvSpPr>
          <p:spPr>
            <a:xfrm flipH="false" flipV="false" rot="1758426">
              <a:off x="368559" y="400518"/>
              <a:ext cx="2179222" cy="2075708"/>
            </a:xfrm>
            <a:custGeom>
              <a:avLst/>
              <a:gdLst/>
              <a:ahLst/>
              <a:cxnLst/>
              <a:rect r="r" b="b" t="t" l="l"/>
              <a:pathLst>
                <a:path h="2075708" w="2179222">
                  <a:moveTo>
                    <a:pt x="0" y="0"/>
                  </a:moveTo>
                  <a:lnTo>
                    <a:pt x="2179222" y="0"/>
                  </a:lnTo>
                  <a:lnTo>
                    <a:pt x="2179222" y="2075708"/>
                  </a:lnTo>
                  <a:lnTo>
                    <a:pt x="0" y="2075708"/>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4" id="4"/>
            <p:cNvSpPr/>
            <p:nvPr/>
          </p:nvSpPr>
          <p:spPr>
            <a:xfrm flipH="false" flipV="false" rot="0">
              <a:off x="1074623" y="748991"/>
              <a:ext cx="767093" cy="1378762"/>
            </a:xfrm>
            <a:custGeom>
              <a:avLst/>
              <a:gdLst/>
              <a:ahLst/>
              <a:cxnLst/>
              <a:rect r="r" b="b" t="t" l="l"/>
              <a:pathLst>
                <a:path h="1378762" w="767093">
                  <a:moveTo>
                    <a:pt x="0" y="0"/>
                  </a:moveTo>
                  <a:lnTo>
                    <a:pt x="767093" y="0"/>
                  </a:lnTo>
                  <a:lnTo>
                    <a:pt x="767093" y="1378762"/>
                  </a:lnTo>
                  <a:lnTo>
                    <a:pt x="0" y="1378762"/>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grpSp>
      <p:sp>
        <p:nvSpPr>
          <p:cNvPr name="TextBox 5" id="5"/>
          <p:cNvSpPr txBox="true"/>
          <p:nvPr/>
        </p:nvSpPr>
        <p:spPr>
          <a:xfrm rot="0">
            <a:off x="473889" y="2527153"/>
            <a:ext cx="17421204" cy="7302869"/>
          </a:xfrm>
          <a:prstGeom prst="rect">
            <a:avLst/>
          </a:prstGeom>
        </p:spPr>
        <p:txBody>
          <a:bodyPr anchor="t" rtlCol="false" tIns="0" lIns="0" bIns="0" rIns="0">
            <a:spAutoFit/>
          </a:bodyPr>
          <a:lstStyle/>
          <a:p>
            <a:pPr algn="l" marL="560357" indent="-280179" lvl="1">
              <a:lnSpc>
                <a:spcPts val="3633"/>
              </a:lnSpc>
              <a:buFont typeface="Arial"/>
              <a:buChar char="•"/>
            </a:pPr>
            <a:r>
              <a:rPr lang="en-US" sz="2595">
                <a:solidFill>
                  <a:srgbClr val="000000"/>
                </a:solidFill>
                <a:latin typeface="Open Sans"/>
                <a:ea typeface="Open Sans"/>
                <a:cs typeface="Open Sans"/>
                <a:sym typeface="Open Sans"/>
              </a:rPr>
              <a:t>While clients using </a:t>
            </a:r>
            <a:r>
              <a:rPr lang="en-US" sz="2595">
                <a:solidFill>
                  <a:srgbClr val="000000"/>
                </a:solidFill>
                <a:latin typeface="Open Sans"/>
                <a:ea typeface="Open Sans"/>
                <a:cs typeface="Open Sans"/>
                <a:sym typeface="Open Sans"/>
              </a:rPr>
              <a:t>TDF-based oral PrEP may have a higher risk of kidney-related adverse events, evidence suggests that reduced kidney function is uncommon, particularly in those less than 30 years of age. Adverse events related to the kidney that do occur are usually mild, do not progress in severity, and reverse when TDF-based oral PrEP is stopped. </a:t>
            </a:r>
          </a:p>
          <a:p>
            <a:pPr algn="l" marL="560357" indent="-280179" lvl="1">
              <a:lnSpc>
                <a:spcPts val="3633"/>
              </a:lnSpc>
              <a:buFont typeface="Arial"/>
              <a:buChar char="•"/>
            </a:pPr>
            <a:r>
              <a:rPr lang="en-US" sz="2595">
                <a:solidFill>
                  <a:srgbClr val="000000"/>
                </a:solidFill>
                <a:latin typeface="Open Sans"/>
                <a:ea typeface="Open Sans"/>
                <a:cs typeface="Open Sans"/>
                <a:sym typeface="Open Sans"/>
              </a:rPr>
              <a:t>WHO guidance specifies</a:t>
            </a:r>
            <a:r>
              <a:rPr lang="en-US" sz="2595">
                <a:solidFill>
                  <a:srgbClr val="000000"/>
                </a:solidFill>
                <a:latin typeface="Open Sans"/>
                <a:ea typeface="Open Sans"/>
                <a:cs typeface="Open Sans"/>
                <a:sym typeface="Open Sans"/>
              </a:rPr>
              <a:t> the following in relation to kid</a:t>
            </a:r>
            <a:r>
              <a:rPr lang="en-US" sz="2595">
                <a:solidFill>
                  <a:srgbClr val="000000"/>
                </a:solidFill>
                <a:latin typeface="Open Sans"/>
                <a:ea typeface="Open Sans"/>
                <a:cs typeface="Open Sans"/>
                <a:sym typeface="Open Sans"/>
              </a:rPr>
              <a:t>ney function testing for clients continuing to use TDF-based oral PrEP:</a:t>
            </a:r>
          </a:p>
          <a:p>
            <a:pPr algn="l" marL="1120714" indent="-373571" lvl="2">
              <a:lnSpc>
                <a:spcPts val="3633"/>
              </a:lnSpc>
              <a:buFont typeface="Arial"/>
              <a:buChar char="⚬"/>
            </a:pPr>
            <a:r>
              <a:rPr lang="en-US" sz="2595">
                <a:solidFill>
                  <a:srgbClr val="000000"/>
                </a:solidFill>
                <a:latin typeface="Open Sans"/>
                <a:ea typeface="Open Sans"/>
                <a:cs typeface="Open Sans"/>
                <a:sym typeface="Open Sans"/>
              </a:rPr>
              <a:t>If under 49 years and free of renal comorbidities, testing is optional, noting the likelihood of reduced renal function increases with age</a:t>
            </a:r>
          </a:p>
          <a:p>
            <a:pPr algn="l" marL="1120714" indent="-373571" lvl="2">
              <a:lnSpc>
                <a:spcPts val="3633"/>
              </a:lnSpc>
              <a:buFont typeface="Arial"/>
              <a:buChar char="⚬"/>
            </a:pPr>
            <a:r>
              <a:rPr lang="en-US" sz="2595">
                <a:solidFill>
                  <a:srgbClr val="000000"/>
                </a:solidFill>
                <a:latin typeface="Open Sans"/>
                <a:ea typeface="Open Sans"/>
                <a:cs typeface="Open Sans"/>
                <a:sym typeface="Open Sans"/>
              </a:rPr>
              <a:t>If 50+ years and/or with r</a:t>
            </a:r>
            <a:r>
              <a:rPr lang="en-US" sz="2595">
                <a:solidFill>
                  <a:srgbClr val="000000"/>
                </a:solidFill>
                <a:latin typeface="Open Sans"/>
                <a:ea typeface="Open Sans"/>
                <a:cs typeface="Open Sans"/>
                <a:sym typeface="Open Sans"/>
              </a:rPr>
              <a:t>enal comorbiditi</a:t>
            </a:r>
            <a:r>
              <a:rPr lang="en-US" sz="2595">
                <a:solidFill>
                  <a:srgbClr val="000000"/>
                </a:solidFill>
                <a:latin typeface="Open Sans"/>
                <a:ea typeface="Open Sans"/>
                <a:cs typeface="Open Sans"/>
                <a:sym typeface="Open Sans"/>
              </a:rPr>
              <a:t>es, re-test</a:t>
            </a:r>
            <a:r>
              <a:rPr lang="en-US" sz="2595">
                <a:solidFill>
                  <a:srgbClr val="000000"/>
                </a:solidFill>
                <a:latin typeface="Open Sans"/>
                <a:ea typeface="Open Sans"/>
                <a:cs typeface="Open Sans"/>
                <a:sym typeface="Open Sans"/>
              </a:rPr>
              <a:t>ing </a:t>
            </a:r>
            <a:r>
              <a:rPr lang="en-US" sz="2595">
                <a:solidFill>
                  <a:srgbClr val="000000"/>
                </a:solidFill>
                <a:latin typeface="Open Sans"/>
                <a:ea typeface="Open Sans"/>
                <a:cs typeface="Open Sans"/>
                <a:sym typeface="Open Sans"/>
              </a:rPr>
              <a:t>every 6-12 months is suggested, as well as for anyone with a previous kidney function test result indicative of at least mild reduction in function (eGFR &lt; 90 ml/min per 1.73 m2).</a:t>
            </a:r>
          </a:p>
          <a:p>
            <a:pPr algn="l" marL="560357" indent="-280179" lvl="1">
              <a:lnSpc>
                <a:spcPts val="3633"/>
              </a:lnSpc>
              <a:buFont typeface="Arial"/>
              <a:buChar char="•"/>
            </a:pPr>
            <a:r>
              <a:rPr lang="en-US" sz="2595">
                <a:solidFill>
                  <a:srgbClr val="000000"/>
                </a:solidFill>
                <a:latin typeface="Open Sans"/>
                <a:ea typeface="Open Sans"/>
                <a:cs typeface="Open Sans"/>
                <a:sym typeface="Open Sans"/>
              </a:rPr>
              <a:t>When kidney function testing is being done, use of TDF-based oral PrEP should not be stopped or delayed while waiting for test results.</a:t>
            </a:r>
          </a:p>
          <a:p>
            <a:pPr algn="l" marL="560357" indent="-280179" lvl="1">
              <a:lnSpc>
                <a:spcPts val="3633"/>
              </a:lnSpc>
              <a:buFont typeface="Arial"/>
              <a:buChar char="•"/>
            </a:pPr>
            <a:r>
              <a:rPr lang="en-US" sz="2595">
                <a:solidFill>
                  <a:srgbClr val="000000"/>
                </a:solidFill>
                <a:latin typeface="Open Sans"/>
                <a:ea typeface="Open Sans"/>
                <a:cs typeface="Open Sans"/>
                <a:sym typeface="Open Sans"/>
              </a:rPr>
              <a:t>Provider</a:t>
            </a:r>
            <a:r>
              <a:rPr lang="en-US" sz="2595">
                <a:solidFill>
                  <a:srgbClr val="000000"/>
                </a:solidFill>
                <a:latin typeface="Open Sans"/>
                <a:ea typeface="Open Sans"/>
                <a:cs typeface="Open Sans"/>
                <a:sym typeface="Open Sans"/>
              </a:rPr>
              <a:t>s</a:t>
            </a:r>
            <a:r>
              <a:rPr lang="en-US" sz="2595">
                <a:solidFill>
                  <a:srgbClr val="000000"/>
                </a:solidFill>
                <a:latin typeface="Open Sans"/>
                <a:ea typeface="Open Sans"/>
                <a:cs typeface="Open Sans"/>
                <a:sym typeface="Open Sans"/>
              </a:rPr>
              <a:t> should follow national guidelines for renal function testing, which may vary by country.</a:t>
            </a:r>
          </a:p>
          <a:p>
            <a:pPr algn="l" marL="560357" indent="-280179" lvl="1">
              <a:lnSpc>
                <a:spcPts val="3633"/>
              </a:lnSpc>
              <a:buFont typeface="Arial"/>
              <a:buChar char="•"/>
            </a:pPr>
            <a:r>
              <a:rPr lang="en-US" sz="2595">
                <a:solidFill>
                  <a:srgbClr val="000000"/>
                </a:solidFill>
                <a:latin typeface="Open Sans"/>
                <a:ea typeface="Open Sans"/>
                <a:cs typeface="Open Sans"/>
                <a:sym typeface="Open Sans"/>
              </a:rPr>
              <a:t>If continued use of TDF-based oral PrEP is contraindicated due to impaired kidney function or disease, a different PrEP product or HIV prevention strategy may be an option instead. </a:t>
            </a:r>
          </a:p>
        </p:txBody>
      </p:sp>
      <p:sp>
        <p:nvSpPr>
          <p:cNvPr name="TextBox 6" id="6"/>
          <p:cNvSpPr txBox="true"/>
          <p:nvPr/>
        </p:nvSpPr>
        <p:spPr>
          <a:xfrm rot="0">
            <a:off x="2468558" y="788711"/>
            <a:ext cx="16447559" cy="713486"/>
          </a:xfrm>
          <a:prstGeom prst="rect">
            <a:avLst/>
          </a:prstGeom>
        </p:spPr>
        <p:txBody>
          <a:bodyPr anchor="t" rtlCol="false" tIns="0" lIns="0" bIns="0" rIns="0">
            <a:spAutoFit/>
          </a:bodyPr>
          <a:lstStyle/>
          <a:p>
            <a:pPr algn="l">
              <a:lnSpc>
                <a:spcPts val="5152"/>
              </a:lnSpc>
            </a:pPr>
            <a:r>
              <a:rPr lang="en-US" sz="5600" b="true">
                <a:solidFill>
                  <a:srgbClr val="1D9EDE"/>
                </a:solidFill>
                <a:latin typeface="Roboto Condensed Bold"/>
                <a:ea typeface="Roboto Condensed Bold"/>
                <a:cs typeface="Roboto Condensed Bold"/>
                <a:sym typeface="Roboto Condensed Bold"/>
              </a:rPr>
              <a:t>Contraindications &amp; Considerations: Oral PrEP </a:t>
            </a:r>
          </a:p>
        </p:txBody>
      </p:sp>
      <p:sp>
        <p:nvSpPr>
          <p:cNvPr name="TextBox 7" id="7"/>
          <p:cNvSpPr txBox="true"/>
          <p:nvPr/>
        </p:nvSpPr>
        <p:spPr>
          <a:xfrm rot="0">
            <a:off x="2468558" y="1616497"/>
            <a:ext cx="5804666" cy="608839"/>
          </a:xfrm>
          <a:prstGeom prst="rect">
            <a:avLst/>
          </a:prstGeom>
        </p:spPr>
        <p:txBody>
          <a:bodyPr anchor="t" rtlCol="false" tIns="0" lIns="0" bIns="0" rIns="0">
            <a:spAutoFit/>
          </a:bodyPr>
          <a:lstStyle/>
          <a:p>
            <a:pPr algn="l">
              <a:lnSpc>
                <a:spcPts val="4416"/>
              </a:lnSpc>
            </a:pPr>
            <a:r>
              <a:rPr lang="en-US" sz="4800" b="true">
                <a:solidFill>
                  <a:srgbClr val="231F20"/>
                </a:solidFill>
                <a:latin typeface="Roboto Condensed Bold"/>
                <a:ea typeface="Roboto Condensed Bold"/>
                <a:cs typeface="Roboto Condensed Bold"/>
                <a:sym typeface="Roboto Condensed Bold"/>
              </a:rPr>
              <a:t>Comorbid Conditions</a:t>
            </a:r>
          </a:p>
        </p:txBody>
      </p:sp>
    </p:spTree>
  </p:cSld>
  <p:clrMapOvr>
    <a:masterClrMapping/>
  </p:clrMapOvr>
</p:sld>
</file>

<file path=ppt/slides/slide52.xml><?xml version="1.0" encoding="utf-8"?>
<p:sld xmlns:p="http://schemas.openxmlformats.org/presentationml/2006/main" xmlns:a="http://schemas.openxmlformats.org/drawingml/2006/main" xmlns:r="http://schemas.openxmlformats.org/officeDocument/2006/relationships">
  <p:cSld>
    <p:bg>
      <p:bgPr>
        <a:solidFill>
          <a:srgbClr val="48AEA8"/>
        </a:solidFill>
      </p:bgPr>
    </p:bg>
    <p:spTree>
      <p:nvGrpSpPr>
        <p:cNvPr id="1" name=""/>
        <p:cNvGrpSpPr/>
        <p:nvPr/>
      </p:nvGrpSpPr>
      <p:grpSpPr>
        <a:xfrm>
          <a:off x="0" y="0"/>
          <a:ext cx="0" cy="0"/>
          <a:chOff x="0" y="0"/>
          <a:chExt cx="0" cy="0"/>
        </a:xfrm>
      </p:grpSpPr>
      <p:sp>
        <p:nvSpPr>
          <p:cNvPr name="TextBox 2" id="2"/>
          <p:cNvSpPr txBox="true"/>
          <p:nvPr/>
        </p:nvSpPr>
        <p:spPr>
          <a:xfrm rot="0">
            <a:off x="5943520" y="3934079"/>
            <a:ext cx="10951476" cy="2380742"/>
          </a:xfrm>
          <a:prstGeom prst="rect">
            <a:avLst/>
          </a:prstGeom>
        </p:spPr>
        <p:txBody>
          <a:bodyPr anchor="t" rtlCol="false" tIns="0" lIns="0" bIns="0" rIns="0">
            <a:spAutoFit/>
          </a:bodyPr>
          <a:lstStyle/>
          <a:p>
            <a:pPr algn="l">
              <a:lnSpc>
                <a:spcPts val="9423"/>
              </a:lnSpc>
            </a:pPr>
            <a:r>
              <a:rPr lang="en-US" sz="7599" b="true">
                <a:solidFill>
                  <a:srgbClr val="FFFFFF"/>
                </a:solidFill>
                <a:latin typeface="Roboto Condensed Bold"/>
                <a:ea typeface="Roboto Condensed Bold"/>
                <a:cs typeface="Roboto Condensed Bold"/>
                <a:sym typeface="Roboto Condensed Bold"/>
              </a:rPr>
              <a:t>Contraindications &amp; Considerations: DVR</a:t>
            </a:r>
          </a:p>
        </p:txBody>
      </p:sp>
      <p:grpSp>
        <p:nvGrpSpPr>
          <p:cNvPr name="Group 3" id="3"/>
          <p:cNvGrpSpPr/>
          <p:nvPr/>
        </p:nvGrpSpPr>
        <p:grpSpPr>
          <a:xfrm rot="0">
            <a:off x="0" y="1920713"/>
            <a:ext cx="6785091" cy="6692969"/>
            <a:chOff x="0" y="0"/>
            <a:chExt cx="9046788" cy="8923958"/>
          </a:xfrm>
        </p:grpSpPr>
        <p:sp>
          <p:nvSpPr>
            <p:cNvPr name="Freeform 4" id="4"/>
            <p:cNvSpPr/>
            <p:nvPr/>
          </p:nvSpPr>
          <p:spPr>
            <a:xfrm flipH="false" flipV="false" rot="1758426">
              <a:off x="1143308" y="1242448"/>
              <a:ext cx="6760171" cy="6439063"/>
            </a:xfrm>
            <a:custGeom>
              <a:avLst/>
              <a:gdLst/>
              <a:ahLst/>
              <a:cxnLst/>
              <a:rect r="r" b="b" t="t" l="l"/>
              <a:pathLst>
                <a:path h="6439063" w="6760171">
                  <a:moveTo>
                    <a:pt x="0" y="0"/>
                  </a:moveTo>
                  <a:lnTo>
                    <a:pt x="6760171" y="0"/>
                  </a:lnTo>
                  <a:lnTo>
                    <a:pt x="6760171" y="6439063"/>
                  </a:lnTo>
                  <a:lnTo>
                    <a:pt x="0" y="6439063"/>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5" id="5"/>
            <p:cNvSpPr/>
            <p:nvPr/>
          </p:nvSpPr>
          <p:spPr>
            <a:xfrm flipH="false" flipV="false" rot="0">
              <a:off x="2697450" y="2636036"/>
              <a:ext cx="3651887" cy="3651887"/>
            </a:xfrm>
            <a:custGeom>
              <a:avLst/>
              <a:gdLst/>
              <a:ahLst/>
              <a:cxnLst/>
              <a:rect r="r" b="b" t="t" l="l"/>
              <a:pathLst>
                <a:path h="3651887" w="3651887">
                  <a:moveTo>
                    <a:pt x="0" y="0"/>
                  </a:moveTo>
                  <a:lnTo>
                    <a:pt x="3651887" y="0"/>
                  </a:lnTo>
                  <a:lnTo>
                    <a:pt x="3651887" y="3651887"/>
                  </a:lnTo>
                  <a:lnTo>
                    <a:pt x="0" y="3651887"/>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grpSp>
    </p:spTree>
  </p:cSld>
  <p:clrMapOvr>
    <a:masterClrMapping/>
  </p:clrMapOvr>
</p:sld>
</file>

<file path=ppt/slides/slide53.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TextBox 2" id="2"/>
          <p:cNvSpPr txBox="true"/>
          <p:nvPr/>
        </p:nvSpPr>
        <p:spPr>
          <a:xfrm rot="0">
            <a:off x="2567845" y="956542"/>
            <a:ext cx="13152309" cy="713486"/>
          </a:xfrm>
          <a:prstGeom prst="rect">
            <a:avLst/>
          </a:prstGeom>
        </p:spPr>
        <p:txBody>
          <a:bodyPr anchor="t" rtlCol="false" tIns="0" lIns="0" bIns="0" rIns="0">
            <a:spAutoFit/>
          </a:bodyPr>
          <a:lstStyle/>
          <a:p>
            <a:pPr algn="l">
              <a:lnSpc>
                <a:spcPts val="5152"/>
              </a:lnSpc>
            </a:pPr>
            <a:r>
              <a:rPr lang="en-US" sz="5600" b="true">
                <a:solidFill>
                  <a:srgbClr val="48AEA8"/>
                </a:solidFill>
                <a:latin typeface="Roboto Condensed Bold"/>
                <a:ea typeface="Roboto Condensed Bold"/>
                <a:cs typeface="Roboto Condensed Bold"/>
                <a:sym typeface="Roboto Condensed Bold"/>
              </a:rPr>
              <a:t>Contraindications &amp; Considerations: DVR</a:t>
            </a:r>
          </a:p>
        </p:txBody>
      </p:sp>
      <p:grpSp>
        <p:nvGrpSpPr>
          <p:cNvPr name="Group 3" id="3"/>
          <p:cNvGrpSpPr/>
          <p:nvPr/>
        </p:nvGrpSpPr>
        <p:grpSpPr>
          <a:xfrm rot="0">
            <a:off x="0" y="0"/>
            <a:ext cx="2518612" cy="2484417"/>
            <a:chOff x="0" y="0"/>
            <a:chExt cx="3358150" cy="3312556"/>
          </a:xfrm>
        </p:grpSpPr>
        <p:sp>
          <p:nvSpPr>
            <p:cNvPr name="Freeform 4" id="4"/>
            <p:cNvSpPr/>
            <p:nvPr/>
          </p:nvSpPr>
          <p:spPr>
            <a:xfrm flipH="false" flipV="false" rot="1758426">
              <a:off x="424394" y="461194"/>
              <a:ext cx="2509362" cy="2390168"/>
            </a:xfrm>
            <a:custGeom>
              <a:avLst/>
              <a:gdLst/>
              <a:ahLst/>
              <a:cxnLst/>
              <a:rect r="r" b="b" t="t" l="l"/>
              <a:pathLst>
                <a:path h="2390168" w="2509362">
                  <a:moveTo>
                    <a:pt x="0" y="0"/>
                  </a:moveTo>
                  <a:lnTo>
                    <a:pt x="2509362" y="0"/>
                  </a:lnTo>
                  <a:lnTo>
                    <a:pt x="2509362" y="2390168"/>
                  </a:lnTo>
                  <a:lnTo>
                    <a:pt x="0" y="2390168"/>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5" id="5"/>
            <p:cNvSpPr/>
            <p:nvPr/>
          </p:nvSpPr>
          <p:spPr>
            <a:xfrm flipH="false" flipV="false" rot="0">
              <a:off x="1001288" y="978491"/>
              <a:ext cx="1355573" cy="1355573"/>
            </a:xfrm>
            <a:custGeom>
              <a:avLst/>
              <a:gdLst/>
              <a:ahLst/>
              <a:cxnLst/>
              <a:rect r="r" b="b" t="t" l="l"/>
              <a:pathLst>
                <a:path h="1355573" w="1355573">
                  <a:moveTo>
                    <a:pt x="0" y="0"/>
                  </a:moveTo>
                  <a:lnTo>
                    <a:pt x="1355574" y="0"/>
                  </a:lnTo>
                  <a:lnTo>
                    <a:pt x="1355574" y="1355574"/>
                  </a:lnTo>
                  <a:lnTo>
                    <a:pt x="0" y="1355574"/>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grpSp>
      <p:sp>
        <p:nvSpPr>
          <p:cNvPr name="TextBox 6" id="6"/>
          <p:cNvSpPr txBox="true"/>
          <p:nvPr/>
        </p:nvSpPr>
        <p:spPr>
          <a:xfrm rot="0">
            <a:off x="1028700" y="2983989"/>
            <a:ext cx="16028065" cy="5600319"/>
          </a:xfrm>
          <a:prstGeom prst="rect">
            <a:avLst/>
          </a:prstGeom>
        </p:spPr>
        <p:txBody>
          <a:bodyPr anchor="t" rtlCol="false" tIns="0" lIns="0" bIns="0" rIns="0">
            <a:spAutoFit/>
          </a:bodyPr>
          <a:lstStyle/>
          <a:p>
            <a:pPr algn="l" marL="712467" indent="-356233" lvl="1">
              <a:lnSpc>
                <a:spcPts val="4487"/>
              </a:lnSpc>
              <a:buFont typeface="Arial"/>
              <a:buChar char="•"/>
            </a:pPr>
            <a:r>
              <a:rPr lang="en-US" sz="3299">
                <a:solidFill>
                  <a:srgbClr val="000000"/>
                </a:solidFill>
                <a:latin typeface="Open Sans"/>
                <a:ea typeface="Open Sans"/>
                <a:cs typeface="Open Sans"/>
                <a:sym typeface="Open Sans"/>
              </a:rPr>
              <a:t>In addition to the contraindications listed above for all PrEP products (positive or inconclusive HIV status, high indication for PEP, allergy to PrEP medication), the following contraindications and considerations to continued use of DVR apply:</a:t>
            </a:r>
          </a:p>
          <a:p>
            <a:pPr algn="l" marL="1424934" indent="-474978" lvl="2">
              <a:lnSpc>
                <a:spcPts val="4487"/>
              </a:lnSpc>
              <a:buFont typeface="Arial"/>
              <a:buChar char="⚬"/>
            </a:pPr>
            <a:r>
              <a:rPr lang="en-US" b="true" sz="3299">
                <a:solidFill>
                  <a:srgbClr val="000000"/>
                </a:solidFill>
                <a:latin typeface="Open Sans Bold"/>
                <a:ea typeface="Open Sans Bold"/>
                <a:cs typeface="Open Sans Bold"/>
                <a:sym typeface="Open Sans Bold"/>
              </a:rPr>
              <a:t>AHI suspected</a:t>
            </a:r>
            <a:r>
              <a:rPr lang="en-US" sz="3299">
                <a:solidFill>
                  <a:srgbClr val="000000"/>
                </a:solidFill>
                <a:latin typeface="Open Sans"/>
                <a:ea typeface="Open Sans"/>
                <a:cs typeface="Open Sans"/>
                <a:sym typeface="Open Sans"/>
              </a:rPr>
              <a:t>, based on signs/symptoms/exposure history and significance of use deviations</a:t>
            </a:r>
          </a:p>
          <a:p>
            <a:pPr algn="l" marL="1424934" indent="-474978" lvl="2">
              <a:lnSpc>
                <a:spcPts val="4487"/>
              </a:lnSpc>
              <a:buFont typeface="Arial"/>
              <a:buChar char="⚬"/>
            </a:pPr>
            <a:r>
              <a:rPr lang="en-US" b="true" sz="3299">
                <a:solidFill>
                  <a:srgbClr val="000000"/>
                </a:solidFill>
                <a:latin typeface="Open Sans Bold"/>
                <a:ea typeface="Open Sans Bold"/>
                <a:cs typeface="Open Sans Bold"/>
                <a:sym typeface="Open Sans Bold"/>
              </a:rPr>
              <a:t>Medication/product interactions:</a:t>
            </a:r>
            <a:r>
              <a:rPr lang="en-US" sz="3299">
                <a:solidFill>
                  <a:srgbClr val="000000"/>
                </a:solidFill>
                <a:latin typeface="Open Sans"/>
                <a:ea typeface="Open Sans"/>
                <a:cs typeface="Open Sans"/>
                <a:sym typeface="Open Sans"/>
              </a:rPr>
              <a:t> Use of other devices or vaginally administered medications, with contraindications and considerations varying by product</a:t>
            </a:r>
          </a:p>
          <a:p>
            <a:pPr algn="l" marL="1424934" indent="-474978" lvl="2">
              <a:lnSpc>
                <a:spcPts val="4487"/>
              </a:lnSpc>
              <a:buFont typeface="Arial"/>
              <a:buChar char="⚬"/>
            </a:pPr>
            <a:r>
              <a:rPr lang="en-US" b="true" sz="3299">
                <a:solidFill>
                  <a:srgbClr val="000000"/>
                </a:solidFill>
                <a:latin typeface="Open Sans Bold"/>
                <a:ea typeface="Open Sans Bold"/>
                <a:cs typeface="Open Sans Bold"/>
                <a:sym typeface="Open Sans Bold"/>
              </a:rPr>
              <a:t>Comorbidity:</a:t>
            </a:r>
            <a:r>
              <a:rPr lang="en-US" sz="3299">
                <a:solidFill>
                  <a:srgbClr val="000000"/>
                </a:solidFill>
                <a:latin typeface="Open Sans"/>
                <a:ea typeface="Open Sans"/>
                <a:cs typeface="Open Sans"/>
                <a:sym typeface="Open Sans"/>
              </a:rPr>
              <a:t> Severe vaginal ulcerations, pain or discharge</a:t>
            </a:r>
          </a:p>
        </p:txBody>
      </p:sp>
    </p:spTree>
  </p:cSld>
  <p:clrMapOvr>
    <a:masterClrMapping/>
  </p:clrMapOvr>
</p:sld>
</file>

<file path=ppt/slides/slide54.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TextBox 2" id="2"/>
          <p:cNvSpPr txBox="true"/>
          <p:nvPr/>
        </p:nvSpPr>
        <p:spPr>
          <a:xfrm rot="0">
            <a:off x="2567845" y="956542"/>
            <a:ext cx="13152309" cy="713486"/>
          </a:xfrm>
          <a:prstGeom prst="rect">
            <a:avLst/>
          </a:prstGeom>
        </p:spPr>
        <p:txBody>
          <a:bodyPr anchor="t" rtlCol="false" tIns="0" lIns="0" bIns="0" rIns="0">
            <a:spAutoFit/>
          </a:bodyPr>
          <a:lstStyle/>
          <a:p>
            <a:pPr algn="l">
              <a:lnSpc>
                <a:spcPts val="5152"/>
              </a:lnSpc>
            </a:pPr>
            <a:r>
              <a:rPr lang="en-US" sz="5600" b="true">
                <a:solidFill>
                  <a:srgbClr val="48AEA8"/>
                </a:solidFill>
                <a:latin typeface="Roboto Condensed Bold"/>
                <a:ea typeface="Roboto Condensed Bold"/>
                <a:cs typeface="Roboto Condensed Bold"/>
                <a:sym typeface="Roboto Condensed Bold"/>
              </a:rPr>
              <a:t>Contraindications &amp; Considerations: DVR</a:t>
            </a:r>
          </a:p>
        </p:txBody>
      </p:sp>
      <p:grpSp>
        <p:nvGrpSpPr>
          <p:cNvPr name="Group 3" id="3"/>
          <p:cNvGrpSpPr/>
          <p:nvPr/>
        </p:nvGrpSpPr>
        <p:grpSpPr>
          <a:xfrm rot="0">
            <a:off x="0" y="0"/>
            <a:ext cx="2518612" cy="2484417"/>
            <a:chOff x="0" y="0"/>
            <a:chExt cx="3358150" cy="3312556"/>
          </a:xfrm>
        </p:grpSpPr>
        <p:sp>
          <p:nvSpPr>
            <p:cNvPr name="Freeform 4" id="4"/>
            <p:cNvSpPr/>
            <p:nvPr/>
          </p:nvSpPr>
          <p:spPr>
            <a:xfrm flipH="false" flipV="false" rot="1758426">
              <a:off x="424394" y="461194"/>
              <a:ext cx="2509362" cy="2390168"/>
            </a:xfrm>
            <a:custGeom>
              <a:avLst/>
              <a:gdLst/>
              <a:ahLst/>
              <a:cxnLst/>
              <a:rect r="r" b="b" t="t" l="l"/>
              <a:pathLst>
                <a:path h="2390168" w="2509362">
                  <a:moveTo>
                    <a:pt x="0" y="0"/>
                  </a:moveTo>
                  <a:lnTo>
                    <a:pt x="2509362" y="0"/>
                  </a:lnTo>
                  <a:lnTo>
                    <a:pt x="2509362" y="2390168"/>
                  </a:lnTo>
                  <a:lnTo>
                    <a:pt x="0" y="2390168"/>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5" id="5"/>
            <p:cNvSpPr/>
            <p:nvPr/>
          </p:nvSpPr>
          <p:spPr>
            <a:xfrm flipH="false" flipV="false" rot="0">
              <a:off x="1001288" y="978491"/>
              <a:ext cx="1355573" cy="1355573"/>
            </a:xfrm>
            <a:custGeom>
              <a:avLst/>
              <a:gdLst/>
              <a:ahLst/>
              <a:cxnLst/>
              <a:rect r="r" b="b" t="t" l="l"/>
              <a:pathLst>
                <a:path h="1355573" w="1355573">
                  <a:moveTo>
                    <a:pt x="0" y="0"/>
                  </a:moveTo>
                  <a:lnTo>
                    <a:pt x="1355574" y="0"/>
                  </a:lnTo>
                  <a:lnTo>
                    <a:pt x="1355574" y="1355574"/>
                  </a:lnTo>
                  <a:lnTo>
                    <a:pt x="0" y="1355574"/>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grpSp>
      <p:sp>
        <p:nvSpPr>
          <p:cNvPr name="TextBox 6" id="6"/>
          <p:cNvSpPr txBox="true"/>
          <p:nvPr/>
        </p:nvSpPr>
        <p:spPr>
          <a:xfrm rot="0">
            <a:off x="1028700" y="4005453"/>
            <a:ext cx="16028065" cy="2228469"/>
          </a:xfrm>
          <a:prstGeom prst="rect">
            <a:avLst/>
          </a:prstGeom>
        </p:spPr>
        <p:txBody>
          <a:bodyPr anchor="t" rtlCol="false" tIns="0" lIns="0" bIns="0" rIns="0">
            <a:spAutoFit/>
          </a:bodyPr>
          <a:lstStyle/>
          <a:p>
            <a:pPr algn="l" marL="712467" indent="-356233" lvl="1">
              <a:lnSpc>
                <a:spcPts val="4487"/>
              </a:lnSpc>
              <a:buFont typeface="Arial"/>
              <a:buChar char="•"/>
            </a:pPr>
            <a:r>
              <a:rPr lang="en-US" sz="3299">
                <a:solidFill>
                  <a:srgbClr val="000000"/>
                </a:solidFill>
                <a:latin typeface="Open Sans"/>
                <a:ea typeface="Open Sans"/>
                <a:cs typeface="Open Sans"/>
                <a:sym typeface="Open Sans"/>
              </a:rPr>
              <a:t>In a DVR client where there is a high suspicion of AHI, retesting for HIV in 1 month shoul</a:t>
            </a:r>
            <a:r>
              <a:rPr lang="en-US" sz="3299">
                <a:solidFill>
                  <a:srgbClr val="000000"/>
                </a:solidFill>
                <a:latin typeface="Open Sans"/>
                <a:ea typeface="Open Sans"/>
                <a:cs typeface="Open Sans"/>
                <a:sym typeface="Open Sans"/>
              </a:rPr>
              <a:t>d</a:t>
            </a:r>
            <a:r>
              <a:rPr lang="en-US" sz="3299">
                <a:solidFill>
                  <a:srgbClr val="000000"/>
                </a:solidFill>
                <a:latin typeface="Open Sans"/>
                <a:ea typeface="Open Sans"/>
                <a:cs typeface="Open Sans"/>
                <a:sym typeface="Open Sans"/>
              </a:rPr>
              <a:t> be advised.</a:t>
            </a:r>
          </a:p>
          <a:p>
            <a:pPr algn="l" marL="712467" indent="-356233" lvl="1">
              <a:lnSpc>
                <a:spcPts val="4487"/>
              </a:lnSpc>
              <a:buFont typeface="Arial"/>
              <a:buChar char="•"/>
            </a:pPr>
            <a:r>
              <a:rPr lang="en-US" sz="3299">
                <a:solidFill>
                  <a:srgbClr val="000000"/>
                </a:solidFill>
                <a:latin typeface="Open Sans"/>
                <a:ea typeface="Open Sans"/>
                <a:cs typeface="Open Sans"/>
                <a:sym typeface="Open Sans"/>
              </a:rPr>
              <a:t>C</a:t>
            </a:r>
            <a:r>
              <a:rPr lang="en-US" sz="3299">
                <a:solidFill>
                  <a:srgbClr val="000000"/>
                </a:solidFill>
                <a:latin typeface="Open Sans"/>
                <a:ea typeface="Open Sans"/>
                <a:cs typeface="Open Sans"/>
                <a:sym typeface="Open Sans"/>
              </a:rPr>
              <a:t>ontin</a:t>
            </a:r>
            <a:r>
              <a:rPr lang="en-US" sz="3299">
                <a:solidFill>
                  <a:srgbClr val="000000"/>
                </a:solidFill>
                <a:latin typeface="Open Sans"/>
                <a:ea typeface="Open Sans"/>
                <a:cs typeface="Open Sans"/>
                <a:sym typeface="Open Sans"/>
              </a:rPr>
              <a:t>u</a:t>
            </a:r>
            <a:r>
              <a:rPr lang="en-US" sz="3299">
                <a:solidFill>
                  <a:srgbClr val="000000"/>
                </a:solidFill>
                <a:latin typeface="Open Sans"/>
                <a:ea typeface="Open Sans"/>
                <a:cs typeface="Open Sans"/>
                <a:sym typeface="Open Sans"/>
              </a:rPr>
              <a:t>e</a:t>
            </a:r>
            <a:r>
              <a:rPr lang="en-US" sz="3299">
                <a:solidFill>
                  <a:srgbClr val="000000"/>
                </a:solidFill>
                <a:latin typeface="Open Sans"/>
                <a:ea typeface="Open Sans"/>
                <a:cs typeface="Open Sans"/>
                <a:sym typeface="Open Sans"/>
              </a:rPr>
              <a:t>d use of DVR in this period if per</a:t>
            </a:r>
            <a:r>
              <a:rPr lang="en-US" sz="3299">
                <a:solidFill>
                  <a:srgbClr val="000000"/>
                </a:solidFill>
                <a:latin typeface="Open Sans"/>
                <a:ea typeface="Open Sans"/>
                <a:cs typeface="Open Sans"/>
                <a:sym typeface="Open Sans"/>
              </a:rPr>
              <a:t>mi</a:t>
            </a:r>
            <a:r>
              <a:rPr lang="en-US" sz="3299">
                <a:solidFill>
                  <a:srgbClr val="000000"/>
                </a:solidFill>
                <a:latin typeface="Open Sans"/>
                <a:ea typeface="Open Sans"/>
                <a:cs typeface="Open Sans"/>
                <a:sym typeface="Open Sans"/>
              </a:rPr>
              <a:t>ssible.</a:t>
            </a:r>
          </a:p>
          <a:p>
            <a:pPr algn="l">
              <a:lnSpc>
                <a:spcPts val="4487"/>
              </a:lnSpc>
            </a:pPr>
          </a:p>
        </p:txBody>
      </p:sp>
      <p:sp>
        <p:nvSpPr>
          <p:cNvPr name="TextBox 7" id="7"/>
          <p:cNvSpPr txBox="true"/>
          <p:nvPr/>
        </p:nvSpPr>
        <p:spPr>
          <a:xfrm rot="0">
            <a:off x="2646979" y="1821347"/>
            <a:ext cx="5804666" cy="608839"/>
          </a:xfrm>
          <a:prstGeom prst="rect">
            <a:avLst/>
          </a:prstGeom>
        </p:spPr>
        <p:txBody>
          <a:bodyPr anchor="t" rtlCol="false" tIns="0" lIns="0" bIns="0" rIns="0">
            <a:spAutoFit/>
          </a:bodyPr>
          <a:lstStyle/>
          <a:p>
            <a:pPr algn="l">
              <a:lnSpc>
                <a:spcPts val="4416"/>
              </a:lnSpc>
            </a:pPr>
            <a:r>
              <a:rPr lang="en-US" sz="4800" b="true">
                <a:solidFill>
                  <a:srgbClr val="231F20"/>
                </a:solidFill>
                <a:latin typeface="Roboto Condensed Bold"/>
                <a:ea typeface="Roboto Condensed Bold"/>
                <a:cs typeface="Roboto Condensed Bold"/>
                <a:sym typeface="Roboto Condensed Bold"/>
              </a:rPr>
              <a:t>AHI Suspected</a:t>
            </a:r>
          </a:p>
        </p:txBody>
      </p:sp>
    </p:spTree>
  </p:cSld>
  <p:clrMapOvr>
    <a:masterClrMapping/>
  </p:clrMapOvr>
</p:sld>
</file>

<file path=ppt/slides/slide55.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TextBox 2" id="2"/>
          <p:cNvSpPr txBox="true"/>
          <p:nvPr/>
        </p:nvSpPr>
        <p:spPr>
          <a:xfrm rot="0">
            <a:off x="2567845" y="956542"/>
            <a:ext cx="13152309" cy="713486"/>
          </a:xfrm>
          <a:prstGeom prst="rect">
            <a:avLst/>
          </a:prstGeom>
        </p:spPr>
        <p:txBody>
          <a:bodyPr anchor="t" rtlCol="false" tIns="0" lIns="0" bIns="0" rIns="0">
            <a:spAutoFit/>
          </a:bodyPr>
          <a:lstStyle/>
          <a:p>
            <a:pPr algn="l">
              <a:lnSpc>
                <a:spcPts val="5152"/>
              </a:lnSpc>
            </a:pPr>
            <a:r>
              <a:rPr lang="en-US" sz="5600" b="true">
                <a:solidFill>
                  <a:srgbClr val="48AEA8"/>
                </a:solidFill>
                <a:latin typeface="Roboto Condensed Bold"/>
                <a:ea typeface="Roboto Condensed Bold"/>
                <a:cs typeface="Roboto Condensed Bold"/>
                <a:sym typeface="Roboto Condensed Bold"/>
              </a:rPr>
              <a:t>Contraindications &amp; Considerations: DVR</a:t>
            </a:r>
          </a:p>
        </p:txBody>
      </p:sp>
      <p:grpSp>
        <p:nvGrpSpPr>
          <p:cNvPr name="Group 3" id="3"/>
          <p:cNvGrpSpPr/>
          <p:nvPr/>
        </p:nvGrpSpPr>
        <p:grpSpPr>
          <a:xfrm rot="0">
            <a:off x="0" y="0"/>
            <a:ext cx="2518612" cy="2484417"/>
            <a:chOff x="0" y="0"/>
            <a:chExt cx="3358150" cy="3312556"/>
          </a:xfrm>
        </p:grpSpPr>
        <p:sp>
          <p:nvSpPr>
            <p:cNvPr name="Freeform 4" id="4"/>
            <p:cNvSpPr/>
            <p:nvPr/>
          </p:nvSpPr>
          <p:spPr>
            <a:xfrm flipH="false" flipV="false" rot="1758426">
              <a:off x="424394" y="461194"/>
              <a:ext cx="2509362" cy="2390168"/>
            </a:xfrm>
            <a:custGeom>
              <a:avLst/>
              <a:gdLst/>
              <a:ahLst/>
              <a:cxnLst/>
              <a:rect r="r" b="b" t="t" l="l"/>
              <a:pathLst>
                <a:path h="2390168" w="2509362">
                  <a:moveTo>
                    <a:pt x="0" y="0"/>
                  </a:moveTo>
                  <a:lnTo>
                    <a:pt x="2509362" y="0"/>
                  </a:lnTo>
                  <a:lnTo>
                    <a:pt x="2509362" y="2390168"/>
                  </a:lnTo>
                  <a:lnTo>
                    <a:pt x="0" y="2390168"/>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5" id="5"/>
            <p:cNvSpPr/>
            <p:nvPr/>
          </p:nvSpPr>
          <p:spPr>
            <a:xfrm flipH="false" flipV="false" rot="0">
              <a:off x="1001288" y="978491"/>
              <a:ext cx="1355573" cy="1355573"/>
            </a:xfrm>
            <a:custGeom>
              <a:avLst/>
              <a:gdLst/>
              <a:ahLst/>
              <a:cxnLst/>
              <a:rect r="r" b="b" t="t" l="l"/>
              <a:pathLst>
                <a:path h="1355573" w="1355573">
                  <a:moveTo>
                    <a:pt x="0" y="0"/>
                  </a:moveTo>
                  <a:lnTo>
                    <a:pt x="1355574" y="0"/>
                  </a:lnTo>
                  <a:lnTo>
                    <a:pt x="1355574" y="1355574"/>
                  </a:lnTo>
                  <a:lnTo>
                    <a:pt x="0" y="1355574"/>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grpSp>
      <p:sp>
        <p:nvSpPr>
          <p:cNvPr name="TextBox 6" id="6"/>
          <p:cNvSpPr txBox="true"/>
          <p:nvPr/>
        </p:nvSpPr>
        <p:spPr>
          <a:xfrm rot="0">
            <a:off x="570749" y="2782734"/>
            <a:ext cx="17146502" cy="6961753"/>
          </a:xfrm>
          <a:prstGeom prst="rect">
            <a:avLst/>
          </a:prstGeom>
        </p:spPr>
        <p:txBody>
          <a:bodyPr anchor="t" rtlCol="false" tIns="0" lIns="0" bIns="0" rIns="0">
            <a:spAutoFit/>
          </a:bodyPr>
          <a:lstStyle/>
          <a:p>
            <a:pPr algn="l" marL="621361" indent="-310681" lvl="1">
              <a:lnSpc>
                <a:spcPts val="3482"/>
              </a:lnSpc>
              <a:buFont typeface="Arial"/>
              <a:buChar char="•"/>
            </a:pPr>
            <a:r>
              <a:rPr lang="en-US" sz="2878">
                <a:solidFill>
                  <a:srgbClr val="000000"/>
                </a:solidFill>
                <a:latin typeface="Open Sans"/>
                <a:ea typeface="Open Sans"/>
                <a:cs typeface="Open Sans"/>
                <a:sym typeface="Open Sans"/>
              </a:rPr>
              <a:t>Clients using DVR who have started using contraceptive vaginal rings or diaphragms will need to stop DVR use (or discontinue use of the contraceptive vaginal ring or diaphragm), since effective use of more than one device in the vagina at the same time has not been studied. Different PrEP or HIV prevention options may be possible alternatives, if DVR is stopped. </a:t>
            </a:r>
          </a:p>
          <a:p>
            <a:pPr algn="l" marL="621361" indent="-310681" lvl="1">
              <a:lnSpc>
                <a:spcPts val="3482"/>
              </a:lnSpc>
              <a:buFont typeface="Arial"/>
              <a:buChar char="•"/>
            </a:pPr>
            <a:r>
              <a:rPr lang="en-US" sz="2878">
                <a:solidFill>
                  <a:srgbClr val="000000"/>
                </a:solidFill>
                <a:latin typeface="Open Sans"/>
                <a:ea typeface="Open Sans"/>
                <a:cs typeface="Open Sans"/>
                <a:sym typeface="Open Sans"/>
              </a:rPr>
              <a:t>Evidence varies on use of DVR and vaginally administered antimicrobial products:</a:t>
            </a:r>
          </a:p>
          <a:p>
            <a:pPr algn="l" marL="1242722" indent="-414241" lvl="2">
              <a:lnSpc>
                <a:spcPts val="3482"/>
              </a:lnSpc>
              <a:buFont typeface="Arial"/>
              <a:buChar char="⚬"/>
            </a:pPr>
            <a:r>
              <a:rPr lang="en-US" sz="2878">
                <a:solidFill>
                  <a:srgbClr val="000000"/>
                </a:solidFill>
                <a:latin typeface="Open Sans"/>
                <a:ea typeface="Open Sans"/>
                <a:cs typeface="Open Sans"/>
                <a:sym typeface="Open Sans"/>
              </a:rPr>
              <a:t>Metronidazole and clindamycin: concomitant use with DVR should be avoided due to lack of data</a:t>
            </a:r>
          </a:p>
          <a:p>
            <a:pPr algn="l" marL="1242722" indent="-414241" lvl="2">
              <a:lnSpc>
                <a:spcPts val="3482"/>
              </a:lnSpc>
              <a:buFont typeface="Arial"/>
              <a:buChar char="⚬"/>
            </a:pPr>
            <a:r>
              <a:rPr lang="en-US" sz="2878">
                <a:solidFill>
                  <a:srgbClr val="000000"/>
                </a:solidFill>
                <a:latin typeface="Open Sans"/>
                <a:ea typeface="Open Sans"/>
                <a:cs typeface="Open Sans"/>
                <a:sym typeface="Open Sans"/>
              </a:rPr>
              <a:t>Clotrimazole: concomitant use with DVR is safe and well tolerated but data limited; use together with caution</a:t>
            </a:r>
          </a:p>
          <a:p>
            <a:pPr algn="l" marL="1242722" indent="-414241" lvl="2">
              <a:lnSpc>
                <a:spcPts val="3482"/>
              </a:lnSpc>
              <a:buFont typeface="Arial"/>
              <a:buChar char="⚬"/>
            </a:pPr>
            <a:r>
              <a:rPr lang="en-US" sz="2878">
                <a:solidFill>
                  <a:srgbClr val="000000"/>
                </a:solidFill>
                <a:latin typeface="Open Sans"/>
                <a:ea typeface="Open Sans"/>
                <a:cs typeface="Open Sans"/>
                <a:sym typeface="Open Sans"/>
              </a:rPr>
              <a:t>Miconazole: studied in a single trial only and condoms shoul</a:t>
            </a:r>
            <a:r>
              <a:rPr lang="en-US" sz="2878">
                <a:solidFill>
                  <a:srgbClr val="000000"/>
                </a:solidFill>
                <a:latin typeface="Open Sans"/>
                <a:ea typeface="Open Sans"/>
                <a:cs typeface="Open Sans"/>
                <a:sym typeface="Open Sans"/>
              </a:rPr>
              <a:t>d</a:t>
            </a:r>
            <a:r>
              <a:rPr lang="en-US" sz="2878">
                <a:solidFill>
                  <a:srgbClr val="000000"/>
                </a:solidFill>
                <a:latin typeface="Open Sans"/>
                <a:ea typeface="Open Sans"/>
                <a:cs typeface="Open Sans"/>
                <a:sym typeface="Open Sans"/>
              </a:rPr>
              <a:t> be offered if co-administered, since dapivirine levels were reduced, th</a:t>
            </a:r>
            <a:r>
              <a:rPr lang="en-US" sz="2878">
                <a:solidFill>
                  <a:srgbClr val="000000"/>
                </a:solidFill>
                <a:latin typeface="Open Sans"/>
                <a:ea typeface="Open Sans"/>
                <a:cs typeface="Open Sans"/>
                <a:sym typeface="Open Sans"/>
              </a:rPr>
              <a:t>ough clinical relevance is </a:t>
            </a:r>
            <a:r>
              <a:rPr lang="en-US" sz="2878">
                <a:solidFill>
                  <a:srgbClr val="000000"/>
                </a:solidFill>
                <a:latin typeface="Open Sans"/>
                <a:ea typeface="Open Sans"/>
                <a:cs typeface="Open Sans"/>
                <a:sym typeface="Open Sans"/>
              </a:rPr>
              <a:t>uncl</a:t>
            </a:r>
            <a:r>
              <a:rPr lang="en-US" sz="2878">
                <a:solidFill>
                  <a:srgbClr val="000000"/>
                </a:solidFill>
                <a:latin typeface="Open Sans"/>
                <a:ea typeface="Open Sans"/>
                <a:cs typeface="Open Sans"/>
                <a:sym typeface="Open Sans"/>
              </a:rPr>
              <a:t>ear</a:t>
            </a:r>
          </a:p>
          <a:p>
            <a:pPr algn="l" marL="621361" indent="-310681" lvl="1">
              <a:lnSpc>
                <a:spcPts val="3482"/>
              </a:lnSpc>
              <a:buFont typeface="Arial"/>
              <a:buChar char="•"/>
            </a:pPr>
            <a:r>
              <a:rPr lang="en-US" sz="2878">
                <a:solidFill>
                  <a:srgbClr val="000000"/>
                </a:solidFill>
                <a:latin typeface="Open Sans"/>
                <a:ea typeface="Open Sans"/>
                <a:cs typeface="Open Sans"/>
                <a:sym typeface="Open Sans"/>
              </a:rPr>
              <a:t>As a remin</a:t>
            </a:r>
            <a:r>
              <a:rPr lang="en-US" sz="2878">
                <a:solidFill>
                  <a:srgbClr val="000000"/>
                </a:solidFill>
                <a:latin typeface="Open Sans"/>
                <a:ea typeface="Open Sans"/>
                <a:cs typeface="Open Sans"/>
                <a:sym typeface="Open Sans"/>
              </a:rPr>
              <a:t>der, DVR can be safely used together with male or female condoms. </a:t>
            </a:r>
          </a:p>
          <a:p>
            <a:pPr algn="l" marL="621361" indent="-310681" lvl="1">
              <a:lnSpc>
                <a:spcPts val="3482"/>
              </a:lnSpc>
              <a:buFont typeface="Arial"/>
              <a:buChar char="•"/>
            </a:pPr>
            <a:r>
              <a:rPr lang="en-US" sz="2878">
                <a:solidFill>
                  <a:srgbClr val="000000"/>
                </a:solidFill>
                <a:latin typeface="Open Sans"/>
                <a:ea typeface="Open Sans"/>
                <a:cs typeface="Open Sans"/>
                <a:sym typeface="Open Sans"/>
              </a:rPr>
              <a:t>A note about medication use during pregnancy: DVR is not known to interact with medications or dietary supplements commonly used during pregnancy and the postnatal period, including iron and folic acid tablets, antibiotics, antimalarials, antihel</a:t>
            </a:r>
            <a:r>
              <a:rPr lang="en-US" sz="2878">
                <a:solidFill>
                  <a:srgbClr val="000000"/>
                </a:solidFill>
                <a:latin typeface="Open Sans"/>
                <a:ea typeface="Open Sans"/>
                <a:cs typeface="Open Sans"/>
                <a:sym typeface="Open Sans"/>
              </a:rPr>
              <a:t>minthic</a:t>
            </a:r>
            <a:r>
              <a:rPr lang="en-US" sz="2878">
                <a:solidFill>
                  <a:srgbClr val="000000"/>
                </a:solidFill>
                <a:latin typeface="Open Sans"/>
                <a:ea typeface="Open Sans"/>
                <a:cs typeface="Open Sans"/>
                <a:sym typeface="Open Sans"/>
              </a:rPr>
              <a:t>s, oxytocin, and most contraceptive methods (with the exception of contraceptive vaginal rings and diaphragms).</a:t>
            </a:r>
          </a:p>
        </p:txBody>
      </p:sp>
      <p:sp>
        <p:nvSpPr>
          <p:cNvPr name="TextBox 7" id="7"/>
          <p:cNvSpPr txBox="true"/>
          <p:nvPr/>
        </p:nvSpPr>
        <p:spPr>
          <a:xfrm rot="0">
            <a:off x="2646979" y="1821347"/>
            <a:ext cx="10956971" cy="608839"/>
          </a:xfrm>
          <a:prstGeom prst="rect">
            <a:avLst/>
          </a:prstGeom>
        </p:spPr>
        <p:txBody>
          <a:bodyPr anchor="t" rtlCol="false" tIns="0" lIns="0" bIns="0" rIns="0">
            <a:spAutoFit/>
          </a:bodyPr>
          <a:lstStyle/>
          <a:p>
            <a:pPr algn="l">
              <a:lnSpc>
                <a:spcPts val="4416"/>
              </a:lnSpc>
            </a:pPr>
            <a:r>
              <a:rPr lang="en-US" sz="4800" b="true">
                <a:solidFill>
                  <a:srgbClr val="231F20"/>
                </a:solidFill>
                <a:latin typeface="Roboto Condensed Bold"/>
                <a:ea typeface="Roboto Condensed Bold"/>
                <a:cs typeface="Roboto Condensed Bold"/>
                <a:sym typeface="Roboto Condensed Bold"/>
              </a:rPr>
              <a:t>Other Vaginal Medication/Product Use</a:t>
            </a:r>
          </a:p>
        </p:txBody>
      </p:sp>
    </p:spTree>
  </p:cSld>
  <p:clrMapOvr>
    <a:masterClrMapping/>
  </p:clrMapOvr>
</p:sld>
</file>

<file path=ppt/slides/slide56.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TextBox 2" id="2"/>
          <p:cNvSpPr txBox="true"/>
          <p:nvPr/>
        </p:nvSpPr>
        <p:spPr>
          <a:xfrm rot="0">
            <a:off x="2567845" y="956542"/>
            <a:ext cx="13152309" cy="713486"/>
          </a:xfrm>
          <a:prstGeom prst="rect">
            <a:avLst/>
          </a:prstGeom>
        </p:spPr>
        <p:txBody>
          <a:bodyPr anchor="t" rtlCol="false" tIns="0" lIns="0" bIns="0" rIns="0">
            <a:spAutoFit/>
          </a:bodyPr>
          <a:lstStyle/>
          <a:p>
            <a:pPr algn="l">
              <a:lnSpc>
                <a:spcPts val="5152"/>
              </a:lnSpc>
            </a:pPr>
            <a:r>
              <a:rPr lang="en-US" sz="5600" b="true">
                <a:solidFill>
                  <a:srgbClr val="48AEA8"/>
                </a:solidFill>
                <a:latin typeface="Roboto Condensed Bold"/>
                <a:ea typeface="Roboto Condensed Bold"/>
                <a:cs typeface="Roboto Condensed Bold"/>
                <a:sym typeface="Roboto Condensed Bold"/>
              </a:rPr>
              <a:t>Contraindications &amp; Considerations: DVR</a:t>
            </a:r>
          </a:p>
        </p:txBody>
      </p:sp>
      <p:grpSp>
        <p:nvGrpSpPr>
          <p:cNvPr name="Group 3" id="3"/>
          <p:cNvGrpSpPr/>
          <p:nvPr/>
        </p:nvGrpSpPr>
        <p:grpSpPr>
          <a:xfrm rot="0">
            <a:off x="0" y="0"/>
            <a:ext cx="2518612" cy="2484417"/>
            <a:chOff x="0" y="0"/>
            <a:chExt cx="3358150" cy="3312556"/>
          </a:xfrm>
        </p:grpSpPr>
        <p:sp>
          <p:nvSpPr>
            <p:cNvPr name="Freeform 4" id="4"/>
            <p:cNvSpPr/>
            <p:nvPr/>
          </p:nvSpPr>
          <p:spPr>
            <a:xfrm flipH="false" flipV="false" rot="1758426">
              <a:off x="424394" y="461194"/>
              <a:ext cx="2509362" cy="2390168"/>
            </a:xfrm>
            <a:custGeom>
              <a:avLst/>
              <a:gdLst/>
              <a:ahLst/>
              <a:cxnLst/>
              <a:rect r="r" b="b" t="t" l="l"/>
              <a:pathLst>
                <a:path h="2390168" w="2509362">
                  <a:moveTo>
                    <a:pt x="0" y="0"/>
                  </a:moveTo>
                  <a:lnTo>
                    <a:pt x="2509362" y="0"/>
                  </a:lnTo>
                  <a:lnTo>
                    <a:pt x="2509362" y="2390168"/>
                  </a:lnTo>
                  <a:lnTo>
                    <a:pt x="0" y="2390168"/>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5" id="5"/>
            <p:cNvSpPr/>
            <p:nvPr/>
          </p:nvSpPr>
          <p:spPr>
            <a:xfrm flipH="false" flipV="false" rot="0">
              <a:off x="1001288" y="978491"/>
              <a:ext cx="1355573" cy="1355573"/>
            </a:xfrm>
            <a:custGeom>
              <a:avLst/>
              <a:gdLst/>
              <a:ahLst/>
              <a:cxnLst/>
              <a:rect r="r" b="b" t="t" l="l"/>
              <a:pathLst>
                <a:path h="1355573" w="1355573">
                  <a:moveTo>
                    <a:pt x="0" y="0"/>
                  </a:moveTo>
                  <a:lnTo>
                    <a:pt x="1355574" y="0"/>
                  </a:lnTo>
                  <a:lnTo>
                    <a:pt x="1355574" y="1355574"/>
                  </a:lnTo>
                  <a:lnTo>
                    <a:pt x="0" y="1355574"/>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grpSp>
      <p:sp>
        <p:nvSpPr>
          <p:cNvPr name="TextBox 6" id="6"/>
          <p:cNvSpPr txBox="true"/>
          <p:nvPr/>
        </p:nvSpPr>
        <p:spPr>
          <a:xfrm rot="0">
            <a:off x="1008851" y="3511343"/>
            <a:ext cx="16250449" cy="5041929"/>
          </a:xfrm>
          <a:prstGeom prst="rect">
            <a:avLst/>
          </a:prstGeom>
        </p:spPr>
        <p:txBody>
          <a:bodyPr anchor="t" rtlCol="false" tIns="0" lIns="0" bIns="0" rIns="0">
            <a:spAutoFit/>
          </a:bodyPr>
          <a:lstStyle/>
          <a:p>
            <a:pPr algn="l" marL="800345" indent="-400172" lvl="1">
              <a:lnSpc>
                <a:spcPts val="4485"/>
              </a:lnSpc>
              <a:buFont typeface="Arial"/>
              <a:buChar char="•"/>
            </a:pPr>
            <a:r>
              <a:rPr lang="en-US" sz="3707">
                <a:solidFill>
                  <a:srgbClr val="000000"/>
                </a:solidFill>
                <a:latin typeface="Open Sans"/>
                <a:ea typeface="Open Sans"/>
                <a:cs typeface="Open Sans"/>
                <a:sym typeface="Open Sans"/>
              </a:rPr>
              <a:t>If severe ulcerations, pain or discharge are detected at follow-up, do not continue use of DVR until treated and symptoms improve.</a:t>
            </a:r>
          </a:p>
          <a:p>
            <a:pPr algn="l" marL="800345" indent="-400172" lvl="1">
              <a:lnSpc>
                <a:spcPts val="4485"/>
              </a:lnSpc>
              <a:buFont typeface="Arial"/>
              <a:buChar char="•"/>
            </a:pPr>
            <a:r>
              <a:rPr lang="en-US" sz="3707">
                <a:solidFill>
                  <a:srgbClr val="000000"/>
                </a:solidFill>
                <a:latin typeface="Open Sans"/>
                <a:ea typeface="Open Sans"/>
                <a:cs typeface="Open Sans"/>
                <a:sym typeface="Open Sans"/>
              </a:rPr>
              <a:t>Sexually transmitted infections (STI) noted at follow-up visits should be treated, but mild symptoms are not a contraindication t</a:t>
            </a:r>
            <a:r>
              <a:rPr lang="en-US" sz="3707">
                <a:solidFill>
                  <a:srgbClr val="000000"/>
                </a:solidFill>
                <a:latin typeface="Open Sans"/>
                <a:ea typeface="Open Sans"/>
                <a:cs typeface="Open Sans"/>
                <a:sym typeface="Open Sans"/>
              </a:rPr>
              <a:t>o continuing starting</a:t>
            </a:r>
            <a:r>
              <a:rPr lang="en-US" sz="3707">
                <a:solidFill>
                  <a:srgbClr val="000000"/>
                </a:solidFill>
                <a:latin typeface="Open Sans"/>
                <a:ea typeface="Open Sans"/>
                <a:cs typeface="Open Sans"/>
                <a:sym typeface="Open Sans"/>
              </a:rPr>
              <a:t> DVR. </a:t>
            </a:r>
          </a:p>
          <a:p>
            <a:pPr algn="l" marL="800345" indent="-400172" lvl="1">
              <a:lnSpc>
                <a:spcPts val="4485"/>
              </a:lnSpc>
              <a:buFont typeface="Arial"/>
              <a:buChar char="•"/>
            </a:pPr>
            <a:r>
              <a:rPr lang="en-US" sz="3707">
                <a:solidFill>
                  <a:srgbClr val="000000"/>
                </a:solidFill>
                <a:latin typeface="Open Sans"/>
                <a:ea typeface="Open Sans"/>
                <a:cs typeface="Open Sans"/>
                <a:sym typeface="Open Sans"/>
              </a:rPr>
              <a:t>If continued use of DVR is contraindicated due to severe vaginal pain, discharge or ulceration, a differe</a:t>
            </a:r>
            <a:r>
              <a:rPr lang="en-US" sz="3707">
                <a:solidFill>
                  <a:srgbClr val="000000"/>
                </a:solidFill>
                <a:latin typeface="Open Sans"/>
                <a:ea typeface="Open Sans"/>
                <a:cs typeface="Open Sans"/>
                <a:sym typeface="Open Sans"/>
              </a:rPr>
              <a:t>nt PrEP</a:t>
            </a:r>
            <a:r>
              <a:rPr lang="en-US" sz="3707">
                <a:solidFill>
                  <a:srgbClr val="000000"/>
                </a:solidFill>
                <a:latin typeface="Open Sans"/>
                <a:ea typeface="Open Sans"/>
                <a:cs typeface="Open Sans"/>
                <a:sym typeface="Open Sans"/>
              </a:rPr>
              <a:t> product or HIV prevention strategy may be an option instead. </a:t>
            </a:r>
          </a:p>
          <a:p>
            <a:pPr algn="l">
              <a:lnSpc>
                <a:spcPts val="4485"/>
              </a:lnSpc>
            </a:pPr>
          </a:p>
        </p:txBody>
      </p:sp>
      <p:sp>
        <p:nvSpPr>
          <p:cNvPr name="TextBox 7" id="7"/>
          <p:cNvSpPr txBox="true"/>
          <p:nvPr/>
        </p:nvSpPr>
        <p:spPr>
          <a:xfrm rot="0">
            <a:off x="2646979" y="1821347"/>
            <a:ext cx="10956971" cy="608839"/>
          </a:xfrm>
          <a:prstGeom prst="rect">
            <a:avLst/>
          </a:prstGeom>
        </p:spPr>
        <p:txBody>
          <a:bodyPr anchor="t" rtlCol="false" tIns="0" lIns="0" bIns="0" rIns="0">
            <a:spAutoFit/>
          </a:bodyPr>
          <a:lstStyle/>
          <a:p>
            <a:pPr algn="l">
              <a:lnSpc>
                <a:spcPts val="4416"/>
              </a:lnSpc>
            </a:pPr>
            <a:r>
              <a:rPr lang="en-US" sz="4800" b="true">
                <a:solidFill>
                  <a:srgbClr val="231F20"/>
                </a:solidFill>
                <a:latin typeface="Roboto Condensed Bold"/>
                <a:ea typeface="Roboto Condensed Bold"/>
                <a:cs typeface="Roboto Condensed Bold"/>
                <a:sym typeface="Roboto Condensed Bold"/>
              </a:rPr>
              <a:t>Comorbid Conditions</a:t>
            </a:r>
          </a:p>
        </p:txBody>
      </p:sp>
    </p:spTree>
  </p:cSld>
  <p:clrMapOvr>
    <a:masterClrMapping/>
  </p:clrMapOvr>
</p:sld>
</file>

<file path=ppt/slides/slide57.xml><?xml version="1.0" encoding="utf-8"?>
<p:sld xmlns:p="http://schemas.openxmlformats.org/presentationml/2006/main" xmlns:a="http://schemas.openxmlformats.org/drawingml/2006/main" xmlns:r="http://schemas.openxmlformats.org/officeDocument/2006/relationships">
  <p:cSld>
    <p:bg>
      <p:bgPr>
        <a:solidFill>
          <a:srgbClr val="A93291"/>
        </a:solidFill>
      </p:bgPr>
    </p:bg>
    <p:spTree>
      <p:nvGrpSpPr>
        <p:cNvPr id="1" name=""/>
        <p:cNvGrpSpPr/>
        <p:nvPr/>
      </p:nvGrpSpPr>
      <p:grpSpPr>
        <a:xfrm>
          <a:off x="0" y="0"/>
          <a:ext cx="0" cy="0"/>
          <a:chOff x="0" y="0"/>
          <a:chExt cx="0" cy="0"/>
        </a:xfrm>
      </p:grpSpPr>
      <p:sp>
        <p:nvSpPr>
          <p:cNvPr name="TextBox 2" id="2"/>
          <p:cNvSpPr txBox="true"/>
          <p:nvPr/>
        </p:nvSpPr>
        <p:spPr>
          <a:xfrm rot="0">
            <a:off x="5941583" y="4306189"/>
            <a:ext cx="11617945" cy="2161413"/>
          </a:xfrm>
          <a:prstGeom prst="rect">
            <a:avLst/>
          </a:prstGeom>
        </p:spPr>
        <p:txBody>
          <a:bodyPr anchor="t" rtlCol="false" tIns="0" lIns="0" bIns="0" rIns="0">
            <a:spAutoFit/>
          </a:bodyPr>
          <a:lstStyle/>
          <a:p>
            <a:pPr algn="l">
              <a:lnSpc>
                <a:spcPts val="8496"/>
              </a:lnSpc>
            </a:pPr>
            <a:r>
              <a:rPr lang="en-US" sz="7200" b="true">
                <a:solidFill>
                  <a:srgbClr val="FFFFFF"/>
                </a:solidFill>
                <a:latin typeface="Roboto Condensed Bold"/>
                <a:ea typeface="Roboto Condensed Bold"/>
                <a:cs typeface="Roboto Condensed Bold"/>
                <a:sym typeface="Roboto Condensed Bold"/>
              </a:rPr>
              <a:t>Contraindications &amp; Considerations: CAB-LA </a:t>
            </a:r>
          </a:p>
        </p:txBody>
      </p:sp>
      <p:grpSp>
        <p:nvGrpSpPr>
          <p:cNvPr name="Group 3" id="3"/>
          <p:cNvGrpSpPr/>
          <p:nvPr/>
        </p:nvGrpSpPr>
        <p:grpSpPr>
          <a:xfrm rot="0">
            <a:off x="1028700" y="3691823"/>
            <a:ext cx="4085044" cy="4115914"/>
            <a:chOff x="0" y="0"/>
            <a:chExt cx="5446726" cy="5487885"/>
          </a:xfrm>
        </p:grpSpPr>
        <p:sp>
          <p:nvSpPr>
            <p:cNvPr name="Freeform 4" id="4"/>
            <p:cNvSpPr/>
            <p:nvPr/>
          </p:nvSpPr>
          <p:spPr>
            <a:xfrm flipH="false" flipV="false" rot="-10800000">
              <a:off x="0" y="0"/>
              <a:ext cx="5446726" cy="5487885"/>
            </a:xfrm>
            <a:custGeom>
              <a:avLst/>
              <a:gdLst/>
              <a:ahLst/>
              <a:cxnLst/>
              <a:rect r="r" b="b" t="t" l="l"/>
              <a:pathLst>
                <a:path h="5487885" w="5446726">
                  <a:moveTo>
                    <a:pt x="0" y="0"/>
                  </a:moveTo>
                  <a:lnTo>
                    <a:pt x="5446726" y="0"/>
                  </a:lnTo>
                  <a:lnTo>
                    <a:pt x="5446726" y="5487885"/>
                  </a:lnTo>
                  <a:lnTo>
                    <a:pt x="0" y="5487885"/>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TextBox 5" id="5"/>
            <p:cNvSpPr txBox="true"/>
            <p:nvPr/>
          </p:nvSpPr>
          <p:spPr>
            <a:xfrm rot="0">
              <a:off x="2158906" y="1890663"/>
              <a:ext cx="1727979" cy="720343"/>
            </a:xfrm>
            <a:prstGeom prst="rect">
              <a:avLst/>
            </a:prstGeom>
          </p:spPr>
          <p:txBody>
            <a:bodyPr anchor="t" rtlCol="false" tIns="0" lIns="0" bIns="0" rIns="0">
              <a:spAutoFit/>
            </a:bodyPr>
            <a:lstStyle/>
            <a:p>
              <a:pPr algn="ctr">
                <a:lnSpc>
                  <a:spcPts val="4242"/>
                </a:lnSpc>
              </a:pPr>
              <a:r>
                <a:rPr lang="en-US" sz="3030">
                  <a:solidFill>
                    <a:srgbClr val="A93291"/>
                  </a:solidFill>
                  <a:latin typeface="Aloja"/>
                  <a:ea typeface="Aloja"/>
                  <a:cs typeface="Aloja"/>
                  <a:sym typeface="Aloja"/>
                </a:rPr>
                <a:t>C</a:t>
              </a:r>
            </a:p>
          </p:txBody>
        </p:sp>
      </p:grpSp>
    </p:spTree>
  </p:cSld>
  <p:clrMapOvr>
    <a:masterClrMapping/>
  </p:clrMapOvr>
</p:sld>
</file>

<file path=ppt/slides/slide58.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TextBox 2" id="2"/>
          <p:cNvSpPr txBox="true"/>
          <p:nvPr/>
        </p:nvSpPr>
        <p:spPr>
          <a:xfrm rot="0">
            <a:off x="2935998" y="945825"/>
            <a:ext cx="14323302" cy="713486"/>
          </a:xfrm>
          <a:prstGeom prst="rect">
            <a:avLst/>
          </a:prstGeom>
        </p:spPr>
        <p:txBody>
          <a:bodyPr anchor="t" rtlCol="false" tIns="0" lIns="0" bIns="0" rIns="0">
            <a:spAutoFit/>
          </a:bodyPr>
          <a:lstStyle/>
          <a:p>
            <a:pPr algn="l">
              <a:lnSpc>
                <a:spcPts val="5152"/>
              </a:lnSpc>
            </a:pPr>
            <a:r>
              <a:rPr lang="en-US" sz="5600" b="true">
                <a:solidFill>
                  <a:srgbClr val="A93291"/>
                </a:solidFill>
                <a:latin typeface="Roboto Condensed Bold"/>
                <a:ea typeface="Roboto Condensed Bold"/>
                <a:cs typeface="Roboto Condensed Bold"/>
                <a:sym typeface="Roboto Condensed Bold"/>
              </a:rPr>
              <a:t>Contraindications &amp; Considerations: CAB-LA</a:t>
            </a:r>
          </a:p>
        </p:txBody>
      </p:sp>
      <p:sp>
        <p:nvSpPr>
          <p:cNvPr name="Freeform 3" id="3"/>
          <p:cNvSpPr/>
          <p:nvPr/>
        </p:nvSpPr>
        <p:spPr>
          <a:xfrm flipH="false" flipV="false" rot="-1423675">
            <a:off x="303459" y="326953"/>
            <a:ext cx="2031549" cy="1935050"/>
          </a:xfrm>
          <a:custGeom>
            <a:avLst/>
            <a:gdLst/>
            <a:ahLst/>
            <a:cxnLst/>
            <a:rect r="r" b="b" t="t" l="l"/>
            <a:pathLst>
              <a:path h="1935050" w="2031549">
                <a:moveTo>
                  <a:pt x="0" y="0"/>
                </a:moveTo>
                <a:lnTo>
                  <a:pt x="2031549" y="0"/>
                </a:lnTo>
                <a:lnTo>
                  <a:pt x="2031549" y="1935051"/>
                </a:lnTo>
                <a:lnTo>
                  <a:pt x="0" y="1935051"/>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grpSp>
        <p:nvGrpSpPr>
          <p:cNvPr name="Group 4" id="4"/>
          <p:cNvGrpSpPr/>
          <p:nvPr/>
        </p:nvGrpSpPr>
        <p:grpSpPr>
          <a:xfrm rot="0">
            <a:off x="643187" y="554737"/>
            <a:ext cx="1352095" cy="1362312"/>
            <a:chOff x="0" y="0"/>
            <a:chExt cx="1802793" cy="1816416"/>
          </a:xfrm>
        </p:grpSpPr>
        <p:sp>
          <p:nvSpPr>
            <p:cNvPr name="Freeform 5" id="5"/>
            <p:cNvSpPr/>
            <p:nvPr/>
          </p:nvSpPr>
          <p:spPr>
            <a:xfrm flipH="false" flipV="false" rot="-10800000">
              <a:off x="0" y="0"/>
              <a:ext cx="1802793" cy="1816416"/>
            </a:xfrm>
            <a:custGeom>
              <a:avLst/>
              <a:gdLst/>
              <a:ahLst/>
              <a:cxnLst/>
              <a:rect r="r" b="b" t="t" l="l"/>
              <a:pathLst>
                <a:path h="1816416" w="1802793">
                  <a:moveTo>
                    <a:pt x="0" y="0"/>
                  </a:moveTo>
                  <a:lnTo>
                    <a:pt x="1802793" y="0"/>
                  </a:lnTo>
                  <a:lnTo>
                    <a:pt x="1802793" y="1816416"/>
                  </a:lnTo>
                  <a:lnTo>
                    <a:pt x="0" y="1816416"/>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TextBox 6" id="6"/>
            <p:cNvSpPr txBox="true"/>
            <p:nvPr/>
          </p:nvSpPr>
          <p:spPr>
            <a:xfrm rot="0">
              <a:off x="714569" y="625516"/>
              <a:ext cx="571938" cy="238692"/>
            </a:xfrm>
            <a:prstGeom prst="rect">
              <a:avLst/>
            </a:prstGeom>
          </p:spPr>
          <p:txBody>
            <a:bodyPr anchor="t" rtlCol="false" tIns="0" lIns="0" bIns="0" rIns="0">
              <a:spAutoFit/>
            </a:bodyPr>
            <a:lstStyle/>
            <a:p>
              <a:pPr algn="ctr">
                <a:lnSpc>
                  <a:spcPts val="1404"/>
                </a:lnSpc>
              </a:pPr>
              <a:r>
                <a:rPr lang="en-US" sz="1003">
                  <a:solidFill>
                    <a:srgbClr val="A93291"/>
                  </a:solidFill>
                  <a:latin typeface="Aloja"/>
                  <a:ea typeface="Aloja"/>
                  <a:cs typeface="Aloja"/>
                  <a:sym typeface="Aloja"/>
                </a:rPr>
                <a:t>C</a:t>
              </a:r>
            </a:p>
          </p:txBody>
        </p:sp>
      </p:grpSp>
      <p:sp>
        <p:nvSpPr>
          <p:cNvPr name="TextBox 7" id="7"/>
          <p:cNvSpPr txBox="true"/>
          <p:nvPr/>
        </p:nvSpPr>
        <p:spPr>
          <a:xfrm rot="0">
            <a:off x="1195835" y="2633726"/>
            <a:ext cx="15896329" cy="6624574"/>
          </a:xfrm>
          <a:prstGeom prst="rect">
            <a:avLst/>
          </a:prstGeom>
        </p:spPr>
        <p:txBody>
          <a:bodyPr anchor="t" rtlCol="false" tIns="0" lIns="0" bIns="0" rIns="0">
            <a:spAutoFit/>
          </a:bodyPr>
          <a:lstStyle/>
          <a:p>
            <a:pPr algn="l" marL="738503" indent="-369251" lvl="1">
              <a:lnSpc>
                <a:spcPts val="5267"/>
              </a:lnSpc>
              <a:buFont typeface="Arial"/>
              <a:buChar char="•"/>
            </a:pPr>
            <a:r>
              <a:rPr lang="en-US" sz="3420">
                <a:solidFill>
                  <a:srgbClr val="000000"/>
                </a:solidFill>
                <a:latin typeface="Open Sans"/>
                <a:ea typeface="Open Sans"/>
                <a:cs typeface="Open Sans"/>
                <a:sym typeface="Open Sans"/>
              </a:rPr>
              <a:t>In addition to the contraindications listed above for all PrEP products (positive or inconclusive HIV status, high indication for PEP, allergy to PrEP medication), the following contraindications and considerations to continued use of CAB-LA apply:</a:t>
            </a:r>
          </a:p>
          <a:p>
            <a:pPr algn="l" marL="1477005" indent="-492335" lvl="2">
              <a:lnSpc>
                <a:spcPts val="5267"/>
              </a:lnSpc>
              <a:buFont typeface="Arial"/>
              <a:buChar char="⚬"/>
            </a:pPr>
            <a:r>
              <a:rPr lang="en-US" b="true" sz="3420">
                <a:solidFill>
                  <a:srgbClr val="000000"/>
                </a:solidFill>
                <a:latin typeface="Open Sans Bold"/>
                <a:ea typeface="Open Sans Bold"/>
                <a:cs typeface="Open Sans Bold"/>
                <a:sym typeface="Open Sans Bold"/>
              </a:rPr>
              <a:t>High suspicion of AHI, </a:t>
            </a:r>
            <a:r>
              <a:rPr lang="en-US" sz="3420">
                <a:solidFill>
                  <a:srgbClr val="000000"/>
                </a:solidFill>
                <a:latin typeface="Open Sans"/>
                <a:ea typeface="Open Sans"/>
                <a:cs typeface="Open Sans"/>
                <a:sym typeface="Open Sans"/>
              </a:rPr>
              <a:t>based on signs/symptoms/exposure history and significance of use deviations.</a:t>
            </a:r>
          </a:p>
          <a:p>
            <a:pPr algn="l" marL="1477005" indent="-492335" lvl="2">
              <a:lnSpc>
                <a:spcPts val="5267"/>
              </a:lnSpc>
              <a:buFont typeface="Arial"/>
              <a:buChar char="⚬"/>
            </a:pPr>
            <a:r>
              <a:rPr lang="en-US" b="true" sz="3420">
                <a:solidFill>
                  <a:srgbClr val="000000"/>
                </a:solidFill>
                <a:latin typeface="Open Sans Bold"/>
                <a:ea typeface="Open Sans Bold"/>
                <a:cs typeface="Open Sans Bold"/>
                <a:sym typeface="Open Sans Bold"/>
              </a:rPr>
              <a:t>Medication interactions: </a:t>
            </a:r>
            <a:r>
              <a:rPr lang="en-US" sz="3420">
                <a:solidFill>
                  <a:srgbClr val="000000"/>
                </a:solidFill>
                <a:latin typeface="Open Sans"/>
                <a:ea typeface="Open Sans"/>
                <a:cs typeface="Open Sans"/>
                <a:sym typeface="Open Sans"/>
              </a:rPr>
              <a:t>medications with cabotegravir drug-drug interaction, with contraindications and considerations varying by medication</a:t>
            </a:r>
          </a:p>
          <a:p>
            <a:pPr algn="l" marL="1477005" indent="-492335" lvl="2">
              <a:lnSpc>
                <a:spcPts val="5267"/>
              </a:lnSpc>
              <a:buFont typeface="Arial"/>
              <a:buChar char="⚬"/>
            </a:pPr>
            <a:r>
              <a:rPr lang="en-US" b="true" sz="3420">
                <a:solidFill>
                  <a:srgbClr val="000000"/>
                </a:solidFill>
                <a:latin typeface="Open Sans Bold"/>
                <a:ea typeface="Open Sans Bold"/>
                <a:cs typeface="Open Sans Bold"/>
                <a:sym typeface="Open Sans Bold"/>
              </a:rPr>
              <a:t>Comorbidity: </a:t>
            </a:r>
            <a:r>
              <a:rPr lang="en-US" sz="3420">
                <a:solidFill>
                  <a:srgbClr val="000000"/>
                </a:solidFill>
                <a:latin typeface="Open Sans"/>
                <a:ea typeface="Open Sans"/>
                <a:cs typeface="Open Sans"/>
                <a:sym typeface="Open Sans"/>
              </a:rPr>
              <a:t>impaired liver function or disease</a:t>
            </a:r>
          </a:p>
        </p:txBody>
      </p:sp>
    </p:spTree>
  </p:cSld>
  <p:clrMapOvr>
    <a:masterClrMapping/>
  </p:clrMapOvr>
</p:sld>
</file>

<file path=ppt/slides/slide59.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1423675">
            <a:off x="303459" y="326953"/>
            <a:ext cx="2031549" cy="1935050"/>
          </a:xfrm>
          <a:custGeom>
            <a:avLst/>
            <a:gdLst/>
            <a:ahLst/>
            <a:cxnLst/>
            <a:rect r="r" b="b" t="t" l="l"/>
            <a:pathLst>
              <a:path h="1935050" w="2031549">
                <a:moveTo>
                  <a:pt x="0" y="0"/>
                </a:moveTo>
                <a:lnTo>
                  <a:pt x="2031549" y="0"/>
                </a:lnTo>
                <a:lnTo>
                  <a:pt x="2031549" y="1935051"/>
                </a:lnTo>
                <a:lnTo>
                  <a:pt x="0" y="1935051"/>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grpSp>
        <p:nvGrpSpPr>
          <p:cNvPr name="Group 3" id="3"/>
          <p:cNvGrpSpPr/>
          <p:nvPr/>
        </p:nvGrpSpPr>
        <p:grpSpPr>
          <a:xfrm rot="0">
            <a:off x="643187" y="554737"/>
            <a:ext cx="1352095" cy="1362312"/>
            <a:chOff x="0" y="0"/>
            <a:chExt cx="1802793" cy="1816416"/>
          </a:xfrm>
        </p:grpSpPr>
        <p:sp>
          <p:nvSpPr>
            <p:cNvPr name="Freeform 4" id="4"/>
            <p:cNvSpPr/>
            <p:nvPr/>
          </p:nvSpPr>
          <p:spPr>
            <a:xfrm flipH="false" flipV="false" rot="-10800000">
              <a:off x="0" y="0"/>
              <a:ext cx="1802793" cy="1816416"/>
            </a:xfrm>
            <a:custGeom>
              <a:avLst/>
              <a:gdLst/>
              <a:ahLst/>
              <a:cxnLst/>
              <a:rect r="r" b="b" t="t" l="l"/>
              <a:pathLst>
                <a:path h="1816416" w="1802793">
                  <a:moveTo>
                    <a:pt x="0" y="0"/>
                  </a:moveTo>
                  <a:lnTo>
                    <a:pt x="1802793" y="0"/>
                  </a:lnTo>
                  <a:lnTo>
                    <a:pt x="1802793" y="1816416"/>
                  </a:lnTo>
                  <a:lnTo>
                    <a:pt x="0" y="1816416"/>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TextBox 5" id="5"/>
            <p:cNvSpPr txBox="true"/>
            <p:nvPr/>
          </p:nvSpPr>
          <p:spPr>
            <a:xfrm rot="0">
              <a:off x="714569" y="625516"/>
              <a:ext cx="571938" cy="238692"/>
            </a:xfrm>
            <a:prstGeom prst="rect">
              <a:avLst/>
            </a:prstGeom>
          </p:spPr>
          <p:txBody>
            <a:bodyPr anchor="t" rtlCol="false" tIns="0" lIns="0" bIns="0" rIns="0">
              <a:spAutoFit/>
            </a:bodyPr>
            <a:lstStyle/>
            <a:p>
              <a:pPr algn="ctr">
                <a:lnSpc>
                  <a:spcPts val="1404"/>
                </a:lnSpc>
              </a:pPr>
              <a:r>
                <a:rPr lang="en-US" sz="1003">
                  <a:solidFill>
                    <a:srgbClr val="A93291"/>
                  </a:solidFill>
                  <a:latin typeface="Aloja"/>
                  <a:ea typeface="Aloja"/>
                  <a:cs typeface="Aloja"/>
                  <a:sym typeface="Aloja"/>
                </a:rPr>
                <a:t>C</a:t>
              </a:r>
            </a:p>
          </p:txBody>
        </p:sp>
      </p:grpSp>
      <p:sp>
        <p:nvSpPr>
          <p:cNvPr name="TextBox 6" id="6"/>
          <p:cNvSpPr txBox="true"/>
          <p:nvPr/>
        </p:nvSpPr>
        <p:spPr>
          <a:xfrm rot="0">
            <a:off x="643187" y="3015215"/>
            <a:ext cx="10770046" cy="6502904"/>
          </a:xfrm>
          <a:prstGeom prst="rect">
            <a:avLst/>
          </a:prstGeom>
        </p:spPr>
        <p:txBody>
          <a:bodyPr anchor="t" rtlCol="false" tIns="0" lIns="0" bIns="0" rIns="0">
            <a:spAutoFit/>
          </a:bodyPr>
          <a:lstStyle/>
          <a:p>
            <a:pPr algn="l" marL="738503" indent="-369251" lvl="1">
              <a:lnSpc>
                <a:spcPts val="4275"/>
              </a:lnSpc>
              <a:buFont typeface="Arial"/>
              <a:buChar char="•"/>
            </a:pPr>
            <a:r>
              <a:rPr lang="en-US" sz="3420">
                <a:solidFill>
                  <a:srgbClr val="000000"/>
                </a:solidFill>
                <a:latin typeface="Open Sans"/>
                <a:ea typeface="Open Sans"/>
                <a:cs typeface="Open Sans"/>
                <a:sym typeface="Open Sans"/>
              </a:rPr>
              <a:t>Consider pausing the use of CAB-LA and advise the client to return for HIV retesting in 1 month. Clients may restart CAB-LA if results of HIV retesting in 1 month are negative. Alternative HIV prevention strategies should be chosen during the period when CAB-LA </a:t>
            </a:r>
            <a:r>
              <a:rPr lang="en-US" sz="3420">
                <a:solidFill>
                  <a:srgbClr val="000000"/>
                </a:solidFill>
                <a:latin typeface="Open Sans"/>
                <a:ea typeface="Open Sans"/>
                <a:cs typeface="Open Sans"/>
                <a:sym typeface="Open Sans"/>
              </a:rPr>
              <a:t>us</a:t>
            </a:r>
            <a:r>
              <a:rPr lang="en-US" sz="3420">
                <a:solidFill>
                  <a:srgbClr val="000000"/>
                </a:solidFill>
                <a:latin typeface="Open Sans"/>
                <a:ea typeface="Open Sans"/>
                <a:cs typeface="Open Sans"/>
                <a:sym typeface="Open Sans"/>
              </a:rPr>
              <a:t>e</a:t>
            </a:r>
            <a:r>
              <a:rPr lang="en-US" sz="3420">
                <a:solidFill>
                  <a:srgbClr val="000000"/>
                </a:solidFill>
                <a:latin typeface="Open Sans"/>
                <a:ea typeface="Open Sans"/>
                <a:cs typeface="Open Sans"/>
                <a:sym typeface="Open Sans"/>
              </a:rPr>
              <a:t> </a:t>
            </a:r>
            <a:r>
              <a:rPr lang="en-US" sz="3420">
                <a:solidFill>
                  <a:srgbClr val="000000"/>
                </a:solidFill>
                <a:latin typeface="Open Sans"/>
                <a:ea typeface="Open Sans"/>
                <a:cs typeface="Open Sans"/>
                <a:sym typeface="Open Sans"/>
              </a:rPr>
              <a:t>is</a:t>
            </a:r>
            <a:r>
              <a:rPr lang="en-US" sz="3420">
                <a:solidFill>
                  <a:srgbClr val="000000"/>
                </a:solidFill>
                <a:latin typeface="Open Sans"/>
                <a:ea typeface="Open Sans"/>
                <a:cs typeface="Open Sans"/>
                <a:sym typeface="Open Sans"/>
              </a:rPr>
              <a:t> </a:t>
            </a:r>
            <a:r>
              <a:rPr lang="en-US" sz="3420">
                <a:solidFill>
                  <a:srgbClr val="000000"/>
                </a:solidFill>
                <a:latin typeface="Open Sans"/>
                <a:ea typeface="Open Sans"/>
                <a:cs typeface="Open Sans"/>
                <a:sym typeface="Open Sans"/>
              </a:rPr>
              <a:t>paused.</a:t>
            </a:r>
          </a:p>
          <a:p>
            <a:pPr algn="l" marL="738503" indent="-369251" lvl="1">
              <a:lnSpc>
                <a:spcPts val="4275"/>
              </a:lnSpc>
              <a:buFont typeface="Arial"/>
              <a:buChar char="•"/>
            </a:pPr>
            <a:r>
              <a:rPr lang="en-US" sz="3420">
                <a:solidFill>
                  <a:srgbClr val="000000"/>
                </a:solidFill>
                <a:latin typeface="Open Sans"/>
                <a:ea typeface="Open Sans"/>
                <a:cs typeface="Open Sans"/>
                <a:sym typeface="Open Sans"/>
              </a:rPr>
              <a:t>The potential risks and benefits of pausing vs. </a:t>
            </a:r>
            <a:r>
              <a:rPr lang="en-US" sz="3420">
                <a:solidFill>
                  <a:srgbClr val="000000"/>
                </a:solidFill>
                <a:latin typeface="Open Sans"/>
                <a:ea typeface="Open Sans"/>
                <a:cs typeface="Open Sans"/>
                <a:sym typeface="Open Sans"/>
              </a:rPr>
              <a:t>c</a:t>
            </a:r>
            <a:r>
              <a:rPr lang="en-US" sz="3420">
                <a:solidFill>
                  <a:srgbClr val="000000"/>
                </a:solidFill>
                <a:latin typeface="Open Sans"/>
                <a:ea typeface="Open Sans"/>
                <a:cs typeface="Open Sans"/>
                <a:sym typeface="Open Sans"/>
              </a:rPr>
              <a:t>on</a:t>
            </a:r>
            <a:r>
              <a:rPr lang="en-US" sz="3420">
                <a:solidFill>
                  <a:srgbClr val="000000"/>
                </a:solidFill>
                <a:latin typeface="Open Sans"/>
                <a:ea typeface="Open Sans"/>
                <a:cs typeface="Open Sans"/>
                <a:sym typeface="Open Sans"/>
              </a:rPr>
              <a:t>tin</a:t>
            </a:r>
            <a:r>
              <a:rPr lang="en-US" sz="3420">
                <a:solidFill>
                  <a:srgbClr val="000000"/>
                </a:solidFill>
                <a:latin typeface="Open Sans"/>
                <a:ea typeface="Open Sans"/>
                <a:cs typeface="Open Sans"/>
                <a:sym typeface="Open Sans"/>
              </a:rPr>
              <a:t>u</a:t>
            </a:r>
            <a:r>
              <a:rPr lang="en-US" sz="3420">
                <a:solidFill>
                  <a:srgbClr val="000000"/>
                </a:solidFill>
                <a:latin typeface="Open Sans"/>
                <a:ea typeface="Open Sans"/>
                <a:cs typeface="Open Sans"/>
                <a:sym typeface="Open Sans"/>
              </a:rPr>
              <a:t>in</a:t>
            </a:r>
            <a:r>
              <a:rPr lang="en-US" sz="3420">
                <a:solidFill>
                  <a:srgbClr val="000000"/>
                </a:solidFill>
                <a:latin typeface="Open Sans"/>
                <a:ea typeface="Open Sans"/>
                <a:cs typeface="Open Sans"/>
                <a:sym typeface="Open Sans"/>
              </a:rPr>
              <a:t>g CAB-LA should b</a:t>
            </a:r>
            <a:r>
              <a:rPr lang="en-US" sz="3420">
                <a:solidFill>
                  <a:srgbClr val="000000"/>
                </a:solidFill>
                <a:latin typeface="Open Sans"/>
                <a:ea typeface="Open Sans"/>
                <a:cs typeface="Open Sans"/>
                <a:sym typeface="Open Sans"/>
              </a:rPr>
              <a:t>e</a:t>
            </a:r>
            <a:r>
              <a:rPr lang="en-US" sz="3420">
                <a:solidFill>
                  <a:srgbClr val="000000"/>
                </a:solidFill>
                <a:latin typeface="Open Sans"/>
                <a:ea typeface="Open Sans"/>
                <a:cs typeface="Open Sans"/>
                <a:sym typeface="Open Sans"/>
              </a:rPr>
              <a:t> m</a:t>
            </a:r>
            <a:r>
              <a:rPr lang="en-US" sz="3420">
                <a:solidFill>
                  <a:srgbClr val="000000"/>
                </a:solidFill>
                <a:latin typeface="Open Sans"/>
                <a:ea typeface="Open Sans"/>
                <a:cs typeface="Open Sans"/>
                <a:sym typeface="Open Sans"/>
              </a:rPr>
              <a:t>a</a:t>
            </a:r>
            <a:r>
              <a:rPr lang="en-US" sz="3420">
                <a:solidFill>
                  <a:srgbClr val="000000"/>
                </a:solidFill>
                <a:latin typeface="Open Sans"/>
                <a:ea typeface="Open Sans"/>
                <a:cs typeface="Open Sans"/>
                <a:sym typeface="Open Sans"/>
              </a:rPr>
              <a:t>de </a:t>
            </a:r>
            <a:r>
              <a:rPr lang="en-US" sz="3420">
                <a:solidFill>
                  <a:srgbClr val="000000"/>
                </a:solidFill>
                <a:latin typeface="Open Sans"/>
                <a:ea typeface="Open Sans"/>
                <a:cs typeface="Open Sans"/>
                <a:sym typeface="Open Sans"/>
              </a:rPr>
              <a:t>on </a:t>
            </a:r>
            <a:r>
              <a:rPr lang="en-US" sz="3420">
                <a:solidFill>
                  <a:srgbClr val="000000"/>
                </a:solidFill>
                <a:latin typeface="Open Sans"/>
                <a:ea typeface="Open Sans"/>
                <a:cs typeface="Open Sans"/>
                <a:sym typeface="Open Sans"/>
              </a:rPr>
              <a:t>a case-by-case basis, with a pause chosen only when the risks of potentially continuing CAB-LA during AHI are deemed t</a:t>
            </a:r>
            <a:r>
              <a:rPr lang="en-US" sz="3420">
                <a:solidFill>
                  <a:srgbClr val="000000"/>
                </a:solidFill>
                <a:latin typeface="Open Sans"/>
                <a:ea typeface="Open Sans"/>
                <a:cs typeface="Open Sans"/>
                <a:sym typeface="Open Sans"/>
              </a:rPr>
              <a:t>o</a:t>
            </a:r>
            <a:r>
              <a:rPr lang="en-US" sz="3420">
                <a:solidFill>
                  <a:srgbClr val="000000"/>
                </a:solidFill>
                <a:latin typeface="Open Sans"/>
                <a:ea typeface="Open Sans"/>
                <a:cs typeface="Open Sans"/>
                <a:sym typeface="Open Sans"/>
              </a:rPr>
              <a:t> </a:t>
            </a:r>
            <a:r>
              <a:rPr lang="en-US" sz="3420">
                <a:solidFill>
                  <a:srgbClr val="000000"/>
                </a:solidFill>
                <a:latin typeface="Open Sans"/>
                <a:ea typeface="Open Sans"/>
                <a:cs typeface="Open Sans"/>
                <a:sym typeface="Open Sans"/>
              </a:rPr>
              <a:t>o</a:t>
            </a:r>
            <a:r>
              <a:rPr lang="en-US" sz="3420">
                <a:solidFill>
                  <a:srgbClr val="000000"/>
                </a:solidFill>
                <a:latin typeface="Open Sans"/>
                <a:ea typeface="Open Sans"/>
                <a:cs typeface="Open Sans"/>
                <a:sym typeface="Open Sans"/>
              </a:rPr>
              <a:t>utwe</a:t>
            </a:r>
            <a:r>
              <a:rPr lang="en-US" sz="3420">
                <a:solidFill>
                  <a:srgbClr val="000000"/>
                </a:solidFill>
                <a:latin typeface="Open Sans"/>
                <a:ea typeface="Open Sans"/>
                <a:cs typeface="Open Sans"/>
                <a:sym typeface="Open Sans"/>
              </a:rPr>
              <a:t>i</a:t>
            </a:r>
            <a:r>
              <a:rPr lang="en-US" sz="3420">
                <a:solidFill>
                  <a:srgbClr val="000000"/>
                </a:solidFill>
                <a:latin typeface="Open Sans"/>
                <a:ea typeface="Open Sans"/>
                <a:cs typeface="Open Sans"/>
                <a:sym typeface="Open Sans"/>
              </a:rPr>
              <a:t>gh </a:t>
            </a:r>
            <a:r>
              <a:rPr lang="en-US" sz="3420">
                <a:solidFill>
                  <a:srgbClr val="000000"/>
                </a:solidFill>
                <a:latin typeface="Open Sans"/>
                <a:ea typeface="Open Sans"/>
                <a:cs typeface="Open Sans"/>
                <a:sym typeface="Open Sans"/>
              </a:rPr>
              <a:t>t</a:t>
            </a:r>
            <a:r>
              <a:rPr lang="en-US" sz="3420">
                <a:solidFill>
                  <a:srgbClr val="000000"/>
                </a:solidFill>
                <a:latin typeface="Open Sans"/>
                <a:ea typeface="Open Sans"/>
                <a:cs typeface="Open Sans"/>
                <a:sym typeface="Open Sans"/>
              </a:rPr>
              <a:t>he</a:t>
            </a:r>
            <a:r>
              <a:rPr lang="en-US" sz="3420">
                <a:solidFill>
                  <a:srgbClr val="000000"/>
                </a:solidFill>
                <a:latin typeface="Open Sans"/>
                <a:ea typeface="Open Sans"/>
                <a:cs typeface="Open Sans"/>
                <a:sym typeface="Open Sans"/>
              </a:rPr>
              <a:t> </a:t>
            </a:r>
            <a:r>
              <a:rPr lang="en-US" sz="3420">
                <a:solidFill>
                  <a:srgbClr val="000000"/>
                </a:solidFill>
                <a:latin typeface="Open Sans"/>
                <a:ea typeface="Open Sans"/>
                <a:cs typeface="Open Sans"/>
                <a:sym typeface="Open Sans"/>
              </a:rPr>
              <a:t>possible benefits of continued use to prevent HIV.</a:t>
            </a:r>
          </a:p>
        </p:txBody>
      </p:sp>
      <p:sp>
        <p:nvSpPr>
          <p:cNvPr name="Freeform 7" id="7"/>
          <p:cNvSpPr/>
          <p:nvPr/>
        </p:nvSpPr>
        <p:spPr>
          <a:xfrm flipH="false" flipV="false" rot="0">
            <a:off x="12481699" y="4214029"/>
            <a:ext cx="5242560" cy="4114800"/>
          </a:xfrm>
          <a:custGeom>
            <a:avLst/>
            <a:gdLst/>
            <a:ahLst/>
            <a:cxnLst/>
            <a:rect r="r" b="b" t="t" l="l"/>
            <a:pathLst>
              <a:path h="4114800" w="5242560">
                <a:moveTo>
                  <a:pt x="0" y="0"/>
                </a:moveTo>
                <a:lnTo>
                  <a:pt x="5242560" y="0"/>
                </a:lnTo>
                <a:lnTo>
                  <a:pt x="5242560" y="4114800"/>
                </a:lnTo>
                <a:lnTo>
                  <a:pt x="0" y="4114800"/>
                </a:lnTo>
                <a:lnTo>
                  <a:pt x="0" y="0"/>
                </a:lnTo>
                <a:close/>
              </a:path>
            </a:pathLst>
          </a:custGeom>
          <a:blipFill>
            <a:blip r:embed="rId6">
              <a:extLst>
                <a:ext uri="{96DAC541-7B7A-43D3-8B79-37D633B846F1}">
                  <asvg:svgBlip xmlns:asvg="http://schemas.microsoft.com/office/drawing/2016/SVG/main" r:embed="rId7"/>
                </a:ext>
              </a:extLst>
            </a:blip>
            <a:stretch>
              <a:fillRect l="0" t="0" r="0" b="0"/>
            </a:stretch>
          </a:blipFill>
        </p:spPr>
      </p:sp>
      <p:sp>
        <p:nvSpPr>
          <p:cNvPr name="TextBox 8" id="8"/>
          <p:cNvSpPr txBox="true"/>
          <p:nvPr/>
        </p:nvSpPr>
        <p:spPr>
          <a:xfrm rot="0">
            <a:off x="2935998" y="945825"/>
            <a:ext cx="14323302" cy="713486"/>
          </a:xfrm>
          <a:prstGeom prst="rect">
            <a:avLst/>
          </a:prstGeom>
        </p:spPr>
        <p:txBody>
          <a:bodyPr anchor="t" rtlCol="false" tIns="0" lIns="0" bIns="0" rIns="0">
            <a:spAutoFit/>
          </a:bodyPr>
          <a:lstStyle/>
          <a:p>
            <a:pPr algn="l">
              <a:lnSpc>
                <a:spcPts val="5152"/>
              </a:lnSpc>
            </a:pPr>
            <a:r>
              <a:rPr lang="en-US" sz="5600" b="true">
                <a:solidFill>
                  <a:srgbClr val="A93291"/>
                </a:solidFill>
                <a:latin typeface="Roboto Condensed Bold"/>
                <a:ea typeface="Roboto Condensed Bold"/>
                <a:cs typeface="Roboto Condensed Bold"/>
                <a:sym typeface="Roboto Condensed Bold"/>
              </a:rPr>
              <a:t>Contraindications &amp; Considerations: CAB-LA</a:t>
            </a:r>
          </a:p>
        </p:txBody>
      </p:sp>
      <p:sp>
        <p:nvSpPr>
          <p:cNvPr name="TextBox 9" id="9"/>
          <p:cNvSpPr txBox="true"/>
          <p:nvPr/>
        </p:nvSpPr>
        <p:spPr>
          <a:xfrm rot="0">
            <a:off x="2955510" y="1896089"/>
            <a:ext cx="10956971" cy="608839"/>
          </a:xfrm>
          <a:prstGeom prst="rect">
            <a:avLst/>
          </a:prstGeom>
        </p:spPr>
        <p:txBody>
          <a:bodyPr anchor="t" rtlCol="false" tIns="0" lIns="0" bIns="0" rIns="0">
            <a:spAutoFit/>
          </a:bodyPr>
          <a:lstStyle/>
          <a:p>
            <a:pPr algn="l">
              <a:lnSpc>
                <a:spcPts val="4416"/>
              </a:lnSpc>
            </a:pPr>
            <a:r>
              <a:rPr lang="en-US" sz="4800" b="true">
                <a:solidFill>
                  <a:srgbClr val="231F20"/>
                </a:solidFill>
                <a:latin typeface="Roboto Condensed Bold"/>
                <a:ea typeface="Roboto Condensed Bold"/>
                <a:cs typeface="Roboto Condensed Bold"/>
                <a:sym typeface="Roboto Condensed Bold"/>
              </a:rPr>
              <a:t>High Suspicion of AHI </a:t>
            </a:r>
          </a:p>
        </p:txBody>
      </p:sp>
    </p:spTree>
  </p:cSld>
  <p:clrMapOvr>
    <a:masterClrMapping/>
  </p:clrMapOvr>
</p:sld>
</file>

<file path=ppt/slides/slide6.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grpSp>
        <p:nvGrpSpPr>
          <p:cNvPr name="Group 2" id="2"/>
          <p:cNvGrpSpPr/>
          <p:nvPr/>
        </p:nvGrpSpPr>
        <p:grpSpPr>
          <a:xfrm rot="0">
            <a:off x="2244381" y="2585133"/>
            <a:ext cx="13664583" cy="6384341"/>
            <a:chOff x="0" y="0"/>
            <a:chExt cx="18219445" cy="8512454"/>
          </a:xfrm>
        </p:grpSpPr>
        <p:sp>
          <p:nvSpPr>
            <p:cNvPr name="Freeform 3" id="3"/>
            <p:cNvSpPr/>
            <p:nvPr/>
          </p:nvSpPr>
          <p:spPr>
            <a:xfrm flipH="false" flipV="false" rot="0">
              <a:off x="0" y="0"/>
              <a:ext cx="761275" cy="761275"/>
            </a:xfrm>
            <a:custGeom>
              <a:avLst/>
              <a:gdLst/>
              <a:ahLst/>
              <a:cxnLst/>
              <a:rect r="r" b="b" t="t" l="l"/>
              <a:pathLst>
                <a:path h="761275" w="761275">
                  <a:moveTo>
                    <a:pt x="0" y="0"/>
                  </a:moveTo>
                  <a:lnTo>
                    <a:pt x="761275" y="0"/>
                  </a:lnTo>
                  <a:lnTo>
                    <a:pt x="761275" y="761275"/>
                  </a:lnTo>
                  <a:lnTo>
                    <a:pt x="0" y="761275"/>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TextBox 4" id="4"/>
            <p:cNvSpPr txBox="true"/>
            <p:nvPr/>
          </p:nvSpPr>
          <p:spPr>
            <a:xfrm rot="0">
              <a:off x="998349" y="100944"/>
              <a:ext cx="10804058" cy="453897"/>
            </a:xfrm>
            <a:prstGeom prst="rect">
              <a:avLst/>
            </a:prstGeom>
          </p:spPr>
          <p:txBody>
            <a:bodyPr anchor="t" rtlCol="false" tIns="0" lIns="0" bIns="0" rIns="0">
              <a:spAutoFit/>
            </a:bodyPr>
            <a:lstStyle/>
            <a:p>
              <a:pPr algn="l">
                <a:lnSpc>
                  <a:spcPts val="2822"/>
                </a:lnSpc>
              </a:pPr>
              <a:r>
                <a:rPr lang="en-US" sz="2016">
                  <a:solidFill>
                    <a:srgbClr val="000000"/>
                  </a:solidFill>
                  <a:latin typeface="Open Sans"/>
                  <a:ea typeface="Open Sans"/>
                  <a:cs typeface="Open Sans"/>
                  <a:sym typeface="Open Sans"/>
                </a:rPr>
                <a:t>HIV Testing</a:t>
              </a:r>
            </a:p>
          </p:txBody>
        </p:sp>
        <p:sp>
          <p:nvSpPr>
            <p:cNvPr name="Freeform 5" id="5"/>
            <p:cNvSpPr/>
            <p:nvPr/>
          </p:nvSpPr>
          <p:spPr>
            <a:xfrm flipH="false" flipV="false" rot="0">
              <a:off x="0" y="1275049"/>
              <a:ext cx="761275" cy="761275"/>
            </a:xfrm>
            <a:custGeom>
              <a:avLst/>
              <a:gdLst/>
              <a:ahLst/>
              <a:cxnLst/>
              <a:rect r="r" b="b" t="t" l="l"/>
              <a:pathLst>
                <a:path h="761275" w="761275">
                  <a:moveTo>
                    <a:pt x="0" y="0"/>
                  </a:moveTo>
                  <a:lnTo>
                    <a:pt x="761275" y="0"/>
                  </a:lnTo>
                  <a:lnTo>
                    <a:pt x="761275" y="761276"/>
                  </a:lnTo>
                  <a:lnTo>
                    <a:pt x="0" y="761276"/>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Freeform 6" id="6"/>
            <p:cNvSpPr/>
            <p:nvPr/>
          </p:nvSpPr>
          <p:spPr>
            <a:xfrm flipH="false" flipV="false" rot="0">
              <a:off x="0" y="2588412"/>
              <a:ext cx="761275" cy="761275"/>
            </a:xfrm>
            <a:custGeom>
              <a:avLst/>
              <a:gdLst/>
              <a:ahLst/>
              <a:cxnLst/>
              <a:rect r="r" b="b" t="t" l="l"/>
              <a:pathLst>
                <a:path h="761275" w="761275">
                  <a:moveTo>
                    <a:pt x="0" y="0"/>
                  </a:moveTo>
                  <a:lnTo>
                    <a:pt x="761275" y="0"/>
                  </a:lnTo>
                  <a:lnTo>
                    <a:pt x="761275" y="761275"/>
                  </a:lnTo>
                  <a:lnTo>
                    <a:pt x="0" y="761275"/>
                  </a:lnTo>
                  <a:lnTo>
                    <a:pt x="0" y="0"/>
                  </a:lnTo>
                  <a:close/>
                </a:path>
              </a:pathLst>
            </a:custGeom>
            <a:blipFill>
              <a:blip r:embed="rId6">
                <a:extLst>
                  <a:ext uri="{96DAC541-7B7A-43D3-8B79-37D633B846F1}">
                    <asvg:svgBlip xmlns:asvg="http://schemas.microsoft.com/office/drawing/2016/SVG/main" r:embed="rId7"/>
                  </a:ext>
                </a:extLst>
              </a:blip>
              <a:stretch>
                <a:fillRect l="0" t="0" r="0" b="0"/>
              </a:stretch>
            </a:blipFill>
          </p:spPr>
        </p:sp>
        <p:sp>
          <p:nvSpPr>
            <p:cNvPr name="Freeform 7" id="7"/>
            <p:cNvSpPr/>
            <p:nvPr/>
          </p:nvSpPr>
          <p:spPr>
            <a:xfrm flipH="false" flipV="false" rot="0">
              <a:off x="0" y="3944696"/>
              <a:ext cx="761275" cy="761275"/>
            </a:xfrm>
            <a:custGeom>
              <a:avLst/>
              <a:gdLst/>
              <a:ahLst/>
              <a:cxnLst/>
              <a:rect r="r" b="b" t="t" l="l"/>
              <a:pathLst>
                <a:path h="761275" w="761275">
                  <a:moveTo>
                    <a:pt x="0" y="0"/>
                  </a:moveTo>
                  <a:lnTo>
                    <a:pt x="761275" y="0"/>
                  </a:lnTo>
                  <a:lnTo>
                    <a:pt x="761275" y="761276"/>
                  </a:lnTo>
                  <a:lnTo>
                    <a:pt x="0" y="761276"/>
                  </a:lnTo>
                  <a:lnTo>
                    <a:pt x="0" y="0"/>
                  </a:lnTo>
                  <a:close/>
                </a:path>
              </a:pathLst>
            </a:custGeom>
            <a:blipFill>
              <a:blip r:embed="rId8">
                <a:extLst>
                  <a:ext uri="{96DAC541-7B7A-43D3-8B79-37D633B846F1}">
                    <asvg:svgBlip xmlns:asvg="http://schemas.microsoft.com/office/drawing/2016/SVG/main" r:embed="rId9"/>
                  </a:ext>
                </a:extLst>
              </a:blip>
              <a:stretch>
                <a:fillRect l="0" t="0" r="0" b="0"/>
              </a:stretch>
            </a:blipFill>
          </p:spPr>
        </p:sp>
        <p:sp>
          <p:nvSpPr>
            <p:cNvPr name="TextBox 8" id="8"/>
            <p:cNvSpPr txBox="true"/>
            <p:nvPr/>
          </p:nvSpPr>
          <p:spPr>
            <a:xfrm rot="0">
              <a:off x="1009939" y="4084551"/>
              <a:ext cx="14771997" cy="453897"/>
            </a:xfrm>
            <a:prstGeom prst="rect">
              <a:avLst/>
            </a:prstGeom>
          </p:spPr>
          <p:txBody>
            <a:bodyPr anchor="t" rtlCol="false" tIns="0" lIns="0" bIns="0" rIns="0">
              <a:spAutoFit/>
            </a:bodyPr>
            <a:lstStyle/>
            <a:p>
              <a:pPr algn="l">
                <a:lnSpc>
                  <a:spcPts val="2822"/>
                </a:lnSpc>
              </a:pPr>
              <a:r>
                <a:rPr lang="en-US" sz="2016">
                  <a:solidFill>
                    <a:srgbClr val="000000"/>
                  </a:solidFill>
                  <a:latin typeface="Open Sans"/>
                  <a:ea typeface="Open Sans"/>
                  <a:cs typeface="Open Sans"/>
                  <a:sym typeface="Open Sans"/>
                </a:rPr>
                <a:t>Use of</a:t>
              </a:r>
              <a:r>
                <a:rPr lang="en-US" sz="2016">
                  <a:solidFill>
                    <a:srgbClr val="000000"/>
                  </a:solidFill>
                  <a:latin typeface="Open Sans"/>
                  <a:ea typeface="Open Sans"/>
                  <a:cs typeface="Open Sans"/>
                  <a:sym typeface="Open Sans"/>
                </a:rPr>
                <a:t> other medications or products that may interact with PrEP</a:t>
              </a:r>
            </a:p>
          </p:txBody>
        </p:sp>
        <p:sp>
          <p:nvSpPr>
            <p:cNvPr name="Freeform 9" id="9"/>
            <p:cNvSpPr/>
            <p:nvPr/>
          </p:nvSpPr>
          <p:spPr>
            <a:xfrm flipH="false" flipV="false" rot="0">
              <a:off x="0" y="5219746"/>
              <a:ext cx="752003" cy="752003"/>
            </a:xfrm>
            <a:custGeom>
              <a:avLst/>
              <a:gdLst/>
              <a:ahLst/>
              <a:cxnLst/>
              <a:rect r="r" b="b" t="t" l="l"/>
              <a:pathLst>
                <a:path h="752003" w="752003">
                  <a:moveTo>
                    <a:pt x="0" y="0"/>
                  </a:moveTo>
                  <a:lnTo>
                    <a:pt x="752003" y="0"/>
                  </a:lnTo>
                  <a:lnTo>
                    <a:pt x="752003" y="752002"/>
                  </a:lnTo>
                  <a:lnTo>
                    <a:pt x="0" y="752002"/>
                  </a:lnTo>
                  <a:lnTo>
                    <a:pt x="0" y="0"/>
                  </a:lnTo>
                  <a:close/>
                </a:path>
              </a:pathLst>
            </a:custGeom>
            <a:blipFill>
              <a:blip r:embed="rId10">
                <a:extLst>
                  <a:ext uri="{96DAC541-7B7A-43D3-8B79-37D633B846F1}">
                    <asvg:svgBlip xmlns:asvg="http://schemas.microsoft.com/office/drawing/2016/SVG/main" r:embed="rId11"/>
                  </a:ext>
                </a:extLst>
              </a:blip>
              <a:stretch>
                <a:fillRect l="0" t="0" r="0" b="0"/>
              </a:stretch>
            </a:blipFill>
          </p:spPr>
        </p:sp>
        <p:sp>
          <p:nvSpPr>
            <p:cNvPr name="TextBox 10" id="10"/>
            <p:cNvSpPr txBox="true"/>
            <p:nvPr/>
          </p:nvSpPr>
          <p:spPr>
            <a:xfrm rot="0">
              <a:off x="1019211" y="5354964"/>
              <a:ext cx="14795176" cy="453897"/>
            </a:xfrm>
            <a:prstGeom prst="rect">
              <a:avLst/>
            </a:prstGeom>
          </p:spPr>
          <p:txBody>
            <a:bodyPr anchor="t" rtlCol="false" tIns="0" lIns="0" bIns="0" rIns="0">
              <a:spAutoFit/>
            </a:bodyPr>
            <a:lstStyle/>
            <a:p>
              <a:pPr algn="l">
                <a:lnSpc>
                  <a:spcPts val="2822"/>
                </a:lnSpc>
              </a:pPr>
              <a:r>
                <a:rPr lang="en-US" sz="2016" i="true" b="true">
                  <a:solidFill>
                    <a:srgbClr val="000000"/>
                  </a:solidFill>
                  <a:latin typeface="Open Sans Bold Italics"/>
                  <a:ea typeface="Open Sans Bold Italics"/>
                  <a:cs typeface="Open Sans Bold Italics"/>
                  <a:sym typeface="Open Sans Bold Italics"/>
                </a:rPr>
                <a:t>New</a:t>
              </a:r>
              <a:r>
                <a:rPr lang="en-US" sz="2016">
                  <a:solidFill>
                    <a:srgbClr val="000000"/>
                  </a:solidFill>
                  <a:latin typeface="Open Sans"/>
                  <a:ea typeface="Open Sans"/>
                  <a:cs typeface="Open Sans"/>
                  <a:sym typeface="Open Sans"/>
                </a:rPr>
                <a:t> medication allergi</a:t>
              </a:r>
              <a:r>
                <a:rPr lang="en-US" sz="2016">
                  <a:solidFill>
                    <a:srgbClr val="000000"/>
                  </a:solidFill>
                  <a:latin typeface="Open Sans"/>
                  <a:ea typeface="Open Sans"/>
                  <a:cs typeface="Open Sans"/>
                  <a:sym typeface="Open Sans"/>
                </a:rPr>
                <a:t>es/hypersensitivities</a:t>
              </a:r>
            </a:p>
          </p:txBody>
        </p:sp>
        <p:sp>
          <p:nvSpPr>
            <p:cNvPr name="Freeform 11" id="11"/>
            <p:cNvSpPr/>
            <p:nvPr/>
          </p:nvSpPr>
          <p:spPr>
            <a:xfrm flipH="false" flipV="false" rot="0">
              <a:off x="0" y="6485523"/>
              <a:ext cx="742730" cy="742730"/>
            </a:xfrm>
            <a:custGeom>
              <a:avLst/>
              <a:gdLst/>
              <a:ahLst/>
              <a:cxnLst/>
              <a:rect r="r" b="b" t="t" l="l"/>
              <a:pathLst>
                <a:path h="742730" w="742730">
                  <a:moveTo>
                    <a:pt x="0" y="0"/>
                  </a:moveTo>
                  <a:lnTo>
                    <a:pt x="742730" y="0"/>
                  </a:lnTo>
                  <a:lnTo>
                    <a:pt x="742730" y="742729"/>
                  </a:lnTo>
                  <a:lnTo>
                    <a:pt x="0" y="742729"/>
                  </a:lnTo>
                  <a:lnTo>
                    <a:pt x="0" y="0"/>
                  </a:lnTo>
                  <a:close/>
                </a:path>
              </a:pathLst>
            </a:custGeom>
            <a:blipFill>
              <a:blip r:embed="rId12">
                <a:extLst>
                  <a:ext uri="{96DAC541-7B7A-43D3-8B79-37D633B846F1}">
                    <asvg:svgBlip xmlns:asvg="http://schemas.microsoft.com/office/drawing/2016/SVG/main" r:embed="rId13"/>
                  </a:ext>
                </a:extLst>
              </a:blip>
              <a:stretch>
                <a:fillRect l="0" t="0" r="0" b="0"/>
              </a:stretch>
            </a:blipFill>
          </p:spPr>
        </p:sp>
        <p:sp>
          <p:nvSpPr>
            <p:cNvPr name="TextBox 12" id="12"/>
            <p:cNvSpPr txBox="true"/>
            <p:nvPr/>
          </p:nvSpPr>
          <p:spPr>
            <a:xfrm rot="0">
              <a:off x="1033531" y="6616104"/>
              <a:ext cx="14795176" cy="453897"/>
            </a:xfrm>
            <a:prstGeom prst="rect">
              <a:avLst/>
            </a:prstGeom>
          </p:spPr>
          <p:txBody>
            <a:bodyPr anchor="t" rtlCol="false" tIns="0" lIns="0" bIns="0" rIns="0">
              <a:spAutoFit/>
            </a:bodyPr>
            <a:lstStyle/>
            <a:p>
              <a:pPr algn="l">
                <a:lnSpc>
                  <a:spcPts val="2822"/>
                </a:lnSpc>
              </a:pPr>
              <a:r>
                <a:rPr lang="en-US" sz="2016" i="true" b="true">
                  <a:solidFill>
                    <a:srgbClr val="000000"/>
                  </a:solidFill>
                  <a:latin typeface="Open Sans Bold Italics"/>
                  <a:ea typeface="Open Sans Bold Italics"/>
                  <a:cs typeface="Open Sans Bold Italics"/>
                  <a:sym typeface="Open Sans Bold Italics"/>
                </a:rPr>
                <a:t>New or changes in </a:t>
              </a:r>
              <a:r>
                <a:rPr lang="en-US" sz="2016">
                  <a:solidFill>
                    <a:srgbClr val="000000"/>
                  </a:solidFill>
                  <a:latin typeface="Open Sans"/>
                  <a:ea typeface="Open Sans"/>
                  <a:cs typeface="Open Sans"/>
                  <a:sym typeface="Open Sans"/>
                </a:rPr>
                <a:t>comorbidities</a:t>
              </a:r>
            </a:p>
          </p:txBody>
        </p:sp>
        <p:sp>
          <p:nvSpPr>
            <p:cNvPr name="Freeform 13" id="13"/>
            <p:cNvSpPr/>
            <p:nvPr/>
          </p:nvSpPr>
          <p:spPr>
            <a:xfrm flipH="false" flipV="false" rot="0">
              <a:off x="0" y="7781896"/>
              <a:ext cx="730558" cy="730558"/>
            </a:xfrm>
            <a:custGeom>
              <a:avLst/>
              <a:gdLst/>
              <a:ahLst/>
              <a:cxnLst/>
              <a:rect r="r" b="b" t="t" l="l"/>
              <a:pathLst>
                <a:path h="730558" w="730558">
                  <a:moveTo>
                    <a:pt x="0" y="0"/>
                  </a:moveTo>
                  <a:lnTo>
                    <a:pt x="730558" y="0"/>
                  </a:lnTo>
                  <a:lnTo>
                    <a:pt x="730558" y="730558"/>
                  </a:lnTo>
                  <a:lnTo>
                    <a:pt x="0" y="730558"/>
                  </a:lnTo>
                  <a:lnTo>
                    <a:pt x="0" y="0"/>
                  </a:lnTo>
                  <a:close/>
                </a:path>
              </a:pathLst>
            </a:custGeom>
            <a:blipFill>
              <a:blip r:embed="rId14">
                <a:extLst>
                  <a:ext uri="{96DAC541-7B7A-43D3-8B79-37D633B846F1}">
                    <asvg:svgBlip xmlns:asvg="http://schemas.microsoft.com/office/drawing/2016/SVG/main" r:embed="rId15"/>
                  </a:ext>
                </a:extLst>
              </a:blip>
              <a:stretch>
                <a:fillRect l="0" t="0" r="0" b="0"/>
              </a:stretch>
            </a:blipFill>
          </p:spPr>
        </p:sp>
        <p:sp>
          <p:nvSpPr>
            <p:cNvPr name="TextBox 14" id="14"/>
            <p:cNvSpPr txBox="true"/>
            <p:nvPr/>
          </p:nvSpPr>
          <p:spPr>
            <a:xfrm rot="0">
              <a:off x="1007622" y="1227424"/>
              <a:ext cx="17211823" cy="928448"/>
            </a:xfrm>
            <a:prstGeom prst="rect">
              <a:avLst/>
            </a:prstGeom>
          </p:spPr>
          <p:txBody>
            <a:bodyPr anchor="t" rtlCol="false" tIns="0" lIns="0" bIns="0" rIns="0">
              <a:spAutoFit/>
            </a:bodyPr>
            <a:lstStyle/>
            <a:p>
              <a:pPr algn="l">
                <a:lnSpc>
                  <a:spcPts val="2822"/>
                </a:lnSpc>
              </a:pPr>
              <a:r>
                <a:rPr lang="en-US" sz="2016">
                  <a:solidFill>
                    <a:srgbClr val="000000"/>
                  </a:solidFill>
                  <a:latin typeface="Open Sans"/>
                  <a:ea typeface="Open Sans"/>
                  <a:cs typeface="Open Sans"/>
                  <a:sym typeface="Open Sans"/>
                </a:rPr>
                <a:t>Possible exposure to HIV in the past 72 hours (“PEP Assessment”), </a:t>
              </a:r>
              <a:r>
                <a:rPr lang="en-US" sz="2016" i="true" b="true">
                  <a:solidFill>
                    <a:srgbClr val="000000"/>
                  </a:solidFill>
                  <a:latin typeface="Open Sans Bold Italics"/>
                  <a:ea typeface="Open Sans Bold Italics"/>
                  <a:cs typeface="Open Sans Bold Italics"/>
                  <a:sym typeface="Open Sans Bold Italics"/>
                </a:rPr>
                <a:t>including assessment for PrEP use deviations </a:t>
              </a:r>
            </a:p>
          </p:txBody>
        </p:sp>
        <p:sp>
          <p:nvSpPr>
            <p:cNvPr name="TextBox 15" id="15"/>
            <p:cNvSpPr txBox="true"/>
            <p:nvPr/>
          </p:nvSpPr>
          <p:spPr>
            <a:xfrm rot="0">
              <a:off x="1007622" y="2502474"/>
              <a:ext cx="16544945" cy="928448"/>
            </a:xfrm>
            <a:prstGeom prst="rect">
              <a:avLst/>
            </a:prstGeom>
          </p:spPr>
          <p:txBody>
            <a:bodyPr anchor="t" rtlCol="false" tIns="0" lIns="0" bIns="0" rIns="0">
              <a:spAutoFit/>
            </a:bodyPr>
            <a:lstStyle/>
            <a:p>
              <a:pPr algn="l">
                <a:lnSpc>
                  <a:spcPts val="2822"/>
                </a:lnSpc>
              </a:pPr>
              <a:r>
                <a:rPr lang="en-US" sz="2016">
                  <a:solidFill>
                    <a:srgbClr val="000000"/>
                  </a:solidFill>
                  <a:latin typeface="Open Sans"/>
                  <a:ea typeface="Open Sans"/>
                  <a:cs typeface="Open Sans"/>
                  <a:sym typeface="Open Sans"/>
                </a:rPr>
                <a:t>Signs/symptoms of acute HIV</a:t>
              </a:r>
              <a:r>
                <a:rPr lang="en-US" sz="2016">
                  <a:solidFill>
                    <a:srgbClr val="000000"/>
                  </a:solidFill>
                  <a:latin typeface="Open Sans"/>
                  <a:ea typeface="Open Sans"/>
                  <a:cs typeface="Open Sans"/>
                  <a:sym typeface="Open Sans"/>
                </a:rPr>
                <a:t> infection in past 2 weeks in the context of possible HIV exposure(s) in past 1 month ("AHI Assessment"),</a:t>
              </a:r>
              <a:r>
                <a:rPr lang="en-US" sz="2016" i="true" b="true">
                  <a:solidFill>
                    <a:srgbClr val="000000"/>
                  </a:solidFill>
                  <a:latin typeface="Open Sans Bold Italics"/>
                  <a:ea typeface="Open Sans Bold Italics"/>
                  <a:cs typeface="Open Sans Bold Italics"/>
                  <a:sym typeface="Open Sans Bold Italics"/>
                </a:rPr>
                <a:t> including assessment for PrEP use deviations </a:t>
              </a:r>
            </a:p>
          </p:txBody>
        </p:sp>
        <p:sp>
          <p:nvSpPr>
            <p:cNvPr name="TextBox 16" id="16"/>
            <p:cNvSpPr txBox="true"/>
            <p:nvPr/>
          </p:nvSpPr>
          <p:spPr>
            <a:xfrm rot="0">
              <a:off x="1007622" y="7896415"/>
              <a:ext cx="16544945" cy="453897"/>
            </a:xfrm>
            <a:prstGeom prst="rect">
              <a:avLst/>
            </a:prstGeom>
          </p:spPr>
          <p:txBody>
            <a:bodyPr anchor="t" rtlCol="false" tIns="0" lIns="0" bIns="0" rIns="0">
              <a:spAutoFit/>
            </a:bodyPr>
            <a:lstStyle/>
            <a:p>
              <a:pPr algn="l">
                <a:lnSpc>
                  <a:spcPts val="2822"/>
                </a:lnSpc>
              </a:pPr>
              <a:r>
                <a:rPr lang="en-US" sz="2016" i="true" b="true">
                  <a:solidFill>
                    <a:srgbClr val="000000"/>
                  </a:solidFill>
                  <a:latin typeface="Open Sans Bold Italics"/>
                  <a:ea typeface="Open Sans Bold Italics"/>
                  <a:cs typeface="Open Sans Bold Italics"/>
                  <a:sym typeface="Open Sans Bold Italics"/>
                </a:rPr>
                <a:t>Side effects from use of PrEP </a:t>
              </a:r>
            </a:p>
          </p:txBody>
        </p:sp>
      </p:grpSp>
      <p:sp>
        <p:nvSpPr>
          <p:cNvPr name="TextBox 17" id="17"/>
          <p:cNvSpPr txBox="true"/>
          <p:nvPr/>
        </p:nvSpPr>
        <p:spPr>
          <a:xfrm rot="0">
            <a:off x="671150" y="243054"/>
            <a:ext cx="12374397" cy="866859"/>
          </a:xfrm>
          <a:prstGeom prst="rect">
            <a:avLst/>
          </a:prstGeom>
        </p:spPr>
        <p:txBody>
          <a:bodyPr anchor="t" rtlCol="false" tIns="0" lIns="0" bIns="0" rIns="0">
            <a:spAutoFit/>
          </a:bodyPr>
          <a:lstStyle/>
          <a:p>
            <a:pPr algn="l">
              <a:lnSpc>
                <a:spcPts val="7042"/>
              </a:lnSpc>
            </a:pPr>
            <a:r>
              <a:rPr lang="en-US" sz="5030" b="true">
                <a:solidFill>
                  <a:srgbClr val="000000"/>
                </a:solidFill>
                <a:latin typeface="Roboto Condensed Bold"/>
                <a:ea typeface="Roboto Condensed Bold"/>
                <a:cs typeface="Roboto Condensed Bold"/>
                <a:sym typeface="Roboto Condensed Bold"/>
              </a:rPr>
              <a:t>Assessment Steps </a:t>
            </a:r>
          </a:p>
        </p:txBody>
      </p:sp>
      <p:sp>
        <p:nvSpPr>
          <p:cNvPr name="TextBox 18" id="18"/>
          <p:cNvSpPr txBox="true"/>
          <p:nvPr/>
        </p:nvSpPr>
        <p:spPr>
          <a:xfrm rot="0">
            <a:off x="671150" y="1384491"/>
            <a:ext cx="16906112" cy="878439"/>
          </a:xfrm>
          <a:prstGeom prst="rect">
            <a:avLst/>
          </a:prstGeom>
        </p:spPr>
        <p:txBody>
          <a:bodyPr anchor="t" rtlCol="false" tIns="0" lIns="0" bIns="0" rIns="0">
            <a:spAutoFit/>
          </a:bodyPr>
          <a:lstStyle/>
          <a:p>
            <a:pPr algn="l">
              <a:lnSpc>
                <a:spcPts val="3557"/>
              </a:lnSpc>
            </a:pPr>
            <a:r>
              <a:rPr lang="en-US" sz="2540">
                <a:solidFill>
                  <a:srgbClr val="000000"/>
                </a:solidFill>
                <a:latin typeface="Open Sans"/>
                <a:ea typeface="Open Sans"/>
                <a:cs typeface="Open Sans"/>
                <a:sym typeface="Open Sans"/>
              </a:rPr>
              <a:t>While the assessment steps are the same regardless of the PrEP product being used, there are some unique aspects at follow-up visits </a:t>
            </a:r>
            <a:r>
              <a:rPr lang="en-US" sz="2540" i="true" b="true">
                <a:solidFill>
                  <a:srgbClr val="000000"/>
                </a:solidFill>
                <a:latin typeface="Open Sans Bold Italics"/>
                <a:ea typeface="Open Sans Bold Italics"/>
                <a:cs typeface="Open Sans Bold Italics"/>
                <a:sym typeface="Open Sans Bold Italics"/>
              </a:rPr>
              <a:t>(shown in italics below):</a:t>
            </a:r>
          </a:p>
        </p:txBody>
      </p:sp>
      <p:sp>
        <p:nvSpPr>
          <p:cNvPr name="TextBox 19" id="19"/>
          <p:cNvSpPr txBox="true"/>
          <p:nvPr/>
        </p:nvSpPr>
        <p:spPr>
          <a:xfrm rot="0">
            <a:off x="671150" y="9245699"/>
            <a:ext cx="17093827" cy="828458"/>
          </a:xfrm>
          <a:prstGeom prst="rect">
            <a:avLst/>
          </a:prstGeom>
        </p:spPr>
        <p:txBody>
          <a:bodyPr anchor="t" rtlCol="false" tIns="0" lIns="0" bIns="0" rIns="0">
            <a:spAutoFit/>
          </a:bodyPr>
          <a:lstStyle/>
          <a:p>
            <a:pPr algn="l">
              <a:lnSpc>
                <a:spcPts val="3343"/>
              </a:lnSpc>
            </a:pPr>
            <a:r>
              <a:rPr lang="en-US" sz="2387">
                <a:solidFill>
                  <a:srgbClr val="000000"/>
                </a:solidFill>
                <a:latin typeface="Open Sans"/>
                <a:ea typeface="Open Sans"/>
                <a:cs typeface="Open Sans"/>
                <a:sym typeface="Open Sans"/>
              </a:rPr>
              <a:t>Additional details are provided below about ruling-out HIV infection through steps 1-3, with new instructions specifically for the PEP a</a:t>
            </a:r>
            <a:r>
              <a:rPr lang="en-US" sz="2387">
                <a:solidFill>
                  <a:srgbClr val="000000"/>
                </a:solidFill>
                <a:latin typeface="Open Sans"/>
                <a:ea typeface="Open Sans"/>
                <a:cs typeface="Open Sans"/>
                <a:sym typeface="Open Sans"/>
              </a:rPr>
              <a:t>n</a:t>
            </a:r>
            <a:r>
              <a:rPr lang="en-US" sz="2387">
                <a:solidFill>
                  <a:srgbClr val="000000"/>
                </a:solidFill>
                <a:latin typeface="Open Sans"/>
                <a:ea typeface="Open Sans"/>
                <a:cs typeface="Open Sans"/>
                <a:sym typeface="Open Sans"/>
              </a:rPr>
              <a:t>d</a:t>
            </a:r>
            <a:r>
              <a:rPr lang="en-US" sz="2387">
                <a:solidFill>
                  <a:srgbClr val="000000"/>
                </a:solidFill>
                <a:latin typeface="Open Sans"/>
                <a:ea typeface="Open Sans"/>
                <a:cs typeface="Open Sans"/>
                <a:sym typeface="Open Sans"/>
              </a:rPr>
              <a:t> </a:t>
            </a:r>
            <a:r>
              <a:rPr lang="en-US" sz="2387">
                <a:solidFill>
                  <a:srgbClr val="000000"/>
                </a:solidFill>
                <a:latin typeface="Open Sans"/>
                <a:ea typeface="Open Sans"/>
                <a:cs typeface="Open Sans"/>
                <a:sym typeface="Open Sans"/>
              </a:rPr>
              <a:t>AHI</a:t>
            </a:r>
            <a:r>
              <a:rPr lang="en-US" sz="2387">
                <a:solidFill>
                  <a:srgbClr val="000000"/>
                </a:solidFill>
                <a:latin typeface="Open Sans"/>
                <a:ea typeface="Open Sans"/>
                <a:cs typeface="Open Sans"/>
                <a:sym typeface="Open Sans"/>
              </a:rPr>
              <a:t> a</a:t>
            </a:r>
            <a:r>
              <a:rPr lang="en-US" sz="2387">
                <a:solidFill>
                  <a:srgbClr val="000000"/>
                </a:solidFill>
                <a:latin typeface="Open Sans"/>
                <a:ea typeface="Open Sans"/>
                <a:cs typeface="Open Sans"/>
                <a:sym typeface="Open Sans"/>
              </a:rPr>
              <a:t>s</a:t>
            </a:r>
            <a:r>
              <a:rPr lang="en-US" sz="2387">
                <a:solidFill>
                  <a:srgbClr val="000000"/>
                </a:solidFill>
                <a:latin typeface="Open Sans"/>
                <a:ea typeface="Open Sans"/>
                <a:cs typeface="Open Sans"/>
                <a:sym typeface="Open Sans"/>
              </a:rPr>
              <a:t>s</a:t>
            </a:r>
            <a:r>
              <a:rPr lang="en-US" sz="2387">
                <a:solidFill>
                  <a:srgbClr val="000000"/>
                </a:solidFill>
                <a:latin typeface="Open Sans"/>
                <a:ea typeface="Open Sans"/>
                <a:cs typeface="Open Sans"/>
                <a:sym typeface="Open Sans"/>
              </a:rPr>
              <a:t>essment</a:t>
            </a:r>
            <a:r>
              <a:rPr lang="en-US" sz="2387">
                <a:solidFill>
                  <a:srgbClr val="000000"/>
                </a:solidFill>
                <a:latin typeface="Open Sans"/>
                <a:ea typeface="Open Sans"/>
                <a:cs typeface="Open Sans"/>
                <a:sym typeface="Open Sans"/>
              </a:rPr>
              <a:t> </a:t>
            </a:r>
            <a:r>
              <a:rPr lang="en-US" sz="2387">
                <a:solidFill>
                  <a:srgbClr val="000000"/>
                </a:solidFill>
                <a:latin typeface="Open Sans"/>
                <a:ea typeface="Open Sans"/>
                <a:cs typeface="Open Sans"/>
                <a:sym typeface="Open Sans"/>
              </a:rPr>
              <a:t>st</a:t>
            </a:r>
            <a:r>
              <a:rPr lang="en-US" sz="2387">
                <a:solidFill>
                  <a:srgbClr val="000000"/>
                </a:solidFill>
                <a:latin typeface="Open Sans"/>
                <a:ea typeface="Open Sans"/>
                <a:cs typeface="Open Sans"/>
                <a:sym typeface="Open Sans"/>
              </a:rPr>
              <a:t>e</a:t>
            </a:r>
            <a:r>
              <a:rPr lang="en-US" sz="2387">
                <a:solidFill>
                  <a:srgbClr val="000000"/>
                </a:solidFill>
                <a:latin typeface="Open Sans"/>
                <a:ea typeface="Open Sans"/>
                <a:cs typeface="Open Sans"/>
                <a:sym typeface="Open Sans"/>
              </a:rPr>
              <a:t>ps.</a:t>
            </a:r>
          </a:p>
        </p:txBody>
      </p:sp>
    </p:spTree>
  </p:cSld>
  <p:clrMapOvr>
    <a:masterClrMapping/>
  </p:clrMapOvr>
</p:sld>
</file>

<file path=ppt/slides/slide60.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1423675">
            <a:off x="303459" y="326953"/>
            <a:ext cx="2031549" cy="1935050"/>
          </a:xfrm>
          <a:custGeom>
            <a:avLst/>
            <a:gdLst/>
            <a:ahLst/>
            <a:cxnLst/>
            <a:rect r="r" b="b" t="t" l="l"/>
            <a:pathLst>
              <a:path h="1935050" w="2031549">
                <a:moveTo>
                  <a:pt x="0" y="0"/>
                </a:moveTo>
                <a:lnTo>
                  <a:pt x="2031549" y="0"/>
                </a:lnTo>
                <a:lnTo>
                  <a:pt x="2031549" y="1935051"/>
                </a:lnTo>
                <a:lnTo>
                  <a:pt x="0" y="1935051"/>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grpSp>
        <p:nvGrpSpPr>
          <p:cNvPr name="Group 3" id="3"/>
          <p:cNvGrpSpPr/>
          <p:nvPr/>
        </p:nvGrpSpPr>
        <p:grpSpPr>
          <a:xfrm rot="0">
            <a:off x="643187" y="554737"/>
            <a:ext cx="1352095" cy="1362312"/>
            <a:chOff x="0" y="0"/>
            <a:chExt cx="1802793" cy="1816416"/>
          </a:xfrm>
        </p:grpSpPr>
        <p:sp>
          <p:nvSpPr>
            <p:cNvPr name="Freeform 4" id="4"/>
            <p:cNvSpPr/>
            <p:nvPr/>
          </p:nvSpPr>
          <p:spPr>
            <a:xfrm flipH="false" flipV="false" rot="-10800000">
              <a:off x="0" y="0"/>
              <a:ext cx="1802793" cy="1816416"/>
            </a:xfrm>
            <a:custGeom>
              <a:avLst/>
              <a:gdLst/>
              <a:ahLst/>
              <a:cxnLst/>
              <a:rect r="r" b="b" t="t" l="l"/>
              <a:pathLst>
                <a:path h="1816416" w="1802793">
                  <a:moveTo>
                    <a:pt x="0" y="0"/>
                  </a:moveTo>
                  <a:lnTo>
                    <a:pt x="1802793" y="0"/>
                  </a:lnTo>
                  <a:lnTo>
                    <a:pt x="1802793" y="1816416"/>
                  </a:lnTo>
                  <a:lnTo>
                    <a:pt x="0" y="1816416"/>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TextBox 5" id="5"/>
            <p:cNvSpPr txBox="true"/>
            <p:nvPr/>
          </p:nvSpPr>
          <p:spPr>
            <a:xfrm rot="0">
              <a:off x="714569" y="625516"/>
              <a:ext cx="571938" cy="238692"/>
            </a:xfrm>
            <a:prstGeom prst="rect">
              <a:avLst/>
            </a:prstGeom>
          </p:spPr>
          <p:txBody>
            <a:bodyPr anchor="t" rtlCol="false" tIns="0" lIns="0" bIns="0" rIns="0">
              <a:spAutoFit/>
            </a:bodyPr>
            <a:lstStyle/>
            <a:p>
              <a:pPr algn="ctr">
                <a:lnSpc>
                  <a:spcPts val="1404"/>
                </a:lnSpc>
              </a:pPr>
              <a:r>
                <a:rPr lang="en-US" sz="1003">
                  <a:solidFill>
                    <a:srgbClr val="A93291"/>
                  </a:solidFill>
                  <a:latin typeface="Aloja"/>
                  <a:ea typeface="Aloja"/>
                  <a:cs typeface="Aloja"/>
                  <a:sym typeface="Aloja"/>
                </a:rPr>
                <a:t>C</a:t>
              </a:r>
            </a:p>
          </p:txBody>
        </p:sp>
      </p:grpSp>
      <p:sp>
        <p:nvSpPr>
          <p:cNvPr name="TextBox 6" id="6"/>
          <p:cNvSpPr txBox="true"/>
          <p:nvPr/>
        </p:nvSpPr>
        <p:spPr>
          <a:xfrm rot="0">
            <a:off x="624812" y="2693732"/>
            <a:ext cx="17038376" cy="7343171"/>
          </a:xfrm>
          <a:prstGeom prst="rect">
            <a:avLst/>
          </a:prstGeom>
        </p:spPr>
        <p:txBody>
          <a:bodyPr anchor="t" rtlCol="false" tIns="0" lIns="0" bIns="0" rIns="0">
            <a:spAutoFit/>
          </a:bodyPr>
          <a:lstStyle/>
          <a:p>
            <a:pPr algn="l" marL="554704" indent="-277352" lvl="1">
              <a:lnSpc>
                <a:spcPts val="3211"/>
              </a:lnSpc>
              <a:buFont typeface="Arial"/>
              <a:buChar char="•"/>
            </a:pPr>
            <a:r>
              <a:rPr lang="en-US" sz="2569">
                <a:solidFill>
                  <a:srgbClr val="000000"/>
                </a:solidFill>
                <a:latin typeface="Open Sans"/>
                <a:ea typeface="Open Sans"/>
                <a:cs typeface="Open Sans"/>
                <a:sym typeface="Open Sans"/>
              </a:rPr>
              <a:t>CAB-LA should not be used in combination with any of the following medications due to a drug-drug interaction:</a:t>
            </a:r>
          </a:p>
          <a:p>
            <a:pPr algn="l" marL="1109409" indent="-369803" lvl="2">
              <a:lnSpc>
                <a:spcPts val="3211"/>
              </a:lnSpc>
              <a:buFont typeface="Arial"/>
              <a:buChar char="⚬"/>
            </a:pPr>
            <a:r>
              <a:rPr lang="en-US" sz="2569">
                <a:solidFill>
                  <a:srgbClr val="000000"/>
                </a:solidFill>
                <a:latin typeface="Open Sans"/>
                <a:ea typeface="Open Sans"/>
                <a:cs typeface="Open Sans"/>
                <a:sym typeface="Open Sans"/>
              </a:rPr>
              <a:t>Rifampicin</a:t>
            </a:r>
          </a:p>
          <a:p>
            <a:pPr algn="l" marL="1109409" indent="-369803" lvl="2">
              <a:lnSpc>
                <a:spcPts val="3211"/>
              </a:lnSpc>
              <a:buFont typeface="Arial"/>
              <a:buChar char="⚬"/>
            </a:pPr>
            <a:r>
              <a:rPr lang="en-US" sz="2569">
                <a:solidFill>
                  <a:srgbClr val="000000"/>
                </a:solidFill>
                <a:latin typeface="Open Sans"/>
                <a:ea typeface="Open Sans"/>
                <a:cs typeface="Open Sans"/>
                <a:sym typeface="Open Sans"/>
              </a:rPr>
              <a:t>Rifapen</a:t>
            </a:r>
            <a:r>
              <a:rPr lang="en-US" sz="2569">
                <a:solidFill>
                  <a:srgbClr val="000000"/>
                </a:solidFill>
                <a:latin typeface="Open Sans"/>
                <a:ea typeface="Open Sans"/>
                <a:cs typeface="Open Sans"/>
                <a:sym typeface="Open Sans"/>
              </a:rPr>
              <a:t>tine</a:t>
            </a:r>
          </a:p>
          <a:p>
            <a:pPr algn="l" marL="1109409" indent="-369803" lvl="2">
              <a:lnSpc>
                <a:spcPts val="3211"/>
              </a:lnSpc>
              <a:buFont typeface="Arial"/>
              <a:buChar char="⚬"/>
            </a:pPr>
            <a:r>
              <a:rPr lang="en-US" sz="2569">
                <a:solidFill>
                  <a:srgbClr val="000000"/>
                </a:solidFill>
                <a:latin typeface="Open Sans"/>
                <a:ea typeface="Open Sans"/>
                <a:cs typeface="Open Sans"/>
                <a:sym typeface="Open Sans"/>
              </a:rPr>
              <a:t>Carbam</a:t>
            </a:r>
            <a:r>
              <a:rPr lang="en-US" sz="2569">
                <a:solidFill>
                  <a:srgbClr val="000000"/>
                </a:solidFill>
                <a:latin typeface="Open Sans"/>
                <a:ea typeface="Open Sans"/>
                <a:cs typeface="Open Sans"/>
                <a:sym typeface="Open Sans"/>
              </a:rPr>
              <a:t>az</a:t>
            </a:r>
            <a:r>
              <a:rPr lang="en-US" sz="2569">
                <a:solidFill>
                  <a:srgbClr val="000000"/>
                </a:solidFill>
                <a:latin typeface="Open Sans"/>
                <a:ea typeface="Open Sans"/>
                <a:cs typeface="Open Sans"/>
                <a:sym typeface="Open Sans"/>
              </a:rPr>
              <a:t>epi</a:t>
            </a:r>
            <a:r>
              <a:rPr lang="en-US" sz="2569">
                <a:solidFill>
                  <a:srgbClr val="000000"/>
                </a:solidFill>
                <a:latin typeface="Open Sans"/>
                <a:ea typeface="Open Sans"/>
                <a:cs typeface="Open Sans"/>
                <a:sym typeface="Open Sans"/>
              </a:rPr>
              <a:t>ne</a:t>
            </a:r>
          </a:p>
          <a:p>
            <a:pPr algn="l" marL="1109409" indent="-369803" lvl="2">
              <a:lnSpc>
                <a:spcPts val="3211"/>
              </a:lnSpc>
              <a:buFont typeface="Arial"/>
              <a:buChar char="⚬"/>
            </a:pPr>
            <a:r>
              <a:rPr lang="en-US" sz="2569">
                <a:solidFill>
                  <a:srgbClr val="000000"/>
                </a:solidFill>
                <a:latin typeface="Open Sans"/>
                <a:ea typeface="Open Sans"/>
                <a:cs typeface="Open Sans"/>
                <a:sym typeface="Open Sans"/>
              </a:rPr>
              <a:t>Ox</a:t>
            </a:r>
            <a:r>
              <a:rPr lang="en-US" sz="2569">
                <a:solidFill>
                  <a:srgbClr val="000000"/>
                </a:solidFill>
                <a:latin typeface="Open Sans"/>
                <a:ea typeface="Open Sans"/>
                <a:cs typeface="Open Sans"/>
                <a:sym typeface="Open Sans"/>
              </a:rPr>
              <a:t>carbazepine</a:t>
            </a:r>
          </a:p>
          <a:p>
            <a:pPr algn="l" marL="1109409" indent="-369803" lvl="2">
              <a:lnSpc>
                <a:spcPts val="3211"/>
              </a:lnSpc>
              <a:buFont typeface="Arial"/>
              <a:buChar char="⚬"/>
            </a:pPr>
            <a:r>
              <a:rPr lang="en-US" sz="2569">
                <a:solidFill>
                  <a:srgbClr val="000000"/>
                </a:solidFill>
                <a:latin typeface="Open Sans"/>
                <a:ea typeface="Open Sans"/>
                <a:cs typeface="Open Sans"/>
                <a:sym typeface="Open Sans"/>
              </a:rPr>
              <a:t>Phenobarbital</a:t>
            </a:r>
          </a:p>
          <a:p>
            <a:pPr algn="l" marL="1109409" indent="-369803" lvl="2">
              <a:lnSpc>
                <a:spcPts val="3211"/>
              </a:lnSpc>
              <a:buFont typeface="Arial"/>
              <a:buChar char="⚬"/>
            </a:pPr>
            <a:r>
              <a:rPr lang="en-US" sz="2569">
                <a:solidFill>
                  <a:srgbClr val="000000"/>
                </a:solidFill>
                <a:latin typeface="Open Sans"/>
                <a:ea typeface="Open Sans"/>
                <a:cs typeface="Open Sans"/>
                <a:sym typeface="Open Sans"/>
              </a:rPr>
              <a:t>Phenytoin</a:t>
            </a:r>
          </a:p>
          <a:p>
            <a:pPr algn="l" marL="554704" indent="-277352" lvl="1">
              <a:lnSpc>
                <a:spcPts val="3211"/>
              </a:lnSpc>
              <a:buFont typeface="Arial"/>
              <a:buChar char="•"/>
            </a:pPr>
            <a:r>
              <a:rPr lang="en-US" sz="2569">
                <a:solidFill>
                  <a:srgbClr val="000000"/>
                </a:solidFill>
                <a:latin typeface="Open Sans"/>
                <a:ea typeface="Open Sans"/>
                <a:cs typeface="Open Sans"/>
                <a:sym typeface="Open Sans"/>
              </a:rPr>
              <a:t>Therefore, a client using CAB-LA who has begun using any of the above should no longer receive CAB-LA injections (or alternative medications to the above treatments may be explored).</a:t>
            </a:r>
          </a:p>
          <a:p>
            <a:pPr algn="l" marL="554704" indent="-277352" lvl="1">
              <a:lnSpc>
                <a:spcPts val="3211"/>
              </a:lnSpc>
              <a:buFont typeface="Arial"/>
              <a:buChar char="•"/>
            </a:pPr>
            <a:r>
              <a:rPr lang="en-US" sz="2569">
                <a:solidFill>
                  <a:srgbClr val="000000"/>
                </a:solidFill>
                <a:latin typeface="Open Sans"/>
                <a:ea typeface="Open Sans"/>
                <a:cs typeface="Open Sans"/>
                <a:sym typeface="Open Sans"/>
              </a:rPr>
              <a:t>Different PrEP or HIV prevention options may be possible alternatives if CAB-LA injections are discontinued.</a:t>
            </a:r>
          </a:p>
          <a:p>
            <a:pPr algn="l" marL="554704" indent="-277352" lvl="1">
              <a:lnSpc>
                <a:spcPts val="3211"/>
              </a:lnSpc>
              <a:buFont typeface="Arial"/>
              <a:buChar char="•"/>
            </a:pPr>
            <a:r>
              <a:rPr lang="en-US" sz="2569">
                <a:solidFill>
                  <a:srgbClr val="000000"/>
                </a:solidFill>
                <a:latin typeface="Open Sans"/>
                <a:ea typeface="Open Sans"/>
                <a:cs typeface="Open Sans"/>
                <a:sym typeface="Open Sans"/>
              </a:rPr>
              <a:t>Use of CAB-LA in combination with rifabutin may require a dose adjustment, and prescribers should review the regulatory labels of both medications when being prescribed for concomitant use.</a:t>
            </a:r>
          </a:p>
          <a:p>
            <a:pPr algn="l" marL="554704" indent="-277352" lvl="1">
              <a:lnSpc>
                <a:spcPts val="3211"/>
              </a:lnSpc>
              <a:buFont typeface="Arial"/>
              <a:buChar char="•"/>
            </a:pPr>
            <a:r>
              <a:rPr lang="en-US" sz="2569">
                <a:solidFill>
                  <a:srgbClr val="000000"/>
                </a:solidFill>
                <a:latin typeface="Open Sans"/>
                <a:ea typeface="Open Sans"/>
                <a:cs typeface="Open Sans"/>
                <a:sym typeface="Open Sans"/>
              </a:rPr>
              <a:t>Cabotegravir is not expected to interact with gender-affirming hormones based on the limited evidence available.</a:t>
            </a:r>
          </a:p>
          <a:p>
            <a:pPr algn="l" marL="554704" indent="-277352" lvl="1">
              <a:lnSpc>
                <a:spcPts val="3211"/>
              </a:lnSpc>
              <a:buFont typeface="Arial"/>
              <a:buChar char="•"/>
            </a:pPr>
            <a:r>
              <a:rPr lang="en-US" sz="2569">
                <a:solidFill>
                  <a:srgbClr val="000000"/>
                </a:solidFill>
                <a:latin typeface="Open Sans"/>
                <a:ea typeface="Open Sans"/>
                <a:cs typeface="Open Sans"/>
                <a:sym typeface="Open Sans"/>
              </a:rPr>
              <a:t>A note about medication use during pregnancy: CAB-LA is not known to interact with medications or dietary supplements commonly used during pregnancy and the postnatal period, including iron and folic acid tablets, antibiotics, antimalarials, antihelminthics, oxytocin, and contraception.</a:t>
            </a:r>
          </a:p>
        </p:txBody>
      </p:sp>
      <p:sp>
        <p:nvSpPr>
          <p:cNvPr name="TextBox 7" id="7"/>
          <p:cNvSpPr txBox="true"/>
          <p:nvPr/>
        </p:nvSpPr>
        <p:spPr>
          <a:xfrm rot="0">
            <a:off x="2935998" y="945825"/>
            <a:ext cx="14323302" cy="713486"/>
          </a:xfrm>
          <a:prstGeom prst="rect">
            <a:avLst/>
          </a:prstGeom>
        </p:spPr>
        <p:txBody>
          <a:bodyPr anchor="t" rtlCol="false" tIns="0" lIns="0" bIns="0" rIns="0">
            <a:spAutoFit/>
          </a:bodyPr>
          <a:lstStyle/>
          <a:p>
            <a:pPr algn="l">
              <a:lnSpc>
                <a:spcPts val="5152"/>
              </a:lnSpc>
            </a:pPr>
            <a:r>
              <a:rPr lang="en-US" sz="5600" b="true">
                <a:solidFill>
                  <a:srgbClr val="A93291"/>
                </a:solidFill>
                <a:latin typeface="Roboto Condensed Bold"/>
                <a:ea typeface="Roboto Condensed Bold"/>
                <a:cs typeface="Roboto Condensed Bold"/>
                <a:sym typeface="Roboto Condensed Bold"/>
              </a:rPr>
              <a:t>Contraindications &amp; Considerations: CAB-LA</a:t>
            </a:r>
          </a:p>
        </p:txBody>
      </p:sp>
      <p:sp>
        <p:nvSpPr>
          <p:cNvPr name="TextBox 8" id="8"/>
          <p:cNvSpPr txBox="true"/>
          <p:nvPr/>
        </p:nvSpPr>
        <p:spPr>
          <a:xfrm rot="0">
            <a:off x="2955510" y="1896089"/>
            <a:ext cx="10956971" cy="608839"/>
          </a:xfrm>
          <a:prstGeom prst="rect">
            <a:avLst/>
          </a:prstGeom>
        </p:spPr>
        <p:txBody>
          <a:bodyPr anchor="t" rtlCol="false" tIns="0" lIns="0" bIns="0" rIns="0">
            <a:spAutoFit/>
          </a:bodyPr>
          <a:lstStyle/>
          <a:p>
            <a:pPr algn="l">
              <a:lnSpc>
                <a:spcPts val="4416"/>
              </a:lnSpc>
            </a:pPr>
            <a:r>
              <a:rPr lang="en-US" sz="4800" b="true">
                <a:solidFill>
                  <a:srgbClr val="231F20"/>
                </a:solidFill>
                <a:latin typeface="Roboto Condensed Bold"/>
                <a:ea typeface="Roboto Condensed Bold"/>
                <a:cs typeface="Roboto Condensed Bold"/>
                <a:sym typeface="Roboto Condensed Bold"/>
              </a:rPr>
              <a:t>Medication Interactions</a:t>
            </a:r>
          </a:p>
        </p:txBody>
      </p:sp>
    </p:spTree>
  </p:cSld>
  <p:clrMapOvr>
    <a:masterClrMapping/>
  </p:clrMapOvr>
</p:sld>
</file>

<file path=ppt/slides/slide61.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1423675">
            <a:off x="303459" y="326953"/>
            <a:ext cx="2031549" cy="1935050"/>
          </a:xfrm>
          <a:custGeom>
            <a:avLst/>
            <a:gdLst/>
            <a:ahLst/>
            <a:cxnLst/>
            <a:rect r="r" b="b" t="t" l="l"/>
            <a:pathLst>
              <a:path h="1935050" w="2031549">
                <a:moveTo>
                  <a:pt x="0" y="0"/>
                </a:moveTo>
                <a:lnTo>
                  <a:pt x="2031549" y="0"/>
                </a:lnTo>
                <a:lnTo>
                  <a:pt x="2031549" y="1935051"/>
                </a:lnTo>
                <a:lnTo>
                  <a:pt x="0" y="1935051"/>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grpSp>
        <p:nvGrpSpPr>
          <p:cNvPr name="Group 3" id="3"/>
          <p:cNvGrpSpPr/>
          <p:nvPr/>
        </p:nvGrpSpPr>
        <p:grpSpPr>
          <a:xfrm rot="0">
            <a:off x="643187" y="554737"/>
            <a:ext cx="1352095" cy="1362312"/>
            <a:chOff x="0" y="0"/>
            <a:chExt cx="1802793" cy="1816416"/>
          </a:xfrm>
        </p:grpSpPr>
        <p:sp>
          <p:nvSpPr>
            <p:cNvPr name="Freeform 4" id="4"/>
            <p:cNvSpPr/>
            <p:nvPr/>
          </p:nvSpPr>
          <p:spPr>
            <a:xfrm flipH="false" flipV="false" rot="-10800000">
              <a:off x="0" y="0"/>
              <a:ext cx="1802793" cy="1816416"/>
            </a:xfrm>
            <a:custGeom>
              <a:avLst/>
              <a:gdLst/>
              <a:ahLst/>
              <a:cxnLst/>
              <a:rect r="r" b="b" t="t" l="l"/>
              <a:pathLst>
                <a:path h="1816416" w="1802793">
                  <a:moveTo>
                    <a:pt x="0" y="0"/>
                  </a:moveTo>
                  <a:lnTo>
                    <a:pt x="1802793" y="0"/>
                  </a:lnTo>
                  <a:lnTo>
                    <a:pt x="1802793" y="1816416"/>
                  </a:lnTo>
                  <a:lnTo>
                    <a:pt x="0" y="1816416"/>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TextBox 5" id="5"/>
            <p:cNvSpPr txBox="true"/>
            <p:nvPr/>
          </p:nvSpPr>
          <p:spPr>
            <a:xfrm rot="0">
              <a:off x="714569" y="625516"/>
              <a:ext cx="571938" cy="238692"/>
            </a:xfrm>
            <a:prstGeom prst="rect">
              <a:avLst/>
            </a:prstGeom>
          </p:spPr>
          <p:txBody>
            <a:bodyPr anchor="t" rtlCol="false" tIns="0" lIns="0" bIns="0" rIns="0">
              <a:spAutoFit/>
            </a:bodyPr>
            <a:lstStyle/>
            <a:p>
              <a:pPr algn="ctr">
                <a:lnSpc>
                  <a:spcPts val="1404"/>
                </a:lnSpc>
              </a:pPr>
              <a:r>
                <a:rPr lang="en-US" sz="1003">
                  <a:solidFill>
                    <a:srgbClr val="A93291"/>
                  </a:solidFill>
                  <a:latin typeface="Aloja"/>
                  <a:ea typeface="Aloja"/>
                  <a:cs typeface="Aloja"/>
                  <a:sym typeface="Aloja"/>
                </a:rPr>
                <a:t>C</a:t>
              </a:r>
            </a:p>
          </p:txBody>
        </p:sp>
      </p:grpSp>
      <p:sp>
        <p:nvSpPr>
          <p:cNvPr name="TextBox 6" id="6"/>
          <p:cNvSpPr txBox="true"/>
          <p:nvPr/>
        </p:nvSpPr>
        <p:spPr>
          <a:xfrm rot="0">
            <a:off x="735124" y="3005993"/>
            <a:ext cx="16817752" cy="6029224"/>
          </a:xfrm>
          <a:prstGeom prst="rect">
            <a:avLst/>
          </a:prstGeom>
        </p:spPr>
        <p:txBody>
          <a:bodyPr anchor="t" rtlCol="false" tIns="0" lIns="0" bIns="0" rIns="0">
            <a:spAutoFit/>
          </a:bodyPr>
          <a:lstStyle/>
          <a:p>
            <a:pPr algn="l" marL="683547" indent="-341773" lvl="1">
              <a:lnSpc>
                <a:spcPts val="3957"/>
              </a:lnSpc>
              <a:buFont typeface="Arial"/>
              <a:buChar char="•"/>
            </a:pPr>
            <a:r>
              <a:rPr lang="en-US" sz="3166">
                <a:solidFill>
                  <a:srgbClr val="000000"/>
                </a:solidFill>
                <a:latin typeface="Open Sans"/>
                <a:ea typeface="Open Sans"/>
                <a:cs typeface="Open Sans"/>
                <a:sym typeface="Open Sans"/>
              </a:rPr>
              <a:t>The risk of developing hepatotoxicity from CAB-LA use is likely small. Where available, liver function testing, such as measuring alan</a:t>
            </a:r>
            <a:r>
              <a:rPr lang="en-US" sz="3166">
                <a:solidFill>
                  <a:srgbClr val="000000"/>
                </a:solidFill>
                <a:latin typeface="Open Sans"/>
                <a:ea typeface="Open Sans"/>
                <a:cs typeface="Open Sans"/>
                <a:sym typeface="Open Sans"/>
              </a:rPr>
              <a:t>ine tr</a:t>
            </a:r>
            <a:r>
              <a:rPr lang="en-US" sz="3166">
                <a:solidFill>
                  <a:srgbClr val="000000"/>
                </a:solidFill>
                <a:latin typeface="Open Sans"/>
                <a:ea typeface="Open Sans"/>
                <a:cs typeface="Open Sans"/>
                <a:sym typeface="Open Sans"/>
              </a:rPr>
              <a:t>ansami</a:t>
            </a:r>
            <a:r>
              <a:rPr lang="en-US" sz="3166">
                <a:solidFill>
                  <a:srgbClr val="000000"/>
                </a:solidFill>
                <a:latin typeface="Open Sans"/>
                <a:ea typeface="Open Sans"/>
                <a:cs typeface="Open Sans"/>
                <a:sym typeface="Open Sans"/>
              </a:rPr>
              <a:t>nase (ALT), </a:t>
            </a:r>
            <a:r>
              <a:rPr lang="en-US" sz="3166">
                <a:solidFill>
                  <a:srgbClr val="000000"/>
                </a:solidFill>
                <a:latin typeface="Open Sans"/>
                <a:ea typeface="Open Sans"/>
                <a:cs typeface="Open Sans"/>
                <a:sym typeface="Open Sans"/>
              </a:rPr>
              <a:t>can be considered for CAB-LA users suspected of liv</a:t>
            </a:r>
            <a:r>
              <a:rPr lang="en-US" sz="3166">
                <a:solidFill>
                  <a:srgbClr val="000000"/>
                </a:solidFill>
                <a:latin typeface="Open Sans"/>
                <a:ea typeface="Open Sans"/>
                <a:cs typeface="Open Sans"/>
                <a:sym typeface="Open Sans"/>
              </a:rPr>
              <a:t>er impairment, such as with high alcohol use. Clients using CAB-LA with suspected hepatotoxicity should discontinue CAB-LA.   </a:t>
            </a:r>
          </a:p>
          <a:p>
            <a:pPr algn="l" marL="683547" indent="-341773" lvl="1">
              <a:lnSpc>
                <a:spcPts val="3957"/>
              </a:lnSpc>
              <a:buFont typeface="Arial"/>
              <a:buChar char="•"/>
            </a:pPr>
            <a:r>
              <a:rPr lang="en-US" sz="3166">
                <a:solidFill>
                  <a:srgbClr val="000000"/>
                </a:solidFill>
                <a:latin typeface="Open Sans"/>
                <a:ea typeface="Open Sans"/>
                <a:cs typeface="Open Sans"/>
                <a:sym typeface="Open Sans"/>
              </a:rPr>
              <a:t>However, liver function testing is generally not required for those continuing to use CAB-LA.</a:t>
            </a:r>
          </a:p>
          <a:p>
            <a:pPr algn="l" marL="683547" indent="-341773" lvl="1">
              <a:lnSpc>
                <a:spcPts val="3957"/>
              </a:lnSpc>
              <a:buFont typeface="Arial"/>
              <a:buChar char="•"/>
            </a:pPr>
            <a:r>
              <a:rPr lang="en-US" sz="3166">
                <a:solidFill>
                  <a:srgbClr val="000000"/>
                </a:solidFill>
                <a:latin typeface="Open Sans"/>
                <a:ea typeface="Open Sans"/>
                <a:cs typeface="Open Sans"/>
                <a:sym typeface="Open Sans"/>
              </a:rPr>
              <a:t>When liver function testing is being done, ongoing use of CAB-LA should not be delayed while waiting for test results.</a:t>
            </a:r>
          </a:p>
          <a:p>
            <a:pPr algn="l" marL="683547" indent="-341773" lvl="1">
              <a:lnSpc>
                <a:spcPts val="3957"/>
              </a:lnSpc>
              <a:buFont typeface="Arial"/>
              <a:buChar char="•"/>
            </a:pPr>
            <a:r>
              <a:rPr lang="en-US" sz="3166">
                <a:solidFill>
                  <a:srgbClr val="000000"/>
                </a:solidFill>
                <a:latin typeface="Open Sans"/>
                <a:ea typeface="Open Sans"/>
                <a:cs typeface="Open Sans"/>
                <a:sym typeface="Open Sans"/>
              </a:rPr>
              <a:t>Providers should follow national guidelines for liver function testing, which may vary by country.</a:t>
            </a:r>
          </a:p>
          <a:p>
            <a:pPr algn="l" marL="683547" indent="-341773" lvl="1">
              <a:lnSpc>
                <a:spcPts val="3957"/>
              </a:lnSpc>
              <a:buFont typeface="Arial"/>
              <a:buChar char="•"/>
            </a:pPr>
            <a:r>
              <a:rPr lang="en-US" sz="3166">
                <a:solidFill>
                  <a:srgbClr val="000000"/>
                </a:solidFill>
                <a:latin typeface="Open Sans"/>
                <a:ea typeface="Open Sans"/>
                <a:cs typeface="Open Sans"/>
                <a:sym typeface="Open Sans"/>
              </a:rPr>
              <a:t>If</a:t>
            </a:r>
            <a:r>
              <a:rPr lang="en-US" sz="3166">
                <a:solidFill>
                  <a:srgbClr val="000000"/>
                </a:solidFill>
                <a:latin typeface="Open Sans"/>
                <a:ea typeface="Open Sans"/>
                <a:cs typeface="Open Sans"/>
                <a:sym typeface="Open Sans"/>
              </a:rPr>
              <a:t> continued use of CAB-LA is contraindicated due to impaired liver function or disease, a different PrEP product or HIV prevention strategy may be an option instead. </a:t>
            </a:r>
          </a:p>
        </p:txBody>
      </p:sp>
      <p:sp>
        <p:nvSpPr>
          <p:cNvPr name="TextBox 7" id="7"/>
          <p:cNvSpPr txBox="true"/>
          <p:nvPr/>
        </p:nvSpPr>
        <p:spPr>
          <a:xfrm rot="0">
            <a:off x="2935998" y="945825"/>
            <a:ext cx="14323302" cy="713486"/>
          </a:xfrm>
          <a:prstGeom prst="rect">
            <a:avLst/>
          </a:prstGeom>
        </p:spPr>
        <p:txBody>
          <a:bodyPr anchor="t" rtlCol="false" tIns="0" lIns="0" bIns="0" rIns="0">
            <a:spAutoFit/>
          </a:bodyPr>
          <a:lstStyle/>
          <a:p>
            <a:pPr algn="l">
              <a:lnSpc>
                <a:spcPts val="5152"/>
              </a:lnSpc>
            </a:pPr>
            <a:r>
              <a:rPr lang="en-US" sz="5600" b="true">
                <a:solidFill>
                  <a:srgbClr val="A93291"/>
                </a:solidFill>
                <a:latin typeface="Roboto Condensed Bold"/>
                <a:ea typeface="Roboto Condensed Bold"/>
                <a:cs typeface="Roboto Condensed Bold"/>
                <a:sym typeface="Roboto Condensed Bold"/>
              </a:rPr>
              <a:t>Contraindications &amp; Considerations: CAB-LA</a:t>
            </a:r>
          </a:p>
        </p:txBody>
      </p:sp>
      <p:sp>
        <p:nvSpPr>
          <p:cNvPr name="TextBox 8" id="8"/>
          <p:cNvSpPr txBox="true"/>
          <p:nvPr/>
        </p:nvSpPr>
        <p:spPr>
          <a:xfrm rot="0">
            <a:off x="2955510" y="1896089"/>
            <a:ext cx="10956971" cy="608839"/>
          </a:xfrm>
          <a:prstGeom prst="rect">
            <a:avLst/>
          </a:prstGeom>
        </p:spPr>
        <p:txBody>
          <a:bodyPr anchor="t" rtlCol="false" tIns="0" lIns="0" bIns="0" rIns="0">
            <a:spAutoFit/>
          </a:bodyPr>
          <a:lstStyle/>
          <a:p>
            <a:pPr algn="l">
              <a:lnSpc>
                <a:spcPts val="4416"/>
              </a:lnSpc>
            </a:pPr>
            <a:r>
              <a:rPr lang="en-US" sz="4800" b="true">
                <a:solidFill>
                  <a:srgbClr val="231F20"/>
                </a:solidFill>
                <a:latin typeface="Roboto Condensed Bold"/>
                <a:ea typeface="Roboto Condensed Bold"/>
                <a:cs typeface="Roboto Condensed Bold"/>
                <a:sym typeface="Roboto Condensed Bold"/>
              </a:rPr>
              <a:t>Comorbid Conditions</a:t>
            </a:r>
          </a:p>
        </p:txBody>
      </p:sp>
    </p:spTree>
  </p:cSld>
  <p:clrMapOvr>
    <a:masterClrMapping/>
  </p:clrMapOvr>
</p:sld>
</file>

<file path=ppt/slides/slide62.xml><?xml version="1.0" encoding="utf-8"?>
<p:sld xmlns:p="http://schemas.openxmlformats.org/presentationml/2006/main" xmlns:a="http://schemas.openxmlformats.org/drawingml/2006/main" xmlns:r="http://schemas.openxmlformats.org/officeDocument/2006/relationships">
  <p:cSld>
    <p:bg>
      <p:bgPr>
        <a:solidFill>
          <a:srgbClr val="FE6C39"/>
        </a:solidFill>
      </p:bgPr>
    </p:bg>
    <p:spTree>
      <p:nvGrpSpPr>
        <p:cNvPr id="1" name=""/>
        <p:cNvGrpSpPr/>
        <p:nvPr/>
      </p:nvGrpSpPr>
      <p:grpSpPr>
        <a:xfrm>
          <a:off x="0" y="0"/>
          <a:ext cx="0" cy="0"/>
          <a:chOff x="0" y="0"/>
          <a:chExt cx="0" cy="0"/>
        </a:xfrm>
      </p:grpSpPr>
      <p:sp>
        <p:nvSpPr>
          <p:cNvPr name="TextBox 2" id="2"/>
          <p:cNvSpPr txBox="true"/>
          <p:nvPr/>
        </p:nvSpPr>
        <p:spPr>
          <a:xfrm rot="0">
            <a:off x="5896541" y="4414131"/>
            <a:ext cx="9098741" cy="2268474"/>
          </a:xfrm>
          <a:prstGeom prst="rect">
            <a:avLst/>
          </a:prstGeom>
        </p:spPr>
        <p:txBody>
          <a:bodyPr anchor="t" rtlCol="false" tIns="0" lIns="0" bIns="0" rIns="0">
            <a:spAutoFit/>
          </a:bodyPr>
          <a:lstStyle/>
          <a:p>
            <a:pPr algn="l">
              <a:lnSpc>
                <a:spcPts val="8928"/>
              </a:lnSpc>
            </a:pPr>
            <a:r>
              <a:rPr lang="en-US" sz="7200" b="true">
                <a:solidFill>
                  <a:srgbClr val="FFFFFF"/>
                </a:solidFill>
                <a:latin typeface="Roboto Condensed Bold"/>
                <a:ea typeface="Roboto Condensed Bold"/>
                <a:cs typeface="Roboto Condensed Bold"/>
                <a:sym typeface="Roboto Condensed Bold"/>
              </a:rPr>
              <a:t>Contraindications &amp; Considerations: LEN </a:t>
            </a:r>
          </a:p>
        </p:txBody>
      </p:sp>
      <p:grpSp>
        <p:nvGrpSpPr>
          <p:cNvPr name="Group 3" id="3"/>
          <p:cNvGrpSpPr/>
          <p:nvPr/>
        </p:nvGrpSpPr>
        <p:grpSpPr>
          <a:xfrm rot="0">
            <a:off x="1028700" y="2605747"/>
            <a:ext cx="4659667" cy="5214761"/>
            <a:chOff x="0" y="0"/>
            <a:chExt cx="6212889" cy="6953014"/>
          </a:xfrm>
        </p:grpSpPr>
        <p:sp>
          <p:nvSpPr>
            <p:cNvPr name="Freeform 4" id="4"/>
            <p:cNvSpPr/>
            <p:nvPr/>
          </p:nvSpPr>
          <p:spPr>
            <a:xfrm flipH="true" flipV="false" rot="-10800000">
              <a:off x="0" y="1875872"/>
              <a:ext cx="5039064" cy="5077143"/>
            </a:xfrm>
            <a:custGeom>
              <a:avLst/>
              <a:gdLst/>
              <a:ahLst/>
              <a:cxnLst/>
              <a:rect r="r" b="b" t="t" l="l"/>
              <a:pathLst>
                <a:path h="5077143" w="5039064">
                  <a:moveTo>
                    <a:pt x="5039064" y="0"/>
                  </a:moveTo>
                  <a:lnTo>
                    <a:pt x="0" y="0"/>
                  </a:lnTo>
                  <a:lnTo>
                    <a:pt x="0" y="5077142"/>
                  </a:lnTo>
                  <a:lnTo>
                    <a:pt x="5039064" y="5077142"/>
                  </a:lnTo>
                  <a:lnTo>
                    <a:pt x="5039064"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TextBox 5" id="5"/>
            <p:cNvSpPr txBox="true"/>
            <p:nvPr/>
          </p:nvSpPr>
          <p:spPr>
            <a:xfrm rot="0">
              <a:off x="1399351" y="3509160"/>
              <a:ext cx="1598647" cy="905283"/>
            </a:xfrm>
            <a:prstGeom prst="rect">
              <a:avLst/>
            </a:prstGeom>
          </p:spPr>
          <p:txBody>
            <a:bodyPr anchor="t" rtlCol="false" tIns="0" lIns="0" bIns="0" rIns="0">
              <a:spAutoFit/>
            </a:bodyPr>
            <a:lstStyle/>
            <a:p>
              <a:pPr algn="ctr">
                <a:lnSpc>
                  <a:spcPts val="5683"/>
                </a:lnSpc>
              </a:pPr>
              <a:r>
                <a:rPr lang="en-US" sz="4059">
                  <a:solidFill>
                    <a:srgbClr val="F36B2B"/>
                  </a:solidFill>
                  <a:latin typeface="Bobby Jones Condensed Soft"/>
                  <a:ea typeface="Bobby Jones Condensed Soft"/>
                  <a:cs typeface="Bobby Jones Condensed Soft"/>
                  <a:sym typeface="Bobby Jones Condensed Soft"/>
                </a:rPr>
                <a:t>L</a:t>
              </a:r>
            </a:p>
          </p:txBody>
        </p:sp>
        <p:sp>
          <p:nvSpPr>
            <p:cNvPr name="Freeform 6" id="6"/>
            <p:cNvSpPr/>
            <p:nvPr/>
          </p:nvSpPr>
          <p:spPr>
            <a:xfrm flipH="false" flipV="false" rot="9001455">
              <a:off x="2668818" y="620952"/>
              <a:ext cx="2885293" cy="3409504"/>
            </a:xfrm>
            <a:custGeom>
              <a:avLst/>
              <a:gdLst/>
              <a:ahLst/>
              <a:cxnLst/>
              <a:rect r="r" b="b" t="t" l="l"/>
              <a:pathLst>
                <a:path h="3409504" w="2885293">
                  <a:moveTo>
                    <a:pt x="0" y="0"/>
                  </a:moveTo>
                  <a:lnTo>
                    <a:pt x="2885293" y="0"/>
                  </a:lnTo>
                  <a:lnTo>
                    <a:pt x="2885293" y="3409504"/>
                  </a:lnTo>
                  <a:lnTo>
                    <a:pt x="0" y="3409504"/>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Freeform 7" id="7"/>
            <p:cNvSpPr/>
            <p:nvPr/>
          </p:nvSpPr>
          <p:spPr>
            <a:xfrm flipH="false" flipV="false" rot="-8500143">
              <a:off x="3254405" y="209331"/>
              <a:ext cx="1275927" cy="1728863"/>
            </a:xfrm>
            <a:custGeom>
              <a:avLst/>
              <a:gdLst/>
              <a:ahLst/>
              <a:cxnLst/>
              <a:rect r="r" b="b" t="t" l="l"/>
              <a:pathLst>
                <a:path h="1728863" w="1275927">
                  <a:moveTo>
                    <a:pt x="0" y="0"/>
                  </a:moveTo>
                  <a:lnTo>
                    <a:pt x="1275927" y="0"/>
                  </a:lnTo>
                  <a:lnTo>
                    <a:pt x="1275927" y="1728864"/>
                  </a:lnTo>
                  <a:lnTo>
                    <a:pt x="0" y="1728864"/>
                  </a:lnTo>
                  <a:lnTo>
                    <a:pt x="0" y="0"/>
                  </a:lnTo>
                  <a:close/>
                </a:path>
              </a:pathLst>
            </a:custGeom>
            <a:blipFill>
              <a:blip r:embed="rId4">
                <a:extLst>
                  <a:ext uri="{96DAC541-7B7A-43D3-8B79-37D633B846F1}">
                    <asvg:svgBlip xmlns:asvg="http://schemas.microsoft.com/office/drawing/2016/SVG/main" r:embed="rId5"/>
                  </a:ext>
                </a:extLst>
              </a:blip>
              <a:stretch>
                <a:fillRect l="-117708" t="-89863" r="0" b="0"/>
              </a:stretch>
            </a:blipFill>
          </p:spPr>
        </p:sp>
      </p:grpSp>
    </p:spTree>
  </p:cSld>
  <p:clrMapOvr>
    <a:masterClrMapping/>
  </p:clrMapOvr>
</p:sld>
</file>

<file path=ppt/slides/slide63.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TextBox 2" id="2"/>
          <p:cNvSpPr txBox="true"/>
          <p:nvPr/>
        </p:nvSpPr>
        <p:spPr>
          <a:xfrm rot="0">
            <a:off x="2338785" y="763343"/>
            <a:ext cx="16447559" cy="713486"/>
          </a:xfrm>
          <a:prstGeom prst="rect">
            <a:avLst/>
          </a:prstGeom>
        </p:spPr>
        <p:txBody>
          <a:bodyPr anchor="t" rtlCol="false" tIns="0" lIns="0" bIns="0" rIns="0">
            <a:spAutoFit/>
          </a:bodyPr>
          <a:lstStyle/>
          <a:p>
            <a:pPr algn="l">
              <a:lnSpc>
                <a:spcPts val="5152"/>
              </a:lnSpc>
            </a:pPr>
            <a:r>
              <a:rPr lang="en-US" sz="5600" b="true">
                <a:solidFill>
                  <a:srgbClr val="FE6C39"/>
                </a:solidFill>
                <a:latin typeface="Roboto Condensed Bold"/>
                <a:ea typeface="Roboto Condensed Bold"/>
                <a:cs typeface="Roboto Condensed Bold"/>
                <a:sym typeface="Roboto Condensed Bold"/>
              </a:rPr>
              <a:t>Contraindications &amp; Considerations: LEN </a:t>
            </a:r>
          </a:p>
        </p:txBody>
      </p:sp>
      <p:sp>
        <p:nvSpPr>
          <p:cNvPr name="Freeform 3" id="3"/>
          <p:cNvSpPr/>
          <p:nvPr/>
        </p:nvSpPr>
        <p:spPr>
          <a:xfrm flipH="false" flipV="false" rot="-8984890">
            <a:off x="272916" y="297055"/>
            <a:ext cx="1588149" cy="1512712"/>
          </a:xfrm>
          <a:custGeom>
            <a:avLst/>
            <a:gdLst/>
            <a:ahLst/>
            <a:cxnLst/>
            <a:rect r="r" b="b" t="t" l="l"/>
            <a:pathLst>
              <a:path h="1512712" w="1588149">
                <a:moveTo>
                  <a:pt x="0" y="0"/>
                </a:moveTo>
                <a:lnTo>
                  <a:pt x="1588149" y="0"/>
                </a:lnTo>
                <a:lnTo>
                  <a:pt x="1588149" y="1512712"/>
                </a:lnTo>
                <a:lnTo>
                  <a:pt x="0" y="1512712"/>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grpSp>
        <p:nvGrpSpPr>
          <p:cNvPr name="Group 4" id="4"/>
          <p:cNvGrpSpPr/>
          <p:nvPr/>
        </p:nvGrpSpPr>
        <p:grpSpPr>
          <a:xfrm rot="0">
            <a:off x="471625" y="371965"/>
            <a:ext cx="1205672" cy="1349301"/>
            <a:chOff x="0" y="0"/>
            <a:chExt cx="1607563" cy="1799068"/>
          </a:xfrm>
        </p:grpSpPr>
        <p:sp>
          <p:nvSpPr>
            <p:cNvPr name="Freeform 5" id="5"/>
            <p:cNvSpPr/>
            <p:nvPr/>
          </p:nvSpPr>
          <p:spPr>
            <a:xfrm flipH="true" flipV="false" rot="-10800000">
              <a:off x="0" y="485375"/>
              <a:ext cx="1303840" cy="1313692"/>
            </a:xfrm>
            <a:custGeom>
              <a:avLst/>
              <a:gdLst/>
              <a:ahLst/>
              <a:cxnLst/>
              <a:rect r="r" b="b" t="t" l="l"/>
              <a:pathLst>
                <a:path h="1313692" w="1303840">
                  <a:moveTo>
                    <a:pt x="1303840" y="0"/>
                  </a:moveTo>
                  <a:lnTo>
                    <a:pt x="0" y="0"/>
                  </a:lnTo>
                  <a:lnTo>
                    <a:pt x="0" y="1313693"/>
                  </a:lnTo>
                  <a:lnTo>
                    <a:pt x="1303840" y="1313693"/>
                  </a:lnTo>
                  <a:lnTo>
                    <a:pt x="130384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TextBox 6" id="6"/>
            <p:cNvSpPr txBox="true"/>
            <p:nvPr/>
          </p:nvSpPr>
          <p:spPr>
            <a:xfrm rot="0">
              <a:off x="362077" y="911114"/>
              <a:ext cx="413644" cy="231108"/>
            </a:xfrm>
            <a:prstGeom prst="rect">
              <a:avLst/>
            </a:prstGeom>
          </p:spPr>
          <p:txBody>
            <a:bodyPr anchor="t" rtlCol="false" tIns="0" lIns="0" bIns="0" rIns="0">
              <a:spAutoFit/>
            </a:bodyPr>
            <a:lstStyle/>
            <a:p>
              <a:pPr algn="ctr">
                <a:lnSpc>
                  <a:spcPts val="1470"/>
                </a:lnSpc>
              </a:pPr>
              <a:r>
                <a:rPr lang="en-US" sz="1050">
                  <a:solidFill>
                    <a:srgbClr val="F36B2B"/>
                  </a:solidFill>
                  <a:latin typeface="Bobby Jones Condensed Soft"/>
                  <a:ea typeface="Bobby Jones Condensed Soft"/>
                  <a:cs typeface="Bobby Jones Condensed Soft"/>
                  <a:sym typeface="Bobby Jones Condensed Soft"/>
                </a:rPr>
                <a:t>L</a:t>
              </a:r>
            </a:p>
          </p:txBody>
        </p:sp>
        <p:sp>
          <p:nvSpPr>
            <p:cNvPr name="Freeform 7" id="7"/>
            <p:cNvSpPr/>
            <p:nvPr/>
          </p:nvSpPr>
          <p:spPr>
            <a:xfrm flipH="false" flipV="false" rot="9001455">
              <a:off x="690547" y="160669"/>
              <a:ext cx="746559" cy="882197"/>
            </a:xfrm>
            <a:custGeom>
              <a:avLst/>
              <a:gdLst/>
              <a:ahLst/>
              <a:cxnLst/>
              <a:rect r="r" b="b" t="t" l="l"/>
              <a:pathLst>
                <a:path h="882197" w="746559">
                  <a:moveTo>
                    <a:pt x="0" y="0"/>
                  </a:moveTo>
                  <a:lnTo>
                    <a:pt x="746559" y="0"/>
                  </a:lnTo>
                  <a:lnTo>
                    <a:pt x="746559" y="882197"/>
                  </a:lnTo>
                  <a:lnTo>
                    <a:pt x="0" y="882197"/>
                  </a:lnTo>
                  <a:lnTo>
                    <a:pt x="0" y="0"/>
                  </a:lnTo>
                  <a:close/>
                </a:path>
              </a:pathLst>
            </a:custGeom>
            <a:blipFill>
              <a:blip r:embed="rId6">
                <a:extLst>
                  <a:ext uri="{96DAC541-7B7A-43D3-8B79-37D633B846F1}">
                    <asvg:svgBlip xmlns:asvg="http://schemas.microsoft.com/office/drawing/2016/SVG/main" r:embed="rId7"/>
                  </a:ext>
                </a:extLst>
              </a:blip>
              <a:stretch>
                <a:fillRect l="0" t="0" r="0" b="0"/>
              </a:stretch>
            </a:blipFill>
          </p:spPr>
        </p:sp>
        <p:sp>
          <p:nvSpPr>
            <p:cNvPr name="Freeform 8" id="8"/>
            <p:cNvSpPr/>
            <p:nvPr/>
          </p:nvSpPr>
          <p:spPr>
            <a:xfrm flipH="false" flipV="false" rot="-8500143">
              <a:off x="842066" y="54164"/>
              <a:ext cx="330142" cy="447337"/>
            </a:xfrm>
            <a:custGeom>
              <a:avLst/>
              <a:gdLst/>
              <a:ahLst/>
              <a:cxnLst/>
              <a:rect r="r" b="b" t="t" l="l"/>
              <a:pathLst>
                <a:path h="447337" w="330142">
                  <a:moveTo>
                    <a:pt x="0" y="0"/>
                  </a:moveTo>
                  <a:lnTo>
                    <a:pt x="330141" y="0"/>
                  </a:lnTo>
                  <a:lnTo>
                    <a:pt x="330141" y="447337"/>
                  </a:lnTo>
                  <a:lnTo>
                    <a:pt x="0" y="447337"/>
                  </a:lnTo>
                  <a:lnTo>
                    <a:pt x="0" y="0"/>
                  </a:lnTo>
                  <a:close/>
                </a:path>
              </a:pathLst>
            </a:custGeom>
            <a:blipFill>
              <a:blip r:embed="rId6">
                <a:extLst>
                  <a:ext uri="{96DAC541-7B7A-43D3-8B79-37D633B846F1}">
                    <asvg:svgBlip xmlns:asvg="http://schemas.microsoft.com/office/drawing/2016/SVG/main" r:embed="rId7"/>
                  </a:ext>
                </a:extLst>
              </a:blip>
              <a:stretch>
                <a:fillRect l="-117708" t="-89863" r="0" b="0"/>
              </a:stretch>
            </a:blipFill>
          </p:spPr>
        </p:sp>
      </p:grpSp>
      <p:sp>
        <p:nvSpPr>
          <p:cNvPr name="TextBox 9" id="9"/>
          <p:cNvSpPr txBox="true"/>
          <p:nvPr/>
        </p:nvSpPr>
        <p:spPr>
          <a:xfrm rot="0">
            <a:off x="1195835" y="2379129"/>
            <a:ext cx="15896329" cy="5957824"/>
          </a:xfrm>
          <a:prstGeom prst="rect">
            <a:avLst/>
          </a:prstGeom>
        </p:spPr>
        <p:txBody>
          <a:bodyPr anchor="t" rtlCol="false" tIns="0" lIns="0" bIns="0" rIns="0">
            <a:spAutoFit/>
          </a:bodyPr>
          <a:lstStyle/>
          <a:p>
            <a:pPr algn="l" marL="738503" indent="-369251" lvl="1">
              <a:lnSpc>
                <a:spcPts val="5267"/>
              </a:lnSpc>
              <a:buFont typeface="Arial"/>
              <a:buChar char="•"/>
            </a:pPr>
            <a:r>
              <a:rPr lang="en-US" sz="3420">
                <a:solidFill>
                  <a:srgbClr val="000000"/>
                </a:solidFill>
                <a:latin typeface="Open Sans"/>
                <a:ea typeface="Open Sans"/>
                <a:cs typeface="Open Sans"/>
                <a:sym typeface="Open Sans"/>
              </a:rPr>
              <a:t>In addition to the contraindications listed above for all PrEP products (positive or inconclusive HIV status, high indication for PEP, allergy to PrEP medication), the following contraindications and considerations to continued use of LEN apply:</a:t>
            </a:r>
          </a:p>
          <a:p>
            <a:pPr algn="l" marL="1477005" indent="-492335" lvl="2">
              <a:lnSpc>
                <a:spcPts val="5267"/>
              </a:lnSpc>
              <a:buFont typeface="Arial"/>
              <a:buChar char="⚬"/>
            </a:pPr>
            <a:r>
              <a:rPr lang="en-US" b="true" sz="3420">
                <a:solidFill>
                  <a:srgbClr val="000000"/>
                </a:solidFill>
                <a:latin typeface="Open Sans Bold"/>
                <a:ea typeface="Open Sans Bold"/>
                <a:cs typeface="Open Sans Bold"/>
                <a:sym typeface="Open Sans Bold"/>
              </a:rPr>
              <a:t>High suspicion of AHI, </a:t>
            </a:r>
            <a:r>
              <a:rPr lang="en-US" sz="3420">
                <a:solidFill>
                  <a:srgbClr val="000000"/>
                </a:solidFill>
                <a:latin typeface="Open Sans"/>
                <a:ea typeface="Open Sans"/>
                <a:cs typeface="Open Sans"/>
                <a:sym typeface="Open Sans"/>
              </a:rPr>
              <a:t>based on signs/symptoms/exposure history and significance of use deviations.</a:t>
            </a:r>
          </a:p>
          <a:p>
            <a:pPr algn="l" marL="1477005" indent="-492335" lvl="2">
              <a:lnSpc>
                <a:spcPts val="5267"/>
              </a:lnSpc>
              <a:buFont typeface="Arial"/>
              <a:buChar char="⚬"/>
            </a:pPr>
            <a:r>
              <a:rPr lang="en-US" b="true" sz="3420">
                <a:solidFill>
                  <a:srgbClr val="000000"/>
                </a:solidFill>
                <a:latin typeface="Open Sans Bold"/>
                <a:ea typeface="Open Sans Bold"/>
                <a:cs typeface="Open Sans Bold"/>
                <a:sym typeface="Open Sans Bold"/>
              </a:rPr>
              <a:t>Medication interactions: </a:t>
            </a:r>
            <a:r>
              <a:rPr lang="en-US" sz="3420">
                <a:solidFill>
                  <a:srgbClr val="000000"/>
                </a:solidFill>
                <a:latin typeface="Open Sans"/>
                <a:ea typeface="Open Sans"/>
                <a:cs typeface="Open Sans"/>
                <a:sym typeface="Open Sans"/>
              </a:rPr>
              <a:t>Use of medications with lenacapavir drug-drug interaction , with contraindications and considerations varying by medication</a:t>
            </a:r>
          </a:p>
        </p:txBody>
      </p:sp>
    </p:spTree>
  </p:cSld>
  <p:clrMapOvr>
    <a:masterClrMapping/>
  </p:clrMapOvr>
</p:sld>
</file>

<file path=ppt/slides/slide64.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TextBox 2" id="2"/>
          <p:cNvSpPr txBox="true"/>
          <p:nvPr/>
        </p:nvSpPr>
        <p:spPr>
          <a:xfrm rot="0">
            <a:off x="2338785" y="763343"/>
            <a:ext cx="16447559" cy="713486"/>
          </a:xfrm>
          <a:prstGeom prst="rect">
            <a:avLst/>
          </a:prstGeom>
        </p:spPr>
        <p:txBody>
          <a:bodyPr anchor="t" rtlCol="false" tIns="0" lIns="0" bIns="0" rIns="0">
            <a:spAutoFit/>
          </a:bodyPr>
          <a:lstStyle/>
          <a:p>
            <a:pPr algn="l">
              <a:lnSpc>
                <a:spcPts val="5152"/>
              </a:lnSpc>
            </a:pPr>
            <a:r>
              <a:rPr lang="en-US" sz="5600" b="true">
                <a:solidFill>
                  <a:srgbClr val="FE6C39"/>
                </a:solidFill>
                <a:latin typeface="Roboto Condensed Bold"/>
                <a:ea typeface="Roboto Condensed Bold"/>
                <a:cs typeface="Roboto Condensed Bold"/>
                <a:sym typeface="Roboto Condensed Bold"/>
              </a:rPr>
              <a:t>Contraindications &amp; Considerations: LEN </a:t>
            </a:r>
          </a:p>
        </p:txBody>
      </p:sp>
      <p:sp>
        <p:nvSpPr>
          <p:cNvPr name="Freeform 3" id="3"/>
          <p:cNvSpPr/>
          <p:nvPr/>
        </p:nvSpPr>
        <p:spPr>
          <a:xfrm flipH="false" flipV="false" rot="-8984890">
            <a:off x="272916" y="297055"/>
            <a:ext cx="1588149" cy="1512712"/>
          </a:xfrm>
          <a:custGeom>
            <a:avLst/>
            <a:gdLst/>
            <a:ahLst/>
            <a:cxnLst/>
            <a:rect r="r" b="b" t="t" l="l"/>
            <a:pathLst>
              <a:path h="1512712" w="1588149">
                <a:moveTo>
                  <a:pt x="0" y="0"/>
                </a:moveTo>
                <a:lnTo>
                  <a:pt x="1588149" y="0"/>
                </a:lnTo>
                <a:lnTo>
                  <a:pt x="1588149" y="1512712"/>
                </a:lnTo>
                <a:lnTo>
                  <a:pt x="0" y="1512712"/>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grpSp>
        <p:nvGrpSpPr>
          <p:cNvPr name="Group 4" id="4"/>
          <p:cNvGrpSpPr/>
          <p:nvPr/>
        </p:nvGrpSpPr>
        <p:grpSpPr>
          <a:xfrm rot="0">
            <a:off x="471625" y="371965"/>
            <a:ext cx="1205672" cy="1349301"/>
            <a:chOff x="0" y="0"/>
            <a:chExt cx="1607563" cy="1799068"/>
          </a:xfrm>
        </p:grpSpPr>
        <p:sp>
          <p:nvSpPr>
            <p:cNvPr name="Freeform 5" id="5"/>
            <p:cNvSpPr/>
            <p:nvPr/>
          </p:nvSpPr>
          <p:spPr>
            <a:xfrm flipH="true" flipV="false" rot="-10800000">
              <a:off x="0" y="485375"/>
              <a:ext cx="1303840" cy="1313692"/>
            </a:xfrm>
            <a:custGeom>
              <a:avLst/>
              <a:gdLst/>
              <a:ahLst/>
              <a:cxnLst/>
              <a:rect r="r" b="b" t="t" l="l"/>
              <a:pathLst>
                <a:path h="1313692" w="1303840">
                  <a:moveTo>
                    <a:pt x="1303840" y="0"/>
                  </a:moveTo>
                  <a:lnTo>
                    <a:pt x="0" y="0"/>
                  </a:lnTo>
                  <a:lnTo>
                    <a:pt x="0" y="1313693"/>
                  </a:lnTo>
                  <a:lnTo>
                    <a:pt x="1303840" y="1313693"/>
                  </a:lnTo>
                  <a:lnTo>
                    <a:pt x="130384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TextBox 6" id="6"/>
            <p:cNvSpPr txBox="true"/>
            <p:nvPr/>
          </p:nvSpPr>
          <p:spPr>
            <a:xfrm rot="0">
              <a:off x="362077" y="911114"/>
              <a:ext cx="413644" cy="231108"/>
            </a:xfrm>
            <a:prstGeom prst="rect">
              <a:avLst/>
            </a:prstGeom>
          </p:spPr>
          <p:txBody>
            <a:bodyPr anchor="t" rtlCol="false" tIns="0" lIns="0" bIns="0" rIns="0">
              <a:spAutoFit/>
            </a:bodyPr>
            <a:lstStyle/>
            <a:p>
              <a:pPr algn="ctr">
                <a:lnSpc>
                  <a:spcPts val="1470"/>
                </a:lnSpc>
              </a:pPr>
              <a:r>
                <a:rPr lang="en-US" sz="1050">
                  <a:solidFill>
                    <a:srgbClr val="F36B2B"/>
                  </a:solidFill>
                  <a:latin typeface="Bobby Jones Condensed Soft"/>
                  <a:ea typeface="Bobby Jones Condensed Soft"/>
                  <a:cs typeface="Bobby Jones Condensed Soft"/>
                  <a:sym typeface="Bobby Jones Condensed Soft"/>
                </a:rPr>
                <a:t>L</a:t>
              </a:r>
            </a:p>
          </p:txBody>
        </p:sp>
        <p:sp>
          <p:nvSpPr>
            <p:cNvPr name="Freeform 7" id="7"/>
            <p:cNvSpPr/>
            <p:nvPr/>
          </p:nvSpPr>
          <p:spPr>
            <a:xfrm flipH="false" flipV="false" rot="9001455">
              <a:off x="690547" y="160669"/>
              <a:ext cx="746559" cy="882197"/>
            </a:xfrm>
            <a:custGeom>
              <a:avLst/>
              <a:gdLst/>
              <a:ahLst/>
              <a:cxnLst/>
              <a:rect r="r" b="b" t="t" l="l"/>
              <a:pathLst>
                <a:path h="882197" w="746559">
                  <a:moveTo>
                    <a:pt x="0" y="0"/>
                  </a:moveTo>
                  <a:lnTo>
                    <a:pt x="746559" y="0"/>
                  </a:lnTo>
                  <a:lnTo>
                    <a:pt x="746559" y="882197"/>
                  </a:lnTo>
                  <a:lnTo>
                    <a:pt x="0" y="882197"/>
                  </a:lnTo>
                  <a:lnTo>
                    <a:pt x="0" y="0"/>
                  </a:lnTo>
                  <a:close/>
                </a:path>
              </a:pathLst>
            </a:custGeom>
            <a:blipFill>
              <a:blip r:embed="rId6">
                <a:extLst>
                  <a:ext uri="{96DAC541-7B7A-43D3-8B79-37D633B846F1}">
                    <asvg:svgBlip xmlns:asvg="http://schemas.microsoft.com/office/drawing/2016/SVG/main" r:embed="rId7"/>
                  </a:ext>
                </a:extLst>
              </a:blip>
              <a:stretch>
                <a:fillRect l="0" t="0" r="0" b="0"/>
              </a:stretch>
            </a:blipFill>
          </p:spPr>
        </p:sp>
        <p:sp>
          <p:nvSpPr>
            <p:cNvPr name="Freeform 8" id="8"/>
            <p:cNvSpPr/>
            <p:nvPr/>
          </p:nvSpPr>
          <p:spPr>
            <a:xfrm flipH="false" flipV="false" rot="-8500143">
              <a:off x="842066" y="54164"/>
              <a:ext cx="330142" cy="447337"/>
            </a:xfrm>
            <a:custGeom>
              <a:avLst/>
              <a:gdLst/>
              <a:ahLst/>
              <a:cxnLst/>
              <a:rect r="r" b="b" t="t" l="l"/>
              <a:pathLst>
                <a:path h="447337" w="330142">
                  <a:moveTo>
                    <a:pt x="0" y="0"/>
                  </a:moveTo>
                  <a:lnTo>
                    <a:pt x="330141" y="0"/>
                  </a:lnTo>
                  <a:lnTo>
                    <a:pt x="330141" y="447337"/>
                  </a:lnTo>
                  <a:lnTo>
                    <a:pt x="0" y="447337"/>
                  </a:lnTo>
                  <a:lnTo>
                    <a:pt x="0" y="0"/>
                  </a:lnTo>
                  <a:close/>
                </a:path>
              </a:pathLst>
            </a:custGeom>
            <a:blipFill>
              <a:blip r:embed="rId6">
                <a:extLst>
                  <a:ext uri="{96DAC541-7B7A-43D3-8B79-37D633B846F1}">
                    <asvg:svgBlip xmlns:asvg="http://schemas.microsoft.com/office/drawing/2016/SVG/main" r:embed="rId7"/>
                  </a:ext>
                </a:extLst>
              </a:blip>
              <a:stretch>
                <a:fillRect l="-117708" t="-89863" r="0" b="0"/>
              </a:stretch>
            </a:blipFill>
          </p:spPr>
        </p:sp>
      </p:grpSp>
      <p:sp>
        <p:nvSpPr>
          <p:cNvPr name="TextBox 9" id="9"/>
          <p:cNvSpPr txBox="true"/>
          <p:nvPr/>
        </p:nvSpPr>
        <p:spPr>
          <a:xfrm rot="0">
            <a:off x="469992" y="2897230"/>
            <a:ext cx="11979129" cy="6455053"/>
          </a:xfrm>
          <a:prstGeom prst="rect">
            <a:avLst/>
          </a:prstGeom>
        </p:spPr>
        <p:txBody>
          <a:bodyPr anchor="t" rtlCol="false" tIns="0" lIns="0" bIns="0" rIns="0">
            <a:spAutoFit/>
          </a:bodyPr>
          <a:lstStyle/>
          <a:p>
            <a:pPr algn="l" marL="718222" indent="-359111" lvl="1">
              <a:lnSpc>
                <a:spcPts val="5123"/>
              </a:lnSpc>
              <a:buFont typeface="Arial"/>
              <a:buChar char="•"/>
            </a:pPr>
            <a:r>
              <a:rPr lang="en-US" sz="3326">
                <a:solidFill>
                  <a:srgbClr val="000000"/>
                </a:solidFill>
                <a:latin typeface="Open Sans"/>
                <a:ea typeface="Open Sans"/>
                <a:cs typeface="Open Sans"/>
                <a:sym typeface="Open Sans"/>
              </a:rPr>
              <a:t>Consider pausing the use of LEN and advise the client to return for HIV retesting in 1 month. Clients may restart LEN if results of HIV retesting in 1 month are negative. Alternative HIV prevention strategies should be chosen dur</a:t>
            </a:r>
            <a:r>
              <a:rPr lang="en-US" sz="3326">
                <a:solidFill>
                  <a:srgbClr val="000000"/>
                </a:solidFill>
                <a:latin typeface="Open Sans"/>
                <a:ea typeface="Open Sans"/>
                <a:cs typeface="Open Sans"/>
                <a:sym typeface="Open Sans"/>
              </a:rPr>
              <a:t>i</a:t>
            </a:r>
            <a:r>
              <a:rPr lang="en-US" sz="3326">
                <a:solidFill>
                  <a:srgbClr val="000000"/>
                </a:solidFill>
                <a:latin typeface="Open Sans"/>
                <a:ea typeface="Open Sans"/>
                <a:cs typeface="Open Sans"/>
                <a:sym typeface="Open Sans"/>
              </a:rPr>
              <a:t>n</a:t>
            </a:r>
            <a:r>
              <a:rPr lang="en-US" sz="3326">
                <a:solidFill>
                  <a:srgbClr val="000000"/>
                </a:solidFill>
                <a:latin typeface="Open Sans"/>
                <a:ea typeface="Open Sans"/>
                <a:cs typeface="Open Sans"/>
                <a:sym typeface="Open Sans"/>
              </a:rPr>
              <a:t>g</a:t>
            </a:r>
            <a:r>
              <a:rPr lang="en-US" sz="3326">
                <a:solidFill>
                  <a:srgbClr val="000000"/>
                </a:solidFill>
                <a:latin typeface="Open Sans"/>
                <a:ea typeface="Open Sans"/>
                <a:cs typeface="Open Sans"/>
                <a:sym typeface="Open Sans"/>
              </a:rPr>
              <a:t> t</a:t>
            </a:r>
            <a:r>
              <a:rPr lang="en-US" sz="3326">
                <a:solidFill>
                  <a:srgbClr val="000000"/>
                </a:solidFill>
                <a:latin typeface="Open Sans"/>
                <a:ea typeface="Open Sans"/>
                <a:cs typeface="Open Sans"/>
                <a:sym typeface="Open Sans"/>
              </a:rPr>
              <a:t>h</a:t>
            </a:r>
            <a:r>
              <a:rPr lang="en-US" sz="3326">
                <a:solidFill>
                  <a:srgbClr val="000000"/>
                </a:solidFill>
                <a:latin typeface="Open Sans"/>
                <a:ea typeface="Open Sans"/>
                <a:cs typeface="Open Sans"/>
                <a:sym typeface="Open Sans"/>
              </a:rPr>
              <a:t>e</a:t>
            </a:r>
            <a:r>
              <a:rPr lang="en-US" sz="3326">
                <a:solidFill>
                  <a:srgbClr val="000000"/>
                </a:solidFill>
                <a:latin typeface="Open Sans"/>
                <a:ea typeface="Open Sans"/>
                <a:cs typeface="Open Sans"/>
                <a:sym typeface="Open Sans"/>
              </a:rPr>
              <a:t> p</a:t>
            </a:r>
            <a:r>
              <a:rPr lang="en-US" sz="3326">
                <a:solidFill>
                  <a:srgbClr val="000000"/>
                </a:solidFill>
                <a:latin typeface="Open Sans"/>
                <a:ea typeface="Open Sans"/>
                <a:cs typeface="Open Sans"/>
                <a:sym typeface="Open Sans"/>
              </a:rPr>
              <a:t>er</a:t>
            </a:r>
            <a:r>
              <a:rPr lang="en-US" sz="3326">
                <a:solidFill>
                  <a:srgbClr val="000000"/>
                </a:solidFill>
                <a:latin typeface="Open Sans"/>
                <a:ea typeface="Open Sans"/>
                <a:cs typeface="Open Sans"/>
                <a:sym typeface="Open Sans"/>
              </a:rPr>
              <a:t>io</a:t>
            </a:r>
            <a:r>
              <a:rPr lang="en-US" sz="3326">
                <a:solidFill>
                  <a:srgbClr val="000000"/>
                </a:solidFill>
                <a:latin typeface="Open Sans"/>
                <a:ea typeface="Open Sans"/>
                <a:cs typeface="Open Sans"/>
                <a:sym typeface="Open Sans"/>
              </a:rPr>
              <a:t>d whe</a:t>
            </a:r>
            <a:r>
              <a:rPr lang="en-US" sz="3326">
                <a:solidFill>
                  <a:srgbClr val="000000"/>
                </a:solidFill>
                <a:latin typeface="Open Sans"/>
                <a:ea typeface="Open Sans"/>
                <a:cs typeface="Open Sans"/>
                <a:sym typeface="Open Sans"/>
              </a:rPr>
              <a:t>n </a:t>
            </a:r>
            <a:r>
              <a:rPr lang="en-US" sz="3326">
                <a:solidFill>
                  <a:srgbClr val="000000"/>
                </a:solidFill>
                <a:latin typeface="Open Sans"/>
                <a:ea typeface="Open Sans"/>
                <a:cs typeface="Open Sans"/>
                <a:sym typeface="Open Sans"/>
              </a:rPr>
              <a:t>LEN</a:t>
            </a:r>
            <a:r>
              <a:rPr lang="en-US" sz="3326">
                <a:solidFill>
                  <a:srgbClr val="000000"/>
                </a:solidFill>
                <a:latin typeface="Open Sans"/>
                <a:ea typeface="Open Sans"/>
                <a:cs typeface="Open Sans"/>
                <a:sym typeface="Open Sans"/>
              </a:rPr>
              <a:t> </a:t>
            </a:r>
            <a:r>
              <a:rPr lang="en-US" sz="3326">
                <a:solidFill>
                  <a:srgbClr val="000000"/>
                </a:solidFill>
                <a:latin typeface="Open Sans"/>
                <a:ea typeface="Open Sans"/>
                <a:cs typeface="Open Sans"/>
                <a:sym typeface="Open Sans"/>
              </a:rPr>
              <a:t>use is paused.</a:t>
            </a:r>
          </a:p>
          <a:p>
            <a:pPr algn="l" marL="718222" indent="-359111" lvl="1">
              <a:lnSpc>
                <a:spcPts val="5123"/>
              </a:lnSpc>
              <a:buFont typeface="Arial"/>
              <a:buChar char="•"/>
            </a:pPr>
            <a:r>
              <a:rPr lang="en-US" sz="3326">
                <a:solidFill>
                  <a:srgbClr val="000000"/>
                </a:solidFill>
                <a:latin typeface="Open Sans"/>
                <a:ea typeface="Open Sans"/>
                <a:cs typeface="Open Sans"/>
                <a:sym typeface="Open Sans"/>
              </a:rPr>
              <a:t>The potential risks and benefits of pausing vs. </a:t>
            </a:r>
            <a:r>
              <a:rPr lang="en-US" sz="3326">
                <a:solidFill>
                  <a:srgbClr val="000000"/>
                </a:solidFill>
                <a:latin typeface="Open Sans"/>
                <a:ea typeface="Open Sans"/>
                <a:cs typeface="Open Sans"/>
                <a:sym typeface="Open Sans"/>
              </a:rPr>
              <a:t>con</a:t>
            </a:r>
            <a:r>
              <a:rPr lang="en-US" sz="3326">
                <a:solidFill>
                  <a:srgbClr val="000000"/>
                </a:solidFill>
                <a:latin typeface="Open Sans"/>
                <a:ea typeface="Open Sans"/>
                <a:cs typeface="Open Sans"/>
                <a:sym typeface="Open Sans"/>
              </a:rPr>
              <a:t>t</a:t>
            </a:r>
            <a:r>
              <a:rPr lang="en-US" sz="3326">
                <a:solidFill>
                  <a:srgbClr val="000000"/>
                </a:solidFill>
                <a:latin typeface="Open Sans"/>
                <a:ea typeface="Open Sans"/>
                <a:cs typeface="Open Sans"/>
                <a:sym typeface="Open Sans"/>
              </a:rPr>
              <a:t>in</a:t>
            </a:r>
            <a:r>
              <a:rPr lang="en-US" sz="3326">
                <a:solidFill>
                  <a:srgbClr val="000000"/>
                </a:solidFill>
                <a:latin typeface="Open Sans"/>
                <a:ea typeface="Open Sans"/>
                <a:cs typeface="Open Sans"/>
                <a:sym typeface="Open Sans"/>
              </a:rPr>
              <a:t>u</a:t>
            </a:r>
            <a:r>
              <a:rPr lang="en-US" sz="3326">
                <a:solidFill>
                  <a:srgbClr val="000000"/>
                </a:solidFill>
                <a:latin typeface="Open Sans"/>
                <a:ea typeface="Open Sans"/>
                <a:cs typeface="Open Sans"/>
                <a:sym typeface="Open Sans"/>
              </a:rPr>
              <a:t>in</a:t>
            </a:r>
            <a:r>
              <a:rPr lang="en-US" sz="3326">
                <a:solidFill>
                  <a:srgbClr val="000000"/>
                </a:solidFill>
                <a:latin typeface="Open Sans"/>
                <a:ea typeface="Open Sans"/>
                <a:cs typeface="Open Sans"/>
                <a:sym typeface="Open Sans"/>
              </a:rPr>
              <a:t>g LEN </a:t>
            </a:r>
            <a:r>
              <a:rPr lang="en-US" sz="3326">
                <a:solidFill>
                  <a:srgbClr val="000000"/>
                </a:solidFill>
                <a:latin typeface="Open Sans"/>
                <a:ea typeface="Open Sans"/>
                <a:cs typeface="Open Sans"/>
                <a:sym typeface="Open Sans"/>
              </a:rPr>
              <a:t>s</a:t>
            </a:r>
            <a:r>
              <a:rPr lang="en-US" sz="3326">
                <a:solidFill>
                  <a:srgbClr val="000000"/>
                </a:solidFill>
                <a:latin typeface="Open Sans"/>
                <a:ea typeface="Open Sans"/>
                <a:cs typeface="Open Sans"/>
                <a:sym typeface="Open Sans"/>
              </a:rPr>
              <a:t>hould</a:t>
            </a:r>
            <a:r>
              <a:rPr lang="en-US" sz="3326">
                <a:solidFill>
                  <a:srgbClr val="000000"/>
                </a:solidFill>
                <a:latin typeface="Open Sans"/>
                <a:ea typeface="Open Sans"/>
                <a:cs typeface="Open Sans"/>
                <a:sym typeface="Open Sans"/>
              </a:rPr>
              <a:t> </a:t>
            </a:r>
            <a:r>
              <a:rPr lang="en-US" sz="3326">
                <a:solidFill>
                  <a:srgbClr val="000000"/>
                </a:solidFill>
                <a:latin typeface="Open Sans"/>
                <a:ea typeface="Open Sans"/>
                <a:cs typeface="Open Sans"/>
                <a:sym typeface="Open Sans"/>
              </a:rPr>
              <a:t>be made on a case-by-case basis, with a pause chosen only when the risks of potentially continuing LEN during AHI are deemed to outweigh the possible benefits of continued use to prevent HIV.</a:t>
            </a:r>
          </a:p>
        </p:txBody>
      </p:sp>
      <p:sp>
        <p:nvSpPr>
          <p:cNvPr name="Freeform 10" id="10"/>
          <p:cNvSpPr/>
          <p:nvPr/>
        </p:nvSpPr>
        <p:spPr>
          <a:xfrm flipH="false" flipV="false" rot="0">
            <a:off x="12611808" y="4214029"/>
            <a:ext cx="5242560" cy="4114800"/>
          </a:xfrm>
          <a:custGeom>
            <a:avLst/>
            <a:gdLst/>
            <a:ahLst/>
            <a:cxnLst/>
            <a:rect r="r" b="b" t="t" l="l"/>
            <a:pathLst>
              <a:path h="4114800" w="5242560">
                <a:moveTo>
                  <a:pt x="0" y="0"/>
                </a:moveTo>
                <a:lnTo>
                  <a:pt x="5242560" y="0"/>
                </a:lnTo>
                <a:lnTo>
                  <a:pt x="5242560" y="4114800"/>
                </a:lnTo>
                <a:lnTo>
                  <a:pt x="0" y="4114800"/>
                </a:lnTo>
                <a:lnTo>
                  <a:pt x="0" y="0"/>
                </a:lnTo>
                <a:close/>
              </a:path>
            </a:pathLst>
          </a:custGeom>
          <a:blipFill>
            <a:blip r:embed="rId8">
              <a:extLst>
                <a:ext uri="{96DAC541-7B7A-43D3-8B79-37D633B846F1}">
                  <asvg:svgBlip xmlns:asvg="http://schemas.microsoft.com/office/drawing/2016/SVG/main" r:embed="rId9"/>
                </a:ext>
              </a:extLst>
            </a:blip>
            <a:stretch>
              <a:fillRect l="0" t="0" r="0" b="0"/>
            </a:stretch>
          </a:blipFill>
        </p:spPr>
      </p:sp>
      <p:sp>
        <p:nvSpPr>
          <p:cNvPr name="TextBox 11" id="11"/>
          <p:cNvSpPr txBox="true"/>
          <p:nvPr/>
        </p:nvSpPr>
        <p:spPr>
          <a:xfrm rot="0">
            <a:off x="2338785" y="1835566"/>
            <a:ext cx="10956971" cy="608839"/>
          </a:xfrm>
          <a:prstGeom prst="rect">
            <a:avLst/>
          </a:prstGeom>
        </p:spPr>
        <p:txBody>
          <a:bodyPr anchor="t" rtlCol="false" tIns="0" lIns="0" bIns="0" rIns="0">
            <a:spAutoFit/>
          </a:bodyPr>
          <a:lstStyle/>
          <a:p>
            <a:pPr algn="l">
              <a:lnSpc>
                <a:spcPts val="4416"/>
              </a:lnSpc>
            </a:pPr>
            <a:r>
              <a:rPr lang="en-US" sz="4800" b="true">
                <a:solidFill>
                  <a:srgbClr val="231F20"/>
                </a:solidFill>
                <a:latin typeface="Roboto Condensed Bold"/>
                <a:ea typeface="Roboto Condensed Bold"/>
                <a:cs typeface="Roboto Condensed Bold"/>
                <a:sym typeface="Roboto Condensed Bold"/>
              </a:rPr>
              <a:t>High Suspicion of AHI </a:t>
            </a:r>
          </a:p>
        </p:txBody>
      </p:sp>
    </p:spTree>
  </p:cSld>
  <p:clrMapOvr>
    <a:masterClrMapping/>
  </p:clrMapOvr>
</p:sld>
</file>

<file path=ppt/slides/slide65.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TextBox 2" id="2"/>
          <p:cNvSpPr txBox="true"/>
          <p:nvPr/>
        </p:nvSpPr>
        <p:spPr>
          <a:xfrm rot="0">
            <a:off x="2338785" y="763343"/>
            <a:ext cx="16447559" cy="713486"/>
          </a:xfrm>
          <a:prstGeom prst="rect">
            <a:avLst/>
          </a:prstGeom>
        </p:spPr>
        <p:txBody>
          <a:bodyPr anchor="t" rtlCol="false" tIns="0" lIns="0" bIns="0" rIns="0">
            <a:spAutoFit/>
          </a:bodyPr>
          <a:lstStyle/>
          <a:p>
            <a:pPr algn="l">
              <a:lnSpc>
                <a:spcPts val="5152"/>
              </a:lnSpc>
            </a:pPr>
            <a:r>
              <a:rPr lang="en-US" sz="5600" b="true">
                <a:solidFill>
                  <a:srgbClr val="FE6C39"/>
                </a:solidFill>
                <a:latin typeface="Roboto Condensed Bold"/>
                <a:ea typeface="Roboto Condensed Bold"/>
                <a:cs typeface="Roboto Condensed Bold"/>
                <a:sym typeface="Roboto Condensed Bold"/>
              </a:rPr>
              <a:t>Contraindications &amp; Considerations: LEN </a:t>
            </a:r>
          </a:p>
        </p:txBody>
      </p:sp>
      <p:sp>
        <p:nvSpPr>
          <p:cNvPr name="Freeform 3" id="3"/>
          <p:cNvSpPr/>
          <p:nvPr/>
        </p:nvSpPr>
        <p:spPr>
          <a:xfrm flipH="false" flipV="false" rot="-8984890">
            <a:off x="272916" y="297055"/>
            <a:ext cx="1588149" cy="1512712"/>
          </a:xfrm>
          <a:custGeom>
            <a:avLst/>
            <a:gdLst/>
            <a:ahLst/>
            <a:cxnLst/>
            <a:rect r="r" b="b" t="t" l="l"/>
            <a:pathLst>
              <a:path h="1512712" w="1588149">
                <a:moveTo>
                  <a:pt x="0" y="0"/>
                </a:moveTo>
                <a:lnTo>
                  <a:pt x="1588149" y="0"/>
                </a:lnTo>
                <a:lnTo>
                  <a:pt x="1588149" y="1512712"/>
                </a:lnTo>
                <a:lnTo>
                  <a:pt x="0" y="1512712"/>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grpSp>
        <p:nvGrpSpPr>
          <p:cNvPr name="Group 4" id="4"/>
          <p:cNvGrpSpPr/>
          <p:nvPr/>
        </p:nvGrpSpPr>
        <p:grpSpPr>
          <a:xfrm rot="0">
            <a:off x="471625" y="371965"/>
            <a:ext cx="1205672" cy="1349301"/>
            <a:chOff x="0" y="0"/>
            <a:chExt cx="1607563" cy="1799068"/>
          </a:xfrm>
        </p:grpSpPr>
        <p:sp>
          <p:nvSpPr>
            <p:cNvPr name="Freeform 5" id="5"/>
            <p:cNvSpPr/>
            <p:nvPr/>
          </p:nvSpPr>
          <p:spPr>
            <a:xfrm flipH="true" flipV="false" rot="-10800000">
              <a:off x="0" y="485375"/>
              <a:ext cx="1303840" cy="1313692"/>
            </a:xfrm>
            <a:custGeom>
              <a:avLst/>
              <a:gdLst/>
              <a:ahLst/>
              <a:cxnLst/>
              <a:rect r="r" b="b" t="t" l="l"/>
              <a:pathLst>
                <a:path h="1313692" w="1303840">
                  <a:moveTo>
                    <a:pt x="1303840" y="0"/>
                  </a:moveTo>
                  <a:lnTo>
                    <a:pt x="0" y="0"/>
                  </a:lnTo>
                  <a:lnTo>
                    <a:pt x="0" y="1313693"/>
                  </a:lnTo>
                  <a:lnTo>
                    <a:pt x="1303840" y="1313693"/>
                  </a:lnTo>
                  <a:lnTo>
                    <a:pt x="130384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TextBox 6" id="6"/>
            <p:cNvSpPr txBox="true"/>
            <p:nvPr/>
          </p:nvSpPr>
          <p:spPr>
            <a:xfrm rot="0">
              <a:off x="362077" y="911114"/>
              <a:ext cx="413644" cy="231108"/>
            </a:xfrm>
            <a:prstGeom prst="rect">
              <a:avLst/>
            </a:prstGeom>
          </p:spPr>
          <p:txBody>
            <a:bodyPr anchor="t" rtlCol="false" tIns="0" lIns="0" bIns="0" rIns="0">
              <a:spAutoFit/>
            </a:bodyPr>
            <a:lstStyle/>
            <a:p>
              <a:pPr algn="ctr">
                <a:lnSpc>
                  <a:spcPts val="1470"/>
                </a:lnSpc>
              </a:pPr>
              <a:r>
                <a:rPr lang="en-US" sz="1050">
                  <a:solidFill>
                    <a:srgbClr val="F36B2B"/>
                  </a:solidFill>
                  <a:latin typeface="Bobby Jones Condensed Soft"/>
                  <a:ea typeface="Bobby Jones Condensed Soft"/>
                  <a:cs typeface="Bobby Jones Condensed Soft"/>
                  <a:sym typeface="Bobby Jones Condensed Soft"/>
                </a:rPr>
                <a:t>L</a:t>
              </a:r>
            </a:p>
          </p:txBody>
        </p:sp>
        <p:sp>
          <p:nvSpPr>
            <p:cNvPr name="Freeform 7" id="7"/>
            <p:cNvSpPr/>
            <p:nvPr/>
          </p:nvSpPr>
          <p:spPr>
            <a:xfrm flipH="false" flipV="false" rot="9001455">
              <a:off x="690547" y="160669"/>
              <a:ext cx="746559" cy="882197"/>
            </a:xfrm>
            <a:custGeom>
              <a:avLst/>
              <a:gdLst/>
              <a:ahLst/>
              <a:cxnLst/>
              <a:rect r="r" b="b" t="t" l="l"/>
              <a:pathLst>
                <a:path h="882197" w="746559">
                  <a:moveTo>
                    <a:pt x="0" y="0"/>
                  </a:moveTo>
                  <a:lnTo>
                    <a:pt x="746559" y="0"/>
                  </a:lnTo>
                  <a:lnTo>
                    <a:pt x="746559" y="882197"/>
                  </a:lnTo>
                  <a:lnTo>
                    <a:pt x="0" y="882197"/>
                  </a:lnTo>
                  <a:lnTo>
                    <a:pt x="0" y="0"/>
                  </a:lnTo>
                  <a:close/>
                </a:path>
              </a:pathLst>
            </a:custGeom>
            <a:blipFill>
              <a:blip r:embed="rId6">
                <a:extLst>
                  <a:ext uri="{96DAC541-7B7A-43D3-8B79-37D633B846F1}">
                    <asvg:svgBlip xmlns:asvg="http://schemas.microsoft.com/office/drawing/2016/SVG/main" r:embed="rId7"/>
                  </a:ext>
                </a:extLst>
              </a:blip>
              <a:stretch>
                <a:fillRect l="0" t="0" r="0" b="0"/>
              </a:stretch>
            </a:blipFill>
          </p:spPr>
        </p:sp>
        <p:sp>
          <p:nvSpPr>
            <p:cNvPr name="Freeform 8" id="8"/>
            <p:cNvSpPr/>
            <p:nvPr/>
          </p:nvSpPr>
          <p:spPr>
            <a:xfrm flipH="false" flipV="false" rot="-8500143">
              <a:off x="842066" y="54164"/>
              <a:ext cx="330142" cy="447337"/>
            </a:xfrm>
            <a:custGeom>
              <a:avLst/>
              <a:gdLst/>
              <a:ahLst/>
              <a:cxnLst/>
              <a:rect r="r" b="b" t="t" l="l"/>
              <a:pathLst>
                <a:path h="447337" w="330142">
                  <a:moveTo>
                    <a:pt x="0" y="0"/>
                  </a:moveTo>
                  <a:lnTo>
                    <a:pt x="330141" y="0"/>
                  </a:lnTo>
                  <a:lnTo>
                    <a:pt x="330141" y="447337"/>
                  </a:lnTo>
                  <a:lnTo>
                    <a:pt x="0" y="447337"/>
                  </a:lnTo>
                  <a:lnTo>
                    <a:pt x="0" y="0"/>
                  </a:lnTo>
                  <a:close/>
                </a:path>
              </a:pathLst>
            </a:custGeom>
            <a:blipFill>
              <a:blip r:embed="rId6">
                <a:extLst>
                  <a:ext uri="{96DAC541-7B7A-43D3-8B79-37D633B846F1}">
                    <asvg:svgBlip xmlns:asvg="http://schemas.microsoft.com/office/drawing/2016/SVG/main" r:embed="rId7"/>
                  </a:ext>
                </a:extLst>
              </a:blip>
              <a:stretch>
                <a:fillRect l="-117708" t="-89863" r="0" b="0"/>
              </a:stretch>
            </a:blipFill>
          </p:spPr>
        </p:sp>
      </p:grpSp>
      <p:sp>
        <p:nvSpPr>
          <p:cNvPr name="TextBox 9" id="9"/>
          <p:cNvSpPr txBox="true"/>
          <p:nvPr/>
        </p:nvSpPr>
        <p:spPr>
          <a:xfrm rot="0">
            <a:off x="2338785" y="1809141"/>
            <a:ext cx="10956971" cy="608839"/>
          </a:xfrm>
          <a:prstGeom prst="rect">
            <a:avLst/>
          </a:prstGeom>
        </p:spPr>
        <p:txBody>
          <a:bodyPr anchor="t" rtlCol="false" tIns="0" lIns="0" bIns="0" rIns="0">
            <a:spAutoFit/>
          </a:bodyPr>
          <a:lstStyle/>
          <a:p>
            <a:pPr algn="l">
              <a:lnSpc>
                <a:spcPts val="4416"/>
              </a:lnSpc>
            </a:pPr>
            <a:r>
              <a:rPr lang="en-US" sz="4800" b="true">
                <a:solidFill>
                  <a:srgbClr val="231F20"/>
                </a:solidFill>
                <a:latin typeface="Roboto Condensed Bold"/>
                <a:ea typeface="Roboto Condensed Bold"/>
                <a:cs typeface="Roboto Condensed Bold"/>
                <a:sym typeface="Roboto Condensed Bold"/>
              </a:rPr>
              <a:t>Medication Interactions </a:t>
            </a:r>
          </a:p>
        </p:txBody>
      </p:sp>
      <p:grpSp>
        <p:nvGrpSpPr>
          <p:cNvPr name="Group 10" id="10"/>
          <p:cNvGrpSpPr/>
          <p:nvPr/>
        </p:nvGrpSpPr>
        <p:grpSpPr>
          <a:xfrm rot="0">
            <a:off x="659666" y="2635992"/>
            <a:ext cx="16968667" cy="7411431"/>
            <a:chOff x="0" y="0"/>
            <a:chExt cx="22624890" cy="9881908"/>
          </a:xfrm>
        </p:grpSpPr>
        <p:sp>
          <p:nvSpPr>
            <p:cNvPr name="TextBox 11" id="11"/>
            <p:cNvSpPr txBox="true"/>
            <p:nvPr/>
          </p:nvSpPr>
          <p:spPr>
            <a:xfrm rot="0">
              <a:off x="0" y="-85725"/>
              <a:ext cx="22624890" cy="9967633"/>
            </a:xfrm>
            <a:prstGeom prst="rect">
              <a:avLst/>
            </a:prstGeom>
          </p:spPr>
          <p:txBody>
            <a:bodyPr anchor="t" rtlCol="false" tIns="0" lIns="0" bIns="0" rIns="0">
              <a:spAutoFit/>
            </a:bodyPr>
            <a:lstStyle/>
            <a:p>
              <a:pPr algn="l" marL="555471" indent="-277736" lvl="1">
                <a:lnSpc>
                  <a:spcPts val="3962"/>
                </a:lnSpc>
                <a:buFont typeface="Arial"/>
                <a:buChar char="•"/>
              </a:pPr>
              <a:r>
                <a:rPr lang="en-US" sz="2572">
                  <a:solidFill>
                    <a:srgbClr val="000000"/>
                  </a:solidFill>
                  <a:latin typeface="Open Sans"/>
                  <a:ea typeface="Open Sans"/>
                  <a:cs typeface="Open Sans"/>
                  <a:sym typeface="Open Sans"/>
                </a:rPr>
                <a:t>There are no contraind</a:t>
              </a:r>
              <a:r>
                <a:rPr lang="en-US" sz="2572">
                  <a:solidFill>
                    <a:srgbClr val="000000"/>
                  </a:solidFill>
                  <a:latin typeface="Open Sans"/>
                  <a:ea typeface="Open Sans"/>
                  <a:cs typeface="Open Sans"/>
                  <a:sym typeface="Open Sans"/>
                </a:rPr>
                <a:t>ica</a:t>
              </a:r>
              <a:r>
                <a:rPr lang="en-US" sz="2572">
                  <a:solidFill>
                    <a:srgbClr val="000000"/>
                  </a:solidFill>
                  <a:latin typeface="Open Sans"/>
                  <a:ea typeface="Open Sans"/>
                  <a:cs typeface="Open Sans"/>
                  <a:sym typeface="Open Sans"/>
                </a:rPr>
                <a:t>t</a:t>
              </a:r>
              <a:r>
                <a:rPr lang="en-US" sz="2572">
                  <a:solidFill>
                    <a:srgbClr val="000000"/>
                  </a:solidFill>
                  <a:latin typeface="Open Sans"/>
                  <a:ea typeface="Open Sans"/>
                  <a:cs typeface="Open Sans"/>
                  <a:sym typeface="Open Sans"/>
                </a:rPr>
                <a:t>ion</a:t>
              </a:r>
              <a:r>
                <a:rPr lang="en-US" sz="2572">
                  <a:solidFill>
                    <a:srgbClr val="000000"/>
                  </a:solidFill>
                  <a:latin typeface="Open Sans"/>
                  <a:ea typeface="Open Sans"/>
                  <a:cs typeface="Open Sans"/>
                  <a:sym typeface="Open Sans"/>
                </a:rPr>
                <a:t>s to us</a:t>
              </a:r>
              <a:r>
                <a:rPr lang="en-US" sz="2572">
                  <a:solidFill>
                    <a:srgbClr val="000000"/>
                  </a:solidFill>
                  <a:latin typeface="Open Sans"/>
                  <a:ea typeface="Open Sans"/>
                  <a:cs typeface="Open Sans"/>
                  <a:sym typeface="Open Sans"/>
                </a:rPr>
                <a:t>in</a:t>
              </a:r>
              <a:r>
                <a:rPr lang="en-US" sz="2572">
                  <a:solidFill>
                    <a:srgbClr val="000000"/>
                  </a:solidFill>
                  <a:latin typeface="Open Sans"/>
                  <a:ea typeface="Open Sans"/>
                  <a:cs typeface="Open Sans"/>
                  <a:sym typeface="Open Sans"/>
                </a:rPr>
                <a:t>g LEN due to use of other medications</a:t>
              </a:r>
            </a:p>
            <a:p>
              <a:pPr algn="l" marL="555471" indent="-277736" lvl="1">
                <a:lnSpc>
                  <a:spcPts val="3962"/>
                </a:lnSpc>
                <a:buFont typeface="Arial"/>
                <a:buChar char="•"/>
              </a:pPr>
              <a:r>
                <a:rPr lang="en-US" sz="2572">
                  <a:solidFill>
                    <a:srgbClr val="000000"/>
                  </a:solidFill>
                  <a:latin typeface="Open Sans"/>
                  <a:ea typeface="Open Sans"/>
                  <a:cs typeface="Open Sans"/>
                  <a:sym typeface="Open Sans"/>
                </a:rPr>
                <a:t>Use of any of the following medications concomitantly with LEN or in the months after LEN discontinuation may require a dose adjustment (to the dose of either LEN or the other medication</a:t>
              </a:r>
            </a:p>
            <a:p>
              <a:pPr algn="l" marL="1110942" indent="-370314" lvl="2">
                <a:lnSpc>
                  <a:spcPts val="3962"/>
                </a:lnSpc>
                <a:buFont typeface="Arial"/>
                <a:buChar char="⚬"/>
              </a:pPr>
              <a:r>
                <a:rPr lang="en-US" sz="2572">
                  <a:solidFill>
                    <a:srgbClr val="000000"/>
                  </a:solidFill>
                  <a:latin typeface="Open Sans"/>
                  <a:ea typeface="Open Sans"/>
                  <a:cs typeface="Open Sans"/>
                  <a:sym typeface="Open Sans"/>
                </a:rPr>
                <a:t>Rifabutin</a:t>
              </a:r>
            </a:p>
            <a:p>
              <a:pPr algn="l" marL="1110942" indent="-370314" lvl="2">
                <a:lnSpc>
                  <a:spcPts val="3962"/>
                </a:lnSpc>
                <a:buFont typeface="Arial"/>
                <a:buChar char="⚬"/>
              </a:pPr>
              <a:r>
                <a:rPr lang="en-US" sz="2572">
                  <a:solidFill>
                    <a:srgbClr val="000000"/>
                  </a:solidFill>
                  <a:latin typeface="Open Sans"/>
                  <a:ea typeface="Open Sans"/>
                  <a:cs typeface="Open Sans"/>
                  <a:sym typeface="Open Sans"/>
                </a:rPr>
                <a:t>Rifampicin</a:t>
              </a:r>
            </a:p>
            <a:p>
              <a:pPr algn="l" marL="1110942" indent="-370314" lvl="2">
                <a:lnSpc>
                  <a:spcPts val="3962"/>
                </a:lnSpc>
                <a:buFont typeface="Arial"/>
                <a:buChar char="⚬"/>
              </a:pPr>
              <a:r>
                <a:rPr lang="en-US" sz="2572">
                  <a:solidFill>
                    <a:srgbClr val="000000"/>
                  </a:solidFill>
                  <a:latin typeface="Open Sans"/>
                  <a:ea typeface="Open Sans"/>
                  <a:cs typeface="Open Sans"/>
                  <a:sym typeface="Open Sans"/>
                </a:rPr>
                <a:t>Rifapentine </a:t>
              </a:r>
            </a:p>
            <a:p>
              <a:pPr algn="l" marL="1110942" indent="-370314" lvl="2">
                <a:lnSpc>
                  <a:spcPts val="3962"/>
                </a:lnSpc>
                <a:buFont typeface="Arial"/>
                <a:buChar char="⚬"/>
              </a:pPr>
              <a:r>
                <a:rPr lang="en-US" sz="2572">
                  <a:solidFill>
                    <a:srgbClr val="000000"/>
                  </a:solidFill>
                  <a:latin typeface="Open Sans"/>
                  <a:ea typeface="Open Sans"/>
                  <a:cs typeface="Open Sans"/>
                  <a:sym typeface="Open Sans"/>
                </a:rPr>
                <a:t>Carbamazepine</a:t>
              </a:r>
            </a:p>
            <a:p>
              <a:pPr algn="l" marL="1110942" indent="-370314" lvl="2">
                <a:lnSpc>
                  <a:spcPts val="3962"/>
                </a:lnSpc>
                <a:buFont typeface="Arial"/>
                <a:buChar char="⚬"/>
              </a:pPr>
              <a:r>
                <a:rPr lang="en-US" sz="2572">
                  <a:solidFill>
                    <a:srgbClr val="000000"/>
                  </a:solidFill>
                  <a:latin typeface="Open Sans"/>
                  <a:ea typeface="Open Sans"/>
                  <a:cs typeface="Open Sans"/>
                  <a:sym typeface="Open Sans"/>
                </a:rPr>
                <a:t>Phenobarbital</a:t>
              </a:r>
            </a:p>
            <a:p>
              <a:pPr algn="l" marL="555471" indent="-277736" lvl="1">
                <a:lnSpc>
                  <a:spcPts val="3962"/>
                </a:lnSpc>
                <a:buFont typeface="Arial"/>
                <a:buChar char="•"/>
              </a:pPr>
              <a:r>
                <a:rPr lang="en-US" sz="2572">
                  <a:solidFill>
                    <a:srgbClr val="000000"/>
                  </a:solidFill>
                  <a:latin typeface="Open Sans"/>
                  <a:ea typeface="Open Sans"/>
                  <a:cs typeface="Open Sans"/>
                  <a:sym typeface="Open Sans"/>
                </a:rPr>
                <a:t>Prescribers should review the regulatory labels of both medications when being prescribed for concomitant use or when the other medication is used after LEN has been discontinued.</a:t>
              </a:r>
            </a:p>
            <a:p>
              <a:pPr algn="l" marL="555471" indent="-277736" lvl="1">
                <a:lnSpc>
                  <a:spcPts val="3962"/>
                </a:lnSpc>
                <a:buFont typeface="Arial"/>
                <a:buChar char="•"/>
              </a:pPr>
              <a:r>
                <a:rPr lang="en-US" sz="2572">
                  <a:solidFill>
                    <a:srgbClr val="000000"/>
                  </a:solidFill>
                  <a:latin typeface="Open Sans"/>
                  <a:ea typeface="Open Sans"/>
                  <a:cs typeface="Open Sans"/>
                  <a:sym typeface="Open Sans"/>
                </a:rPr>
                <a:t>D</a:t>
              </a:r>
              <a:r>
                <a:rPr lang="en-US" sz="2572">
                  <a:solidFill>
                    <a:srgbClr val="000000"/>
                  </a:solidFill>
                  <a:latin typeface="Open Sans"/>
                  <a:ea typeface="Open Sans"/>
                  <a:cs typeface="Open Sans"/>
                  <a:sym typeface="Open Sans"/>
                </a:rPr>
                <a:t>ifferent PrEP or HIV prevention options may be possible alternatives if LEN injections are discontinued.</a:t>
              </a:r>
            </a:p>
            <a:p>
              <a:pPr algn="l" marL="555471" indent="-277736" lvl="1">
                <a:lnSpc>
                  <a:spcPts val="3962"/>
                </a:lnSpc>
                <a:buFont typeface="Arial"/>
                <a:buChar char="•"/>
              </a:pPr>
              <a:r>
                <a:rPr lang="en-US" sz="2572">
                  <a:solidFill>
                    <a:srgbClr val="000000"/>
                  </a:solidFill>
                  <a:latin typeface="Open Sans"/>
                  <a:ea typeface="Open Sans"/>
                  <a:cs typeface="Open Sans"/>
                  <a:sym typeface="Open Sans"/>
                </a:rPr>
                <a:t>LEN is not expected to interact with gender-affirming hormones based on the limited evidence available.</a:t>
              </a:r>
            </a:p>
            <a:p>
              <a:pPr algn="l" marL="555471" indent="-277736" lvl="1">
                <a:lnSpc>
                  <a:spcPts val="3962"/>
                </a:lnSpc>
                <a:buFont typeface="Arial"/>
                <a:buChar char="•"/>
              </a:pPr>
              <a:r>
                <a:rPr lang="en-US" sz="2572">
                  <a:solidFill>
                    <a:srgbClr val="000000"/>
                  </a:solidFill>
                  <a:latin typeface="Open Sans"/>
                  <a:ea typeface="Open Sans"/>
                  <a:cs typeface="Open Sans"/>
                  <a:sym typeface="Open Sans"/>
                </a:rPr>
                <a:t>A not</a:t>
              </a:r>
              <a:r>
                <a:rPr lang="en-US" sz="2572">
                  <a:solidFill>
                    <a:srgbClr val="000000"/>
                  </a:solidFill>
                  <a:latin typeface="Open Sans"/>
                  <a:ea typeface="Open Sans"/>
                  <a:cs typeface="Open Sans"/>
                  <a:sym typeface="Open Sans"/>
                </a:rPr>
                <a:t>e about medication use during pregnancy: LEN is not known to interact with medications or dietary supplements commonly used during pregnancy and the postnatal period, including iron and folic acid tablets, antibiotics, antimalarials, antihelminthics, oxytocin, and contraception.</a:t>
              </a:r>
            </a:p>
          </p:txBody>
        </p:sp>
        <p:sp>
          <p:nvSpPr>
            <p:cNvPr name="TextBox 12" id="12"/>
            <p:cNvSpPr txBox="true"/>
            <p:nvPr/>
          </p:nvSpPr>
          <p:spPr>
            <a:xfrm rot="0">
              <a:off x="4807604" y="1868184"/>
              <a:ext cx="4388911" cy="3280944"/>
            </a:xfrm>
            <a:prstGeom prst="rect">
              <a:avLst/>
            </a:prstGeom>
          </p:spPr>
          <p:txBody>
            <a:bodyPr anchor="t" rtlCol="false" tIns="0" lIns="0" bIns="0" rIns="0">
              <a:spAutoFit/>
            </a:bodyPr>
            <a:lstStyle/>
            <a:p>
              <a:pPr algn="l" marL="1110942" indent="-370314" lvl="2">
                <a:lnSpc>
                  <a:spcPts val="3962"/>
                </a:lnSpc>
                <a:buFont typeface="Arial"/>
                <a:buChar char="⚬"/>
              </a:pPr>
              <a:r>
                <a:rPr lang="en-US" sz="2572">
                  <a:solidFill>
                    <a:srgbClr val="000000"/>
                  </a:solidFill>
                  <a:latin typeface="Open Sans"/>
                  <a:ea typeface="Open Sans"/>
                  <a:cs typeface="Open Sans"/>
                  <a:sym typeface="Open Sans"/>
                </a:rPr>
                <a:t>Phenytoin</a:t>
              </a:r>
            </a:p>
            <a:p>
              <a:pPr algn="l" marL="1110942" indent="-370314" lvl="2">
                <a:lnSpc>
                  <a:spcPts val="3962"/>
                </a:lnSpc>
                <a:buFont typeface="Arial"/>
                <a:buChar char="⚬"/>
              </a:pPr>
              <a:r>
                <a:rPr lang="en-US" sz="2572">
                  <a:solidFill>
                    <a:srgbClr val="000000"/>
                  </a:solidFill>
                  <a:latin typeface="Open Sans"/>
                  <a:ea typeface="Open Sans"/>
                  <a:cs typeface="Open Sans"/>
                  <a:sym typeface="Open Sans"/>
                </a:rPr>
                <a:t>Ketamine</a:t>
              </a:r>
            </a:p>
            <a:p>
              <a:pPr algn="l" marL="1110942" indent="-370314" lvl="2">
                <a:lnSpc>
                  <a:spcPts val="3962"/>
                </a:lnSpc>
                <a:buFont typeface="Arial"/>
                <a:buChar char="⚬"/>
              </a:pPr>
              <a:r>
                <a:rPr lang="en-US" sz="2572">
                  <a:solidFill>
                    <a:srgbClr val="000000"/>
                  </a:solidFill>
                  <a:latin typeface="Open Sans"/>
                  <a:ea typeface="Open Sans"/>
                  <a:cs typeface="Open Sans"/>
                  <a:sym typeface="Open Sans"/>
                </a:rPr>
                <a:t>Avanafil</a:t>
              </a:r>
            </a:p>
            <a:p>
              <a:pPr algn="l" marL="1110942" indent="-370314" lvl="2">
                <a:lnSpc>
                  <a:spcPts val="3962"/>
                </a:lnSpc>
                <a:buFont typeface="Arial"/>
                <a:buChar char="⚬"/>
              </a:pPr>
              <a:r>
                <a:rPr lang="en-US" sz="2572">
                  <a:solidFill>
                    <a:srgbClr val="000000"/>
                  </a:solidFill>
                  <a:latin typeface="Open Sans"/>
                  <a:ea typeface="Open Sans"/>
                  <a:cs typeface="Open Sans"/>
                  <a:sym typeface="Open Sans"/>
                </a:rPr>
                <a:t>Sildenafil</a:t>
              </a:r>
            </a:p>
            <a:p>
              <a:pPr algn="l" marL="1110942" indent="-370314" lvl="2">
                <a:lnSpc>
                  <a:spcPts val="3962"/>
                </a:lnSpc>
                <a:buFont typeface="Arial"/>
                <a:buChar char="⚬"/>
              </a:pPr>
              <a:r>
                <a:rPr lang="en-US" sz="2572">
                  <a:solidFill>
                    <a:srgbClr val="000000"/>
                  </a:solidFill>
                  <a:latin typeface="Open Sans"/>
                  <a:ea typeface="Open Sans"/>
                  <a:cs typeface="Open Sans"/>
                  <a:sym typeface="Open Sans"/>
                </a:rPr>
                <a:t>Tadalafil</a:t>
              </a:r>
            </a:p>
          </p:txBody>
        </p:sp>
      </p:grpSp>
    </p:spTree>
  </p:cSld>
  <p:clrMapOvr>
    <a:masterClrMapping/>
  </p:clrMapOvr>
</p:sld>
</file>

<file path=ppt/slides/slide66.xml><?xml version="1.0" encoding="utf-8"?>
<p:sld xmlns:p="http://schemas.openxmlformats.org/presentationml/2006/main" xmlns:a="http://schemas.openxmlformats.org/drawingml/2006/main" xmlns:r="http://schemas.openxmlformats.org/officeDocument/2006/relationships">
  <p:cSld>
    <p:bg>
      <p:bgPr>
        <a:solidFill>
          <a:srgbClr val="1D9EDE"/>
        </a:solidFill>
      </p:bgPr>
    </p:bg>
    <p:spTree>
      <p:nvGrpSpPr>
        <p:cNvPr id="1" name=""/>
        <p:cNvGrpSpPr/>
        <p:nvPr/>
      </p:nvGrpSpPr>
      <p:grpSpPr>
        <a:xfrm>
          <a:off x="0" y="0"/>
          <a:ext cx="0" cy="0"/>
          <a:chOff x="0" y="0"/>
          <a:chExt cx="0" cy="0"/>
        </a:xfrm>
      </p:grpSpPr>
      <p:sp>
        <p:nvSpPr>
          <p:cNvPr name="Freeform 2" id="2"/>
          <p:cNvSpPr/>
          <p:nvPr/>
        </p:nvSpPr>
        <p:spPr>
          <a:xfrm flipH="false" flipV="false" rot="0">
            <a:off x="11522848" y="0"/>
            <a:ext cx="6765152" cy="6460720"/>
          </a:xfrm>
          <a:custGeom>
            <a:avLst/>
            <a:gdLst/>
            <a:ahLst/>
            <a:cxnLst/>
            <a:rect r="r" b="b" t="t" l="l"/>
            <a:pathLst>
              <a:path h="6460720" w="6765152">
                <a:moveTo>
                  <a:pt x="0" y="0"/>
                </a:moveTo>
                <a:lnTo>
                  <a:pt x="6765152" y="0"/>
                </a:lnTo>
                <a:lnTo>
                  <a:pt x="6765152" y="6460720"/>
                </a:lnTo>
                <a:lnTo>
                  <a:pt x="0" y="6460720"/>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TextBox 3" id="3"/>
          <p:cNvSpPr txBox="true"/>
          <p:nvPr/>
        </p:nvSpPr>
        <p:spPr>
          <a:xfrm rot="0">
            <a:off x="1028700" y="5372964"/>
            <a:ext cx="15497243" cy="1087756"/>
          </a:xfrm>
          <a:prstGeom prst="rect">
            <a:avLst/>
          </a:prstGeom>
        </p:spPr>
        <p:txBody>
          <a:bodyPr anchor="t" rtlCol="false" tIns="0" lIns="0" bIns="0" rIns="0">
            <a:spAutoFit/>
          </a:bodyPr>
          <a:lstStyle/>
          <a:p>
            <a:pPr algn="l">
              <a:lnSpc>
                <a:spcPts val="8819"/>
              </a:lnSpc>
            </a:pPr>
            <a:r>
              <a:rPr lang="en-US" sz="6299" b="true">
                <a:solidFill>
                  <a:srgbClr val="FFFFFF"/>
                </a:solidFill>
                <a:latin typeface="Roboto Condensed Bold"/>
                <a:ea typeface="Roboto Condensed Bold"/>
                <a:cs typeface="Roboto Condensed Bold"/>
                <a:sym typeface="Roboto Condensed Bold"/>
              </a:rPr>
              <a:t>Side Effects</a:t>
            </a:r>
          </a:p>
        </p:txBody>
      </p:sp>
    </p:spTree>
  </p:cSld>
  <p:clrMapOvr>
    <a:masterClrMapping/>
  </p:clrMapOvr>
</p:sld>
</file>

<file path=ppt/slides/slide67.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460042" y="3216209"/>
            <a:ext cx="7248689" cy="5690221"/>
          </a:xfrm>
          <a:custGeom>
            <a:avLst/>
            <a:gdLst/>
            <a:ahLst/>
            <a:cxnLst/>
            <a:rect r="r" b="b" t="t" l="l"/>
            <a:pathLst>
              <a:path h="5690221" w="7248689">
                <a:moveTo>
                  <a:pt x="0" y="0"/>
                </a:moveTo>
                <a:lnTo>
                  <a:pt x="7248689" y="0"/>
                </a:lnTo>
                <a:lnTo>
                  <a:pt x="7248689" y="5690220"/>
                </a:lnTo>
                <a:lnTo>
                  <a:pt x="0" y="5690220"/>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TextBox 3" id="3"/>
          <p:cNvSpPr txBox="true"/>
          <p:nvPr/>
        </p:nvSpPr>
        <p:spPr>
          <a:xfrm rot="0">
            <a:off x="7708731" y="3883549"/>
            <a:ext cx="9550569" cy="5022880"/>
          </a:xfrm>
          <a:prstGeom prst="rect">
            <a:avLst/>
          </a:prstGeom>
        </p:spPr>
        <p:txBody>
          <a:bodyPr anchor="t" rtlCol="false" tIns="0" lIns="0" bIns="0" rIns="0">
            <a:spAutoFit/>
          </a:bodyPr>
          <a:lstStyle/>
          <a:p>
            <a:pPr algn="l" marL="885570" indent="-442785" lvl="1">
              <a:lnSpc>
                <a:spcPts val="4429"/>
              </a:lnSpc>
              <a:buFont typeface="Arial"/>
              <a:buChar char="•"/>
            </a:pPr>
            <a:r>
              <a:rPr lang="en-US" sz="4101">
                <a:solidFill>
                  <a:srgbClr val="000000"/>
                </a:solidFill>
                <a:latin typeface="Open Sans"/>
                <a:ea typeface="Open Sans"/>
                <a:cs typeface="Open Sans"/>
                <a:sym typeface="Open Sans"/>
              </a:rPr>
              <a:t>A</a:t>
            </a:r>
            <a:r>
              <a:rPr lang="en-US" sz="4101">
                <a:solidFill>
                  <a:srgbClr val="000000"/>
                </a:solidFill>
                <a:latin typeface="Open Sans"/>
                <a:ea typeface="Open Sans"/>
                <a:cs typeface="Open Sans"/>
                <a:sym typeface="Open Sans"/>
              </a:rPr>
              <a:t>ll PrEP products may cause side effects.</a:t>
            </a:r>
          </a:p>
          <a:p>
            <a:pPr algn="l" marL="885570" indent="-442785" lvl="1">
              <a:lnSpc>
                <a:spcPts val="4429"/>
              </a:lnSpc>
              <a:buFont typeface="Arial"/>
              <a:buChar char="•"/>
            </a:pPr>
            <a:r>
              <a:rPr lang="en-US" sz="4101">
                <a:solidFill>
                  <a:srgbClr val="000000"/>
                </a:solidFill>
                <a:latin typeface="Open Sans"/>
                <a:ea typeface="Open Sans"/>
                <a:cs typeface="Open Sans"/>
                <a:sym typeface="Open Sans"/>
              </a:rPr>
              <a:t>These vary by product.</a:t>
            </a:r>
          </a:p>
          <a:p>
            <a:pPr algn="l" marL="885570" indent="-442785" lvl="1">
              <a:lnSpc>
                <a:spcPts val="4429"/>
              </a:lnSpc>
              <a:buFont typeface="Arial"/>
              <a:buChar char="•"/>
            </a:pPr>
            <a:r>
              <a:rPr lang="en-US" sz="4101">
                <a:solidFill>
                  <a:srgbClr val="000000"/>
                </a:solidFill>
                <a:latin typeface="Open Sans"/>
                <a:ea typeface="Open Sans"/>
                <a:cs typeface="Open Sans"/>
                <a:sym typeface="Open Sans"/>
              </a:rPr>
              <a:t>Providers should assess clients at follow-up visits for new side effects since the prior visits, including for side effects that may have resolved.</a:t>
            </a:r>
          </a:p>
          <a:p>
            <a:pPr algn="l">
              <a:lnSpc>
                <a:spcPts val="4429"/>
              </a:lnSpc>
            </a:pPr>
          </a:p>
        </p:txBody>
      </p:sp>
      <p:sp>
        <p:nvSpPr>
          <p:cNvPr name="TextBox 4" id="4"/>
          <p:cNvSpPr txBox="true"/>
          <p:nvPr/>
        </p:nvSpPr>
        <p:spPr>
          <a:xfrm rot="0">
            <a:off x="1028700" y="1162050"/>
            <a:ext cx="16447559" cy="713486"/>
          </a:xfrm>
          <a:prstGeom prst="rect">
            <a:avLst/>
          </a:prstGeom>
        </p:spPr>
        <p:txBody>
          <a:bodyPr anchor="t" rtlCol="false" tIns="0" lIns="0" bIns="0" rIns="0">
            <a:spAutoFit/>
          </a:bodyPr>
          <a:lstStyle/>
          <a:p>
            <a:pPr algn="l">
              <a:lnSpc>
                <a:spcPts val="5152"/>
              </a:lnSpc>
            </a:pPr>
            <a:r>
              <a:rPr lang="en-US" sz="5600" b="true">
                <a:solidFill>
                  <a:srgbClr val="000000"/>
                </a:solidFill>
                <a:latin typeface="Roboto Condensed Bold"/>
                <a:ea typeface="Roboto Condensed Bold"/>
                <a:cs typeface="Roboto Condensed Bold"/>
                <a:sym typeface="Roboto Condensed Bold"/>
              </a:rPr>
              <a:t>How should side effects be assessed and managed?</a:t>
            </a:r>
          </a:p>
        </p:txBody>
      </p:sp>
    </p:spTree>
  </p:cSld>
  <p:clrMapOvr>
    <a:masterClrMapping/>
  </p:clrMapOvr>
</p:sld>
</file>

<file path=ppt/slides/slide68.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TextBox 2" id="2"/>
          <p:cNvSpPr txBox="true"/>
          <p:nvPr/>
        </p:nvSpPr>
        <p:spPr>
          <a:xfrm rot="0">
            <a:off x="1028700" y="2553949"/>
            <a:ext cx="10115490" cy="4217662"/>
          </a:xfrm>
          <a:prstGeom prst="rect">
            <a:avLst/>
          </a:prstGeom>
        </p:spPr>
        <p:txBody>
          <a:bodyPr anchor="t" rtlCol="false" tIns="0" lIns="0" bIns="0" rIns="0">
            <a:spAutoFit/>
          </a:bodyPr>
          <a:lstStyle/>
          <a:p>
            <a:pPr algn="l">
              <a:lnSpc>
                <a:spcPts val="5565"/>
              </a:lnSpc>
            </a:pPr>
            <a:r>
              <a:rPr lang="en-US" sz="5153" b="true">
                <a:solidFill>
                  <a:srgbClr val="000000"/>
                </a:solidFill>
                <a:latin typeface="Roboto Condensed Bold"/>
                <a:ea typeface="Roboto Condensed Bold"/>
                <a:cs typeface="Roboto Condensed Bold"/>
                <a:sym typeface="Roboto Condensed Bold"/>
              </a:rPr>
              <a:t>It shou</a:t>
            </a:r>
            <a:r>
              <a:rPr lang="en-US" b="true" sz="5153">
                <a:solidFill>
                  <a:srgbClr val="000000"/>
                </a:solidFill>
                <a:latin typeface="Roboto Condensed Bold"/>
                <a:ea typeface="Roboto Condensed Bold"/>
                <a:cs typeface="Roboto Condensed Bold"/>
                <a:sym typeface="Roboto Condensed Bold"/>
              </a:rPr>
              <a:t>ld be noted that clients who are pregnant may experience headaches, dizziness, nausea and/or fatigue related to their pregnancy, and these symptoms are similar to side effects from use of some PrEP products. </a:t>
            </a:r>
          </a:p>
        </p:txBody>
      </p:sp>
      <p:sp>
        <p:nvSpPr>
          <p:cNvPr name="Freeform 3" id="3"/>
          <p:cNvSpPr/>
          <p:nvPr/>
        </p:nvSpPr>
        <p:spPr>
          <a:xfrm flipH="false" flipV="false" rot="0">
            <a:off x="12184264" y="1923627"/>
            <a:ext cx="4624221" cy="5066377"/>
          </a:xfrm>
          <a:custGeom>
            <a:avLst/>
            <a:gdLst/>
            <a:ahLst/>
            <a:cxnLst/>
            <a:rect r="r" b="b" t="t" l="l"/>
            <a:pathLst>
              <a:path h="5066377" w="4624221">
                <a:moveTo>
                  <a:pt x="0" y="0"/>
                </a:moveTo>
                <a:lnTo>
                  <a:pt x="4624221" y="0"/>
                </a:lnTo>
                <a:lnTo>
                  <a:pt x="4624221" y="5066377"/>
                </a:lnTo>
                <a:lnTo>
                  <a:pt x="0" y="5066377"/>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TextBox 4" id="4"/>
          <p:cNvSpPr txBox="true"/>
          <p:nvPr/>
        </p:nvSpPr>
        <p:spPr>
          <a:xfrm rot="0">
            <a:off x="1028700" y="8009810"/>
            <a:ext cx="16962573" cy="1248490"/>
          </a:xfrm>
          <a:prstGeom prst="rect">
            <a:avLst/>
          </a:prstGeom>
        </p:spPr>
        <p:txBody>
          <a:bodyPr anchor="t" rtlCol="false" tIns="0" lIns="0" bIns="0" rIns="0">
            <a:spAutoFit/>
          </a:bodyPr>
          <a:lstStyle/>
          <a:p>
            <a:pPr algn="l">
              <a:lnSpc>
                <a:spcPts val="5063"/>
              </a:lnSpc>
            </a:pPr>
            <a:r>
              <a:rPr lang="en-US" sz="3616">
                <a:solidFill>
                  <a:srgbClr val="000000"/>
                </a:solidFill>
                <a:latin typeface="Open Sans"/>
                <a:ea typeface="Open Sans"/>
                <a:cs typeface="Open Sans"/>
                <a:sym typeface="Open Sans"/>
              </a:rPr>
              <a:t>Determining whether such symptoms are related to PrEP, pregnancy or both may be challenging.</a:t>
            </a:r>
          </a:p>
        </p:txBody>
      </p:sp>
    </p:spTree>
  </p:cSld>
  <p:clrMapOvr>
    <a:masterClrMapping/>
  </p:clrMapOvr>
</p:sld>
</file>

<file path=ppt/slides/slide69.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0" y="4707421"/>
            <a:ext cx="5501076" cy="4318345"/>
          </a:xfrm>
          <a:custGeom>
            <a:avLst/>
            <a:gdLst/>
            <a:ahLst/>
            <a:cxnLst/>
            <a:rect r="r" b="b" t="t" l="l"/>
            <a:pathLst>
              <a:path h="4318345" w="5501076">
                <a:moveTo>
                  <a:pt x="0" y="0"/>
                </a:moveTo>
                <a:lnTo>
                  <a:pt x="5501076" y="0"/>
                </a:lnTo>
                <a:lnTo>
                  <a:pt x="5501076" y="4318345"/>
                </a:lnTo>
                <a:lnTo>
                  <a:pt x="0" y="4318345"/>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TextBox 3" id="3"/>
          <p:cNvSpPr txBox="true"/>
          <p:nvPr/>
        </p:nvSpPr>
        <p:spPr>
          <a:xfrm rot="0">
            <a:off x="638374" y="758449"/>
            <a:ext cx="16817394" cy="2676286"/>
          </a:xfrm>
          <a:prstGeom prst="rect">
            <a:avLst/>
          </a:prstGeom>
        </p:spPr>
        <p:txBody>
          <a:bodyPr anchor="t" rtlCol="false" tIns="0" lIns="0" bIns="0" rIns="0">
            <a:spAutoFit/>
          </a:bodyPr>
          <a:lstStyle/>
          <a:p>
            <a:pPr algn="l">
              <a:lnSpc>
                <a:spcPts val="5282"/>
              </a:lnSpc>
            </a:pPr>
            <a:r>
              <a:rPr lang="en-US" sz="4891" b="true">
                <a:solidFill>
                  <a:srgbClr val="000000"/>
                </a:solidFill>
                <a:latin typeface="Roboto Condensed Bold"/>
                <a:ea typeface="Roboto Condensed Bold"/>
                <a:cs typeface="Roboto Condensed Bold"/>
                <a:sym typeface="Roboto Condensed Bold"/>
              </a:rPr>
              <a:t>Most si</a:t>
            </a:r>
            <a:r>
              <a:rPr lang="en-US" b="true" sz="4891">
                <a:solidFill>
                  <a:srgbClr val="000000"/>
                </a:solidFill>
                <a:latin typeface="Roboto Condensed Bold"/>
                <a:ea typeface="Roboto Condensed Bold"/>
                <a:cs typeface="Roboto Condensed Bold"/>
                <a:sym typeface="Roboto Condensed Bold"/>
              </a:rPr>
              <a:t>de effects resulting from use of any PrEP product are rare, are mild-moderate, resolve on their own or with symptomatic management with non-prescription medications, and stopping PrEP use is usually not required.</a:t>
            </a:r>
          </a:p>
        </p:txBody>
      </p:sp>
      <p:sp>
        <p:nvSpPr>
          <p:cNvPr name="TextBox 4" id="4"/>
          <p:cNvSpPr txBox="true"/>
          <p:nvPr/>
        </p:nvSpPr>
        <p:spPr>
          <a:xfrm rot="0">
            <a:off x="5697544" y="4188762"/>
            <a:ext cx="11758224" cy="5069538"/>
          </a:xfrm>
          <a:prstGeom prst="rect">
            <a:avLst/>
          </a:prstGeom>
        </p:spPr>
        <p:txBody>
          <a:bodyPr anchor="t" rtlCol="false" tIns="0" lIns="0" bIns="0" rIns="0">
            <a:spAutoFit/>
          </a:bodyPr>
          <a:lstStyle/>
          <a:p>
            <a:pPr algn="l">
              <a:lnSpc>
                <a:spcPts val="5063"/>
              </a:lnSpc>
            </a:pPr>
            <a:r>
              <a:rPr lang="en-US" sz="3616">
                <a:solidFill>
                  <a:srgbClr val="000000"/>
                </a:solidFill>
                <a:latin typeface="Open Sans"/>
                <a:ea typeface="Open Sans"/>
                <a:cs typeface="Open Sans"/>
                <a:sym typeface="Open Sans"/>
              </a:rPr>
              <a:t>Clients should be advised to s</a:t>
            </a:r>
            <a:r>
              <a:rPr lang="en-US" sz="3616">
                <a:solidFill>
                  <a:srgbClr val="000000"/>
                </a:solidFill>
                <a:latin typeface="Open Sans"/>
                <a:ea typeface="Open Sans"/>
                <a:cs typeface="Open Sans"/>
                <a:sym typeface="Open Sans"/>
              </a:rPr>
              <a:t>eek immediate medical attention for signs or symptoms of an allergic reaction with the use of any of the PrEP products. These are non-specific and may include: rash, itching, swelling, or shortness of breath, among others. </a:t>
            </a:r>
          </a:p>
          <a:p>
            <a:pPr algn="l">
              <a:lnSpc>
                <a:spcPts val="5063"/>
              </a:lnSpc>
            </a:pPr>
            <a:r>
              <a:rPr lang="en-US" sz="3616">
                <a:solidFill>
                  <a:srgbClr val="000000"/>
                </a:solidFill>
                <a:latin typeface="Open Sans"/>
                <a:ea typeface="Open Sans"/>
                <a:cs typeface="Open Sans"/>
                <a:sym typeface="Open Sans"/>
              </a:rPr>
              <a:t>Clients should also be advised to seek advice if they are concerned about any side effects they are experiencing.</a:t>
            </a:r>
          </a:p>
        </p:txBody>
      </p:sp>
    </p:spTree>
  </p:cSld>
  <p:clrMapOvr>
    <a:masterClrMapping/>
  </p:clrMapOvr>
</p:sld>
</file>

<file path=ppt/slides/slide7.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grpSp>
        <p:nvGrpSpPr>
          <p:cNvPr name="Group 2" id="2"/>
          <p:cNvGrpSpPr/>
          <p:nvPr/>
        </p:nvGrpSpPr>
        <p:grpSpPr>
          <a:xfrm rot="0">
            <a:off x="2699906" y="1926653"/>
            <a:ext cx="5534295" cy="3089242"/>
            <a:chOff x="0" y="0"/>
            <a:chExt cx="7379060" cy="4118990"/>
          </a:xfrm>
        </p:grpSpPr>
        <p:sp>
          <p:nvSpPr>
            <p:cNvPr name="Freeform 3" id="3"/>
            <p:cNvSpPr/>
            <p:nvPr/>
          </p:nvSpPr>
          <p:spPr>
            <a:xfrm flipH="false" flipV="false" rot="0">
              <a:off x="0" y="0"/>
              <a:ext cx="936113" cy="936113"/>
            </a:xfrm>
            <a:custGeom>
              <a:avLst/>
              <a:gdLst/>
              <a:ahLst/>
              <a:cxnLst/>
              <a:rect r="r" b="b" t="t" l="l"/>
              <a:pathLst>
                <a:path h="936113" w="936113">
                  <a:moveTo>
                    <a:pt x="0" y="0"/>
                  </a:moveTo>
                  <a:lnTo>
                    <a:pt x="936113" y="0"/>
                  </a:lnTo>
                  <a:lnTo>
                    <a:pt x="936113" y="936113"/>
                  </a:lnTo>
                  <a:lnTo>
                    <a:pt x="0" y="936113"/>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TextBox 4" id="4"/>
            <p:cNvSpPr txBox="true"/>
            <p:nvPr/>
          </p:nvSpPr>
          <p:spPr>
            <a:xfrm rot="0">
              <a:off x="1227634" y="125540"/>
              <a:ext cx="3861321" cy="670736"/>
            </a:xfrm>
            <a:prstGeom prst="rect">
              <a:avLst/>
            </a:prstGeom>
          </p:spPr>
          <p:txBody>
            <a:bodyPr anchor="t" rtlCol="false" tIns="0" lIns="0" bIns="0" rIns="0">
              <a:spAutoFit/>
            </a:bodyPr>
            <a:lstStyle/>
            <a:p>
              <a:pPr algn="l">
                <a:lnSpc>
                  <a:spcPts val="4331"/>
                </a:lnSpc>
              </a:pPr>
              <a:r>
                <a:rPr lang="en-US" sz="3094">
                  <a:solidFill>
                    <a:srgbClr val="000000"/>
                  </a:solidFill>
                  <a:latin typeface="Open Sans"/>
                  <a:ea typeface="Open Sans"/>
                  <a:cs typeface="Open Sans"/>
                  <a:sym typeface="Open Sans"/>
                </a:rPr>
                <a:t>HIV Testing</a:t>
              </a:r>
            </a:p>
          </p:txBody>
        </p:sp>
        <p:sp>
          <p:nvSpPr>
            <p:cNvPr name="Freeform 5" id="5"/>
            <p:cNvSpPr/>
            <p:nvPr/>
          </p:nvSpPr>
          <p:spPr>
            <a:xfrm flipH="false" flipV="false" rot="0">
              <a:off x="0" y="1567882"/>
              <a:ext cx="936113" cy="936113"/>
            </a:xfrm>
            <a:custGeom>
              <a:avLst/>
              <a:gdLst/>
              <a:ahLst/>
              <a:cxnLst/>
              <a:rect r="r" b="b" t="t" l="l"/>
              <a:pathLst>
                <a:path h="936113" w="936113">
                  <a:moveTo>
                    <a:pt x="0" y="0"/>
                  </a:moveTo>
                  <a:lnTo>
                    <a:pt x="936113" y="0"/>
                  </a:lnTo>
                  <a:lnTo>
                    <a:pt x="936113" y="936113"/>
                  </a:lnTo>
                  <a:lnTo>
                    <a:pt x="0" y="936113"/>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Freeform 6" id="6"/>
            <p:cNvSpPr/>
            <p:nvPr/>
          </p:nvSpPr>
          <p:spPr>
            <a:xfrm flipH="false" flipV="false" rot="0">
              <a:off x="0" y="3182877"/>
              <a:ext cx="936113" cy="936113"/>
            </a:xfrm>
            <a:custGeom>
              <a:avLst/>
              <a:gdLst/>
              <a:ahLst/>
              <a:cxnLst/>
              <a:rect r="r" b="b" t="t" l="l"/>
              <a:pathLst>
                <a:path h="936113" w="936113">
                  <a:moveTo>
                    <a:pt x="0" y="0"/>
                  </a:moveTo>
                  <a:lnTo>
                    <a:pt x="936113" y="0"/>
                  </a:lnTo>
                  <a:lnTo>
                    <a:pt x="936113" y="936113"/>
                  </a:lnTo>
                  <a:lnTo>
                    <a:pt x="0" y="936113"/>
                  </a:lnTo>
                  <a:lnTo>
                    <a:pt x="0" y="0"/>
                  </a:lnTo>
                  <a:close/>
                </a:path>
              </a:pathLst>
            </a:custGeom>
            <a:blipFill>
              <a:blip r:embed="rId6">
                <a:extLst>
                  <a:ext uri="{96DAC541-7B7A-43D3-8B79-37D633B846F1}">
                    <asvg:svgBlip xmlns:asvg="http://schemas.microsoft.com/office/drawing/2016/SVG/main" r:embed="rId7"/>
                  </a:ext>
                </a:extLst>
              </a:blip>
              <a:stretch>
                <a:fillRect l="0" t="0" r="0" b="0"/>
              </a:stretch>
            </a:blipFill>
          </p:spPr>
        </p:sp>
        <p:sp>
          <p:nvSpPr>
            <p:cNvPr name="TextBox 7" id="7"/>
            <p:cNvSpPr txBox="true"/>
            <p:nvPr/>
          </p:nvSpPr>
          <p:spPr>
            <a:xfrm rot="0">
              <a:off x="1227634" y="1706265"/>
              <a:ext cx="6151427" cy="670736"/>
            </a:xfrm>
            <a:prstGeom prst="rect">
              <a:avLst/>
            </a:prstGeom>
          </p:spPr>
          <p:txBody>
            <a:bodyPr anchor="t" rtlCol="false" tIns="0" lIns="0" bIns="0" rIns="0">
              <a:spAutoFit/>
            </a:bodyPr>
            <a:lstStyle/>
            <a:p>
              <a:pPr algn="l">
                <a:lnSpc>
                  <a:spcPts val="4331"/>
                </a:lnSpc>
              </a:pPr>
              <a:r>
                <a:rPr lang="en-US" sz="3094">
                  <a:solidFill>
                    <a:srgbClr val="000000"/>
                  </a:solidFill>
                  <a:latin typeface="Open Sans"/>
                  <a:ea typeface="Open Sans"/>
                  <a:cs typeface="Open Sans"/>
                  <a:sym typeface="Open Sans"/>
                </a:rPr>
                <a:t>PEP Assessment</a:t>
              </a:r>
            </a:p>
          </p:txBody>
        </p:sp>
        <p:sp>
          <p:nvSpPr>
            <p:cNvPr name="TextBox 8" id="8"/>
            <p:cNvSpPr txBox="true"/>
            <p:nvPr/>
          </p:nvSpPr>
          <p:spPr>
            <a:xfrm rot="0">
              <a:off x="1230948" y="3286990"/>
              <a:ext cx="5913087" cy="670736"/>
            </a:xfrm>
            <a:prstGeom prst="rect">
              <a:avLst/>
            </a:prstGeom>
          </p:spPr>
          <p:txBody>
            <a:bodyPr anchor="t" rtlCol="false" tIns="0" lIns="0" bIns="0" rIns="0">
              <a:spAutoFit/>
            </a:bodyPr>
            <a:lstStyle/>
            <a:p>
              <a:pPr algn="l">
                <a:lnSpc>
                  <a:spcPts val="4331"/>
                </a:lnSpc>
              </a:pPr>
              <a:r>
                <a:rPr lang="en-US" sz="3094">
                  <a:solidFill>
                    <a:srgbClr val="000000"/>
                  </a:solidFill>
                  <a:latin typeface="Open Sans"/>
                  <a:ea typeface="Open Sans"/>
                  <a:cs typeface="Open Sans"/>
                  <a:sym typeface="Open Sans"/>
                </a:rPr>
                <a:t>AHI Assessment </a:t>
              </a:r>
            </a:p>
          </p:txBody>
        </p:sp>
      </p:grpSp>
      <p:sp>
        <p:nvSpPr>
          <p:cNvPr name="Freeform 9" id="9"/>
          <p:cNvSpPr/>
          <p:nvPr/>
        </p:nvSpPr>
        <p:spPr>
          <a:xfrm flipH="false" flipV="false" rot="0">
            <a:off x="10561813" y="2497960"/>
            <a:ext cx="7123379" cy="5591024"/>
          </a:xfrm>
          <a:custGeom>
            <a:avLst/>
            <a:gdLst/>
            <a:ahLst/>
            <a:cxnLst/>
            <a:rect r="r" b="b" t="t" l="l"/>
            <a:pathLst>
              <a:path h="5591024" w="7123379">
                <a:moveTo>
                  <a:pt x="0" y="0"/>
                </a:moveTo>
                <a:lnTo>
                  <a:pt x="7123379" y="0"/>
                </a:lnTo>
                <a:lnTo>
                  <a:pt x="7123379" y="5591024"/>
                </a:lnTo>
                <a:lnTo>
                  <a:pt x="0" y="5591024"/>
                </a:lnTo>
                <a:lnTo>
                  <a:pt x="0" y="0"/>
                </a:lnTo>
                <a:close/>
              </a:path>
            </a:pathLst>
          </a:custGeom>
          <a:blipFill>
            <a:blip r:embed="rId8">
              <a:extLst>
                <a:ext uri="{96DAC541-7B7A-43D3-8B79-37D633B846F1}">
                  <asvg:svgBlip xmlns:asvg="http://schemas.microsoft.com/office/drawing/2016/SVG/main" r:embed="rId9"/>
                </a:ext>
              </a:extLst>
            </a:blip>
            <a:stretch>
              <a:fillRect l="0" t="0" r="0" b="0"/>
            </a:stretch>
          </a:blipFill>
        </p:spPr>
      </p:sp>
      <p:sp>
        <p:nvSpPr>
          <p:cNvPr name="TextBox 10" id="10"/>
          <p:cNvSpPr txBox="true"/>
          <p:nvPr/>
        </p:nvSpPr>
        <p:spPr>
          <a:xfrm rot="0">
            <a:off x="671150" y="542883"/>
            <a:ext cx="16407437" cy="866859"/>
          </a:xfrm>
          <a:prstGeom prst="rect">
            <a:avLst/>
          </a:prstGeom>
        </p:spPr>
        <p:txBody>
          <a:bodyPr anchor="t" rtlCol="false" tIns="0" lIns="0" bIns="0" rIns="0">
            <a:spAutoFit/>
          </a:bodyPr>
          <a:lstStyle/>
          <a:p>
            <a:pPr algn="l">
              <a:lnSpc>
                <a:spcPts val="7042"/>
              </a:lnSpc>
            </a:pPr>
            <a:r>
              <a:rPr lang="en-US" sz="5030" b="true">
                <a:solidFill>
                  <a:srgbClr val="000000"/>
                </a:solidFill>
                <a:latin typeface="Roboto Condensed Bold"/>
                <a:ea typeface="Roboto Condensed Bold"/>
                <a:cs typeface="Roboto Condensed Bold"/>
                <a:sym typeface="Roboto Condensed Bold"/>
              </a:rPr>
              <a:t>First a Reminder About Steps #1-3: Ruling-out HIV Infection</a:t>
            </a:r>
          </a:p>
        </p:txBody>
      </p:sp>
      <p:sp>
        <p:nvSpPr>
          <p:cNvPr name="TextBox 11" id="11"/>
          <p:cNvSpPr txBox="true"/>
          <p:nvPr/>
        </p:nvSpPr>
        <p:spPr>
          <a:xfrm rot="0">
            <a:off x="671150" y="5475657"/>
            <a:ext cx="9373806" cy="3154585"/>
          </a:xfrm>
          <a:prstGeom prst="rect">
            <a:avLst/>
          </a:prstGeom>
        </p:spPr>
        <p:txBody>
          <a:bodyPr anchor="t" rtlCol="false" tIns="0" lIns="0" bIns="0" rIns="0">
            <a:spAutoFit/>
          </a:bodyPr>
          <a:lstStyle/>
          <a:p>
            <a:pPr algn="l" marL="555825" indent="-277913" lvl="1">
              <a:lnSpc>
                <a:spcPts val="3604"/>
              </a:lnSpc>
              <a:buFont typeface="Arial"/>
              <a:buChar char="•"/>
            </a:pPr>
            <a:r>
              <a:rPr lang="en-US" sz="2574">
                <a:solidFill>
                  <a:srgbClr val="000000"/>
                </a:solidFill>
                <a:latin typeface="Open Sans"/>
                <a:ea typeface="Open Sans"/>
                <a:cs typeface="Open Sans"/>
                <a:sym typeface="Open Sans"/>
              </a:rPr>
              <a:t>S</a:t>
            </a:r>
            <a:r>
              <a:rPr lang="en-US" sz="2574">
                <a:solidFill>
                  <a:srgbClr val="000000"/>
                </a:solidFill>
                <a:latin typeface="Open Sans"/>
                <a:ea typeface="Open Sans"/>
                <a:cs typeface="Open Sans"/>
                <a:sym typeface="Open Sans"/>
              </a:rPr>
              <a:t>imilar to the situation for those newly starting PrEP, continued use of </a:t>
            </a:r>
            <a:r>
              <a:rPr lang="en-US" b="true" sz="2574">
                <a:solidFill>
                  <a:srgbClr val="000000"/>
                </a:solidFill>
                <a:latin typeface="Open Sans Bold"/>
                <a:ea typeface="Open Sans Bold"/>
                <a:cs typeface="Open Sans Bold"/>
                <a:sym typeface="Open Sans Bold"/>
              </a:rPr>
              <a:t>PrEP is only appropriate for those who are HIV-negative</a:t>
            </a:r>
            <a:r>
              <a:rPr lang="en-US" sz="2574">
                <a:solidFill>
                  <a:srgbClr val="000000"/>
                </a:solidFill>
                <a:latin typeface="Open Sans"/>
                <a:ea typeface="Open Sans"/>
                <a:cs typeface="Open Sans"/>
                <a:sym typeface="Open Sans"/>
              </a:rPr>
              <a:t>.</a:t>
            </a:r>
          </a:p>
          <a:p>
            <a:pPr algn="l" marL="555825" indent="-277913" lvl="1">
              <a:lnSpc>
                <a:spcPts val="3604"/>
              </a:lnSpc>
              <a:buFont typeface="Arial"/>
              <a:buChar char="•"/>
            </a:pPr>
            <a:r>
              <a:rPr lang="en-US" sz="2574">
                <a:solidFill>
                  <a:srgbClr val="000000"/>
                </a:solidFill>
                <a:latin typeface="Open Sans"/>
                <a:ea typeface="Open Sans"/>
                <a:cs typeface="Open Sans"/>
                <a:sym typeface="Open Sans"/>
              </a:rPr>
              <a:t>HIV testing alone is not sufficient to rule out HIV infection, underscoring the importance of also performing the PEP and AHI assessment steps above, and including the determination of any PrEP use deviations/significance.</a:t>
            </a:r>
          </a:p>
        </p:txBody>
      </p:sp>
      <p:sp>
        <p:nvSpPr>
          <p:cNvPr name="TextBox 12" id="12"/>
          <p:cNvSpPr txBox="true"/>
          <p:nvPr/>
        </p:nvSpPr>
        <p:spPr>
          <a:xfrm rot="0">
            <a:off x="1028700" y="9383049"/>
            <a:ext cx="15823592" cy="464480"/>
          </a:xfrm>
          <a:prstGeom prst="rect">
            <a:avLst/>
          </a:prstGeom>
        </p:spPr>
        <p:txBody>
          <a:bodyPr anchor="t" rtlCol="false" tIns="0" lIns="0" bIns="0" rIns="0">
            <a:spAutoFit/>
          </a:bodyPr>
          <a:lstStyle/>
          <a:p>
            <a:pPr algn="l">
              <a:lnSpc>
                <a:spcPts val="3798"/>
              </a:lnSpc>
              <a:spcBef>
                <a:spcPct val="0"/>
              </a:spcBef>
            </a:pPr>
            <a:r>
              <a:rPr lang="en-US" b="true" sz="2713">
                <a:solidFill>
                  <a:srgbClr val="000000"/>
                </a:solidFill>
                <a:latin typeface="Roboto Condensed Bold"/>
                <a:ea typeface="Roboto Condensed Bold"/>
                <a:cs typeface="Roboto Condensed Bold"/>
                <a:sym typeface="Roboto Condensed Bold"/>
              </a:rPr>
              <a:t>Note: Clinical management of those with a high PEP indication or a high suspicion of AHI varies by PrEP product.</a:t>
            </a:r>
          </a:p>
        </p:txBody>
      </p:sp>
    </p:spTree>
  </p:cSld>
  <p:clrMapOvr>
    <a:masterClrMapping/>
  </p:clrMapOvr>
</p:sld>
</file>

<file path=ppt/slides/slide70.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grpSp>
        <p:nvGrpSpPr>
          <p:cNvPr name="Group 2" id="2"/>
          <p:cNvGrpSpPr/>
          <p:nvPr/>
        </p:nvGrpSpPr>
        <p:grpSpPr>
          <a:xfrm rot="0">
            <a:off x="0" y="0"/>
            <a:ext cx="2575901" cy="2540928"/>
            <a:chOff x="0" y="0"/>
            <a:chExt cx="3434535" cy="3387904"/>
          </a:xfrm>
        </p:grpSpPr>
        <p:sp>
          <p:nvSpPr>
            <p:cNvPr name="Freeform 3" id="3"/>
            <p:cNvSpPr/>
            <p:nvPr/>
          </p:nvSpPr>
          <p:spPr>
            <a:xfrm flipH="false" flipV="false" rot="1758426">
              <a:off x="434047" y="471685"/>
              <a:ext cx="2566441" cy="2444535"/>
            </a:xfrm>
            <a:custGeom>
              <a:avLst/>
              <a:gdLst/>
              <a:ahLst/>
              <a:cxnLst/>
              <a:rect r="r" b="b" t="t" l="l"/>
              <a:pathLst>
                <a:path h="2444535" w="2566441">
                  <a:moveTo>
                    <a:pt x="0" y="0"/>
                  </a:moveTo>
                  <a:lnTo>
                    <a:pt x="2566441" y="0"/>
                  </a:lnTo>
                  <a:lnTo>
                    <a:pt x="2566441" y="2444534"/>
                  </a:lnTo>
                  <a:lnTo>
                    <a:pt x="0" y="2444534"/>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4" id="4"/>
            <p:cNvSpPr/>
            <p:nvPr/>
          </p:nvSpPr>
          <p:spPr>
            <a:xfrm flipH="false" flipV="false" rot="0">
              <a:off x="1265570" y="882077"/>
              <a:ext cx="903395" cy="1623750"/>
            </a:xfrm>
            <a:custGeom>
              <a:avLst/>
              <a:gdLst/>
              <a:ahLst/>
              <a:cxnLst/>
              <a:rect r="r" b="b" t="t" l="l"/>
              <a:pathLst>
                <a:path h="1623750" w="903395">
                  <a:moveTo>
                    <a:pt x="0" y="0"/>
                  </a:moveTo>
                  <a:lnTo>
                    <a:pt x="903395" y="0"/>
                  </a:lnTo>
                  <a:lnTo>
                    <a:pt x="903395" y="1623750"/>
                  </a:lnTo>
                  <a:lnTo>
                    <a:pt x="0" y="1623750"/>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grpSp>
      <p:sp>
        <p:nvSpPr>
          <p:cNvPr name="TextBox 5" id="5"/>
          <p:cNvSpPr txBox="true"/>
          <p:nvPr/>
        </p:nvSpPr>
        <p:spPr>
          <a:xfrm rot="0">
            <a:off x="2575901" y="980396"/>
            <a:ext cx="16447559" cy="713486"/>
          </a:xfrm>
          <a:prstGeom prst="rect">
            <a:avLst/>
          </a:prstGeom>
        </p:spPr>
        <p:txBody>
          <a:bodyPr anchor="t" rtlCol="false" tIns="0" lIns="0" bIns="0" rIns="0">
            <a:spAutoFit/>
          </a:bodyPr>
          <a:lstStyle/>
          <a:p>
            <a:pPr algn="l">
              <a:lnSpc>
                <a:spcPts val="5152"/>
              </a:lnSpc>
            </a:pPr>
            <a:r>
              <a:rPr lang="en-US" sz="5600" b="true">
                <a:solidFill>
                  <a:srgbClr val="1D9EDE"/>
                </a:solidFill>
                <a:latin typeface="Roboto Condensed Bold"/>
                <a:ea typeface="Roboto Condensed Bold"/>
                <a:cs typeface="Roboto Condensed Bold"/>
                <a:sym typeface="Roboto Condensed Bold"/>
              </a:rPr>
              <a:t>Side Effects: Or</a:t>
            </a:r>
            <a:r>
              <a:rPr lang="en-US" sz="5600" b="true">
                <a:solidFill>
                  <a:srgbClr val="1D9EDE"/>
                </a:solidFill>
                <a:latin typeface="Roboto Condensed Bold"/>
                <a:ea typeface="Roboto Condensed Bold"/>
                <a:cs typeface="Roboto Condensed Bold"/>
                <a:sym typeface="Roboto Condensed Bold"/>
              </a:rPr>
              <a:t>al PrEP Containing Tenofovir</a:t>
            </a:r>
          </a:p>
        </p:txBody>
      </p:sp>
      <p:sp>
        <p:nvSpPr>
          <p:cNvPr name="TextBox 6" id="6"/>
          <p:cNvSpPr txBox="true"/>
          <p:nvPr/>
        </p:nvSpPr>
        <p:spPr>
          <a:xfrm rot="0">
            <a:off x="820526" y="2474253"/>
            <a:ext cx="16438774" cy="7295319"/>
          </a:xfrm>
          <a:prstGeom prst="rect">
            <a:avLst/>
          </a:prstGeom>
        </p:spPr>
        <p:txBody>
          <a:bodyPr anchor="t" rtlCol="false" tIns="0" lIns="0" bIns="0" rIns="0">
            <a:spAutoFit/>
          </a:bodyPr>
          <a:lstStyle/>
          <a:p>
            <a:pPr algn="l" marL="746033" indent="-373016" lvl="1">
              <a:lnSpc>
                <a:spcPts val="4837"/>
              </a:lnSpc>
              <a:buFont typeface="Arial"/>
              <a:buChar char="•"/>
            </a:pPr>
            <a:r>
              <a:rPr lang="en-US" sz="3455">
                <a:solidFill>
                  <a:srgbClr val="000000"/>
                </a:solidFill>
                <a:latin typeface="Open Sans"/>
                <a:ea typeface="Open Sans"/>
                <a:cs typeface="Open Sans"/>
                <a:sym typeface="Open Sans"/>
              </a:rPr>
              <a:t>About 1 in 10 people may experience mild sid</a:t>
            </a:r>
            <a:r>
              <a:rPr lang="en-US" sz="3455">
                <a:solidFill>
                  <a:srgbClr val="000000"/>
                </a:solidFill>
                <a:latin typeface="Open Sans"/>
                <a:ea typeface="Open Sans"/>
                <a:cs typeface="Open Sans"/>
                <a:sym typeface="Open Sans"/>
              </a:rPr>
              <a:t>e effects from using oral PrEP with tenofovir, which include the following:</a:t>
            </a:r>
          </a:p>
          <a:p>
            <a:pPr algn="l" marL="1492065" indent="-497355" lvl="2">
              <a:lnSpc>
                <a:spcPts val="4837"/>
              </a:lnSpc>
              <a:buFont typeface="Arial"/>
              <a:buChar char="⚬"/>
            </a:pPr>
            <a:r>
              <a:rPr lang="en-US" sz="3455">
                <a:solidFill>
                  <a:srgbClr val="000000"/>
                </a:solidFill>
                <a:latin typeface="Open Sans"/>
                <a:ea typeface="Open Sans"/>
                <a:cs typeface="Open Sans"/>
                <a:sym typeface="Open Sans"/>
              </a:rPr>
              <a:t>GI symptoms (diarrhea, nausea, decreased appetite, cramping, flatulence)</a:t>
            </a:r>
          </a:p>
          <a:p>
            <a:pPr algn="l" marL="1492065" indent="-497355" lvl="2">
              <a:lnSpc>
                <a:spcPts val="4837"/>
              </a:lnSpc>
              <a:buFont typeface="Arial"/>
              <a:buChar char="⚬"/>
            </a:pPr>
            <a:r>
              <a:rPr lang="en-US" sz="3455">
                <a:solidFill>
                  <a:srgbClr val="000000"/>
                </a:solidFill>
                <a:latin typeface="Open Sans"/>
                <a:ea typeface="Open Sans"/>
                <a:cs typeface="Open Sans"/>
                <a:sym typeface="Open Sans"/>
              </a:rPr>
              <a:t>Dizziness</a:t>
            </a:r>
          </a:p>
          <a:p>
            <a:pPr algn="l" marL="1492065" indent="-497355" lvl="2">
              <a:lnSpc>
                <a:spcPts val="4837"/>
              </a:lnSpc>
              <a:buFont typeface="Arial"/>
              <a:buChar char="⚬"/>
            </a:pPr>
            <a:r>
              <a:rPr lang="en-US" sz="3455">
                <a:solidFill>
                  <a:srgbClr val="000000"/>
                </a:solidFill>
                <a:latin typeface="Open Sans"/>
                <a:ea typeface="Open Sans"/>
                <a:cs typeface="Open Sans"/>
                <a:sym typeface="Open Sans"/>
              </a:rPr>
              <a:t>Headaches</a:t>
            </a:r>
          </a:p>
          <a:p>
            <a:pPr algn="l" marL="746033" indent="-373016" lvl="1">
              <a:lnSpc>
                <a:spcPts val="4837"/>
              </a:lnSpc>
              <a:buFont typeface="Arial"/>
              <a:buChar char="•"/>
            </a:pPr>
            <a:r>
              <a:rPr lang="en-US" sz="3455">
                <a:solidFill>
                  <a:srgbClr val="000000"/>
                </a:solidFill>
                <a:latin typeface="Open Sans"/>
                <a:ea typeface="Open Sans"/>
                <a:cs typeface="Open Sans"/>
                <a:sym typeface="Open Sans"/>
              </a:rPr>
              <a:t>Side effects can often be managed symptomatically, usually with non-prescription medicines when indicated, and typically resolve within the first month without the need to stop oral PrEP. They tend to become milder over time.</a:t>
            </a:r>
          </a:p>
          <a:p>
            <a:pPr algn="l" marL="746033" indent="-373016" lvl="1">
              <a:lnSpc>
                <a:spcPts val="4837"/>
              </a:lnSpc>
              <a:buFont typeface="Arial"/>
              <a:buChar char="•"/>
            </a:pPr>
            <a:r>
              <a:rPr lang="en-US" sz="3455">
                <a:solidFill>
                  <a:srgbClr val="000000"/>
                </a:solidFill>
                <a:latin typeface="Open Sans"/>
                <a:ea typeface="Open Sans"/>
                <a:cs typeface="Open Sans"/>
                <a:sym typeface="Open Sans"/>
              </a:rPr>
              <a:t>Clients should be advised to contact their provider if symptoms are severe or prolonged, or if they’re concerned. </a:t>
            </a:r>
          </a:p>
        </p:txBody>
      </p:sp>
    </p:spTree>
  </p:cSld>
  <p:clrMapOvr>
    <a:masterClrMapping/>
  </p:clrMapOvr>
</p:sld>
</file>

<file path=ppt/slides/slide71.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TextBox 2" id="2"/>
          <p:cNvSpPr txBox="true"/>
          <p:nvPr/>
        </p:nvSpPr>
        <p:spPr>
          <a:xfrm rot="0">
            <a:off x="2567845" y="952140"/>
            <a:ext cx="13152309" cy="713486"/>
          </a:xfrm>
          <a:prstGeom prst="rect">
            <a:avLst/>
          </a:prstGeom>
        </p:spPr>
        <p:txBody>
          <a:bodyPr anchor="t" rtlCol="false" tIns="0" lIns="0" bIns="0" rIns="0">
            <a:spAutoFit/>
          </a:bodyPr>
          <a:lstStyle/>
          <a:p>
            <a:pPr algn="l">
              <a:lnSpc>
                <a:spcPts val="5152"/>
              </a:lnSpc>
            </a:pPr>
            <a:r>
              <a:rPr lang="en-US" sz="5600" b="true">
                <a:solidFill>
                  <a:srgbClr val="48AEA8"/>
                </a:solidFill>
                <a:latin typeface="Roboto Condensed Bold"/>
                <a:ea typeface="Roboto Condensed Bold"/>
                <a:cs typeface="Roboto Condensed Bold"/>
                <a:sym typeface="Roboto Condensed Bold"/>
              </a:rPr>
              <a:t>Side Effects: DVR</a:t>
            </a:r>
          </a:p>
        </p:txBody>
      </p:sp>
      <p:grpSp>
        <p:nvGrpSpPr>
          <p:cNvPr name="Group 3" id="3"/>
          <p:cNvGrpSpPr/>
          <p:nvPr/>
        </p:nvGrpSpPr>
        <p:grpSpPr>
          <a:xfrm rot="0">
            <a:off x="0" y="0"/>
            <a:ext cx="2518612" cy="2484417"/>
            <a:chOff x="0" y="0"/>
            <a:chExt cx="3358150" cy="3312556"/>
          </a:xfrm>
        </p:grpSpPr>
        <p:sp>
          <p:nvSpPr>
            <p:cNvPr name="Freeform 4" id="4"/>
            <p:cNvSpPr/>
            <p:nvPr/>
          </p:nvSpPr>
          <p:spPr>
            <a:xfrm flipH="false" flipV="false" rot="1758426">
              <a:off x="424394" y="461194"/>
              <a:ext cx="2509362" cy="2390168"/>
            </a:xfrm>
            <a:custGeom>
              <a:avLst/>
              <a:gdLst/>
              <a:ahLst/>
              <a:cxnLst/>
              <a:rect r="r" b="b" t="t" l="l"/>
              <a:pathLst>
                <a:path h="2390168" w="2509362">
                  <a:moveTo>
                    <a:pt x="0" y="0"/>
                  </a:moveTo>
                  <a:lnTo>
                    <a:pt x="2509362" y="0"/>
                  </a:lnTo>
                  <a:lnTo>
                    <a:pt x="2509362" y="2390168"/>
                  </a:lnTo>
                  <a:lnTo>
                    <a:pt x="0" y="2390168"/>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5" id="5"/>
            <p:cNvSpPr/>
            <p:nvPr/>
          </p:nvSpPr>
          <p:spPr>
            <a:xfrm flipH="false" flipV="false" rot="0">
              <a:off x="1001288" y="978491"/>
              <a:ext cx="1355573" cy="1355573"/>
            </a:xfrm>
            <a:custGeom>
              <a:avLst/>
              <a:gdLst/>
              <a:ahLst/>
              <a:cxnLst/>
              <a:rect r="r" b="b" t="t" l="l"/>
              <a:pathLst>
                <a:path h="1355573" w="1355573">
                  <a:moveTo>
                    <a:pt x="0" y="0"/>
                  </a:moveTo>
                  <a:lnTo>
                    <a:pt x="1355574" y="0"/>
                  </a:lnTo>
                  <a:lnTo>
                    <a:pt x="1355574" y="1355574"/>
                  </a:lnTo>
                  <a:lnTo>
                    <a:pt x="0" y="1355574"/>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grpSp>
      <p:sp>
        <p:nvSpPr>
          <p:cNvPr name="TextBox 6" id="6"/>
          <p:cNvSpPr txBox="true"/>
          <p:nvPr/>
        </p:nvSpPr>
        <p:spPr>
          <a:xfrm rot="0">
            <a:off x="924613" y="2417742"/>
            <a:ext cx="16438774" cy="7295319"/>
          </a:xfrm>
          <a:prstGeom prst="rect">
            <a:avLst/>
          </a:prstGeom>
        </p:spPr>
        <p:txBody>
          <a:bodyPr anchor="t" rtlCol="false" tIns="0" lIns="0" bIns="0" rIns="0">
            <a:spAutoFit/>
          </a:bodyPr>
          <a:lstStyle/>
          <a:p>
            <a:pPr algn="l" marL="746033" indent="-373016" lvl="1">
              <a:lnSpc>
                <a:spcPts val="4837"/>
              </a:lnSpc>
              <a:buFont typeface="Arial"/>
              <a:buChar char="•"/>
            </a:pPr>
            <a:r>
              <a:rPr lang="en-US" sz="3455">
                <a:solidFill>
                  <a:srgbClr val="000000"/>
                </a:solidFill>
                <a:latin typeface="Open Sans"/>
                <a:ea typeface="Open Sans"/>
                <a:cs typeface="Open Sans"/>
                <a:sym typeface="Open Sans"/>
              </a:rPr>
              <a:t>About 1 in 10 people may experience mild sid</a:t>
            </a:r>
            <a:r>
              <a:rPr lang="en-US" sz="3455">
                <a:solidFill>
                  <a:srgbClr val="000000"/>
                </a:solidFill>
                <a:latin typeface="Open Sans"/>
                <a:ea typeface="Open Sans"/>
                <a:cs typeface="Open Sans"/>
                <a:sym typeface="Open Sans"/>
              </a:rPr>
              <a:t>e effects from using DVR, which include the following:</a:t>
            </a:r>
          </a:p>
          <a:p>
            <a:pPr algn="l" marL="1492065" indent="-497355" lvl="2">
              <a:lnSpc>
                <a:spcPts val="4837"/>
              </a:lnSpc>
              <a:buFont typeface="Arial"/>
              <a:buChar char="⚬"/>
            </a:pPr>
            <a:r>
              <a:rPr lang="en-US" sz="3455">
                <a:solidFill>
                  <a:srgbClr val="000000"/>
                </a:solidFill>
                <a:latin typeface="Open Sans"/>
                <a:ea typeface="Open Sans"/>
                <a:cs typeface="Open Sans"/>
                <a:sym typeface="Open Sans"/>
              </a:rPr>
              <a:t>Urinary tract infection</a:t>
            </a:r>
          </a:p>
          <a:p>
            <a:pPr algn="l" marL="1492065" indent="-497355" lvl="2">
              <a:lnSpc>
                <a:spcPts val="4837"/>
              </a:lnSpc>
              <a:buFont typeface="Arial"/>
              <a:buChar char="⚬"/>
            </a:pPr>
            <a:r>
              <a:rPr lang="en-US" sz="3455">
                <a:solidFill>
                  <a:srgbClr val="000000"/>
                </a:solidFill>
                <a:latin typeface="Open Sans"/>
                <a:ea typeface="Open Sans"/>
                <a:cs typeface="Open Sans"/>
                <a:sym typeface="Open Sans"/>
              </a:rPr>
              <a:t>Inflammation of the vagina, vulva or cervix</a:t>
            </a:r>
          </a:p>
          <a:p>
            <a:pPr algn="l" marL="1492065" indent="-497355" lvl="2">
              <a:lnSpc>
                <a:spcPts val="4837"/>
              </a:lnSpc>
              <a:buFont typeface="Arial"/>
              <a:buChar char="⚬"/>
            </a:pPr>
            <a:r>
              <a:rPr lang="en-US" sz="3455">
                <a:solidFill>
                  <a:srgbClr val="000000"/>
                </a:solidFill>
                <a:latin typeface="Open Sans"/>
                <a:ea typeface="Open Sans"/>
                <a:cs typeface="Open Sans"/>
                <a:sym typeface="Open Sans"/>
              </a:rPr>
              <a:t>Vaginal discharge</a:t>
            </a:r>
          </a:p>
          <a:p>
            <a:pPr algn="l" marL="1492065" indent="-497355" lvl="2">
              <a:lnSpc>
                <a:spcPts val="4837"/>
              </a:lnSpc>
              <a:buFont typeface="Arial"/>
              <a:buChar char="⚬"/>
            </a:pPr>
            <a:r>
              <a:rPr lang="en-US" sz="3455">
                <a:solidFill>
                  <a:srgbClr val="000000"/>
                </a:solidFill>
                <a:latin typeface="Open Sans"/>
                <a:ea typeface="Open Sans"/>
                <a:cs typeface="Open Sans"/>
                <a:sym typeface="Open Sans"/>
              </a:rPr>
              <a:t>Vaginal or vulvar </a:t>
            </a:r>
            <a:r>
              <a:rPr lang="en-US" sz="3455">
                <a:solidFill>
                  <a:srgbClr val="000000"/>
                </a:solidFill>
                <a:latin typeface="Open Sans"/>
                <a:ea typeface="Open Sans"/>
                <a:cs typeface="Open Sans"/>
                <a:sym typeface="Open Sans"/>
              </a:rPr>
              <a:t>itching</a:t>
            </a:r>
          </a:p>
          <a:p>
            <a:pPr algn="l" marL="1492065" indent="-497355" lvl="2">
              <a:lnSpc>
                <a:spcPts val="4837"/>
              </a:lnSpc>
              <a:buFont typeface="Arial"/>
              <a:buChar char="⚬"/>
            </a:pPr>
            <a:r>
              <a:rPr lang="en-US" sz="3455">
                <a:solidFill>
                  <a:srgbClr val="000000"/>
                </a:solidFill>
                <a:latin typeface="Open Sans"/>
                <a:ea typeface="Open Sans"/>
                <a:cs typeface="Open Sans"/>
                <a:sym typeface="Open Sans"/>
              </a:rPr>
              <a:t>P</a:t>
            </a:r>
            <a:r>
              <a:rPr lang="en-US" sz="3455">
                <a:solidFill>
                  <a:srgbClr val="000000"/>
                </a:solidFill>
                <a:latin typeface="Open Sans"/>
                <a:ea typeface="Open Sans"/>
                <a:cs typeface="Open Sans"/>
                <a:sym typeface="Open Sans"/>
              </a:rPr>
              <a:t>elvic or lower abdominal pain</a:t>
            </a:r>
          </a:p>
          <a:p>
            <a:pPr algn="l" marL="746033" indent="-373016" lvl="1">
              <a:lnSpc>
                <a:spcPts val="4837"/>
              </a:lnSpc>
              <a:buFont typeface="Arial"/>
              <a:buChar char="•"/>
            </a:pPr>
            <a:r>
              <a:rPr lang="en-US" sz="3455">
                <a:solidFill>
                  <a:srgbClr val="000000"/>
                </a:solidFill>
                <a:latin typeface="Open Sans"/>
                <a:ea typeface="Open Sans"/>
                <a:cs typeface="Open Sans"/>
                <a:sym typeface="Open Sans"/>
              </a:rPr>
              <a:t>Side effects can often be managed symptomatically, usually with non-prescription medicines when indicated, and typically resolve within the first month and without needing to remove the DVR. </a:t>
            </a:r>
          </a:p>
          <a:p>
            <a:pPr algn="l" marL="746033" indent="-373016" lvl="1">
              <a:lnSpc>
                <a:spcPts val="4837"/>
              </a:lnSpc>
              <a:buFont typeface="Arial"/>
              <a:buChar char="•"/>
            </a:pPr>
            <a:r>
              <a:rPr lang="en-US" sz="3455">
                <a:solidFill>
                  <a:srgbClr val="000000"/>
                </a:solidFill>
                <a:latin typeface="Open Sans"/>
                <a:ea typeface="Open Sans"/>
                <a:cs typeface="Open Sans"/>
                <a:sym typeface="Open Sans"/>
              </a:rPr>
              <a:t>Clients should be advised to contact their provider if symptoms are severe or prolonged, or if they’re concerned. </a:t>
            </a:r>
          </a:p>
        </p:txBody>
      </p:sp>
    </p:spTree>
  </p:cSld>
  <p:clrMapOvr>
    <a:masterClrMapping/>
  </p:clrMapOvr>
</p:sld>
</file>

<file path=ppt/slides/slide72.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TextBox 2" id="2"/>
          <p:cNvSpPr txBox="true"/>
          <p:nvPr/>
        </p:nvSpPr>
        <p:spPr>
          <a:xfrm rot="0">
            <a:off x="1028700" y="2253228"/>
            <a:ext cx="16691448" cy="7735233"/>
          </a:xfrm>
          <a:prstGeom prst="rect">
            <a:avLst/>
          </a:prstGeom>
        </p:spPr>
        <p:txBody>
          <a:bodyPr anchor="t" rtlCol="false" tIns="0" lIns="0" bIns="0" rIns="0">
            <a:spAutoFit/>
          </a:bodyPr>
          <a:lstStyle/>
          <a:p>
            <a:pPr algn="l" marL="681941" indent="-340970" lvl="1">
              <a:lnSpc>
                <a:spcPts val="3411"/>
              </a:lnSpc>
              <a:buFont typeface="Arial"/>
              <a:buChar char="•"/>
            </a:pPr>
            <a:r>
              <a:rPr lang="en-US" sz="3158">
                <a:solidFill>
                  <a:srgbClr val="000000"/>
                </a:solidFill>
                <a:latin typeface="Open Sans"/>
                <a:ea typeface="Open Sans"/>
                <a:cs typeface="Open Sans"/>
                <a:sym typeface="Open Sans"/>
              </a:rPr>
              <a:t>The </a:t>
            </a:r>
            <a:r>
              <a:rPr lang="en-US" sz="3158">
                <a:solidFill>
                  <a:srgbClr val="000000"/>
                </a:solidFill>
                <a:latin typeface="Open Sans"/>
                <a:ea typeface="Open Sans"/>
                <a:cs typeface="Open Sans"/>
                <a:sym typeface="Open Sans"/>
              </a:rPr>
              <a:t>following side effects, typically mild to moderate in severity, may occur among those receiving CAB-LA injections:</a:t>
            </a:r>
          </a:p>
          <a:p>
            <a:pPr algn="l" marL="1363882" indent="-454627" lvl="2">
              <a:lnSpc>
                <a:spcPts val="3411"/>
              </a:lnSpc>
              <a:buFont typeface="Arial"/>
              <a:buChar char="⚬"/>
            </a:pPr>
            <a:r>
              <a:rPr lang="en-US" sz="3158">
                <a:solidFill>
                  <a:srgbClr val="000000"/>
                </a:solidFill>
                <a:latin typeface="Open Sans"/>
                <a:ea typeface="Open Sans"/>
                <a:cs typeface="Open Sans"/>
                <a:sym typeface="Open Sans"/>
              </a:rPr>
              <a:t>Injection site reactions (Pain, Swelling, Nodules, Induration (thickening/hardening of tissue at injection site), Redness/bruising, Itching)</a:t>
            </a:r>
          </a:p>
          <a:p>
            <a:pPr algn="l" marL="1363882" indent="-454627" lvl="2">
              <a:lnSpc>
                <a:spcPts val="3411"/>
              </a:lnSpc>
              <a:buFont typeface="Arial"/>
              <a:buChar char="⚬"/>
            </a:pPr>
            <a:r>
              <a:rPr lang="en-US" sz="3158">
                <a:solidFill>
                  <a:srgbClr val="000000"/>
                </a:solidFill>
                <a:latin typeface="Open Sans"/>
                <a:ea typeface="Open Sans"/>
                <a:cs typeface="Open Sans"/>
                <a:sym typeface="Open Sans"/>
              </a:rPr>
              <a:t>Headache</a:t>
            </a:r>
          </a:p>
          <a:p>
            <a:pPr algn="l" marL="1363882" indent="-454627" lvl="2">
              <a:lnSpc>
                <a:spcPts val="3411"/>
              </a:lnSpc>
              <a:buFont typeface="Arial"/>
              <a:buChar char="⚬"/>
            </a:pPr>
            <a:r>
              <a:rPr lang="en-US" sz="3158">
                <a:solidFill>
                  <a:srgbClr val="000000"/>
                </a:solidFill>
                <a:latin typeface="Open Sans"/>
                <a:ea typeface="Open Sans"/>
                <a:cs typeface="Open Sans"/>
                <a:sym typeface="Open Sans"/>
              </a:rPr>
              <a:t>Diarrhea</a:t>
            </a:r>
          </a:p>
          <a:p>
            <a:pPr algn="l" marL="1363882" indent="-454627" lvl="2">
              <a:lnSpc>
                <a:spcPts val="3411"/>
              </a:lnSpc>
              <a:buFont typeface="Arial"/>
              <a:buChar char="⚬"/>
            </a:pPr>
            <a:r>
              <a:rPr lang="en-US" sz="3158">
                <a:solidFill>
                  <a:srgbClr val="000000"/>
                </a:solidFill>
                <a:latin typeface="Open Sans"/>
                <a:ea typeface="Open Sans"/>
                <a:cs typeface="Open Sans"/>
                <a:sym typeface="Open Sans"/>
              </a:rPr>
              <a:t>Nausea</a:t>
            </a:r>
          </a:p>
          <a:p>
            <a:pPr algn="l" marL="1363882" indent="-454627" lvl="2">
              <a:lnSpc>
                <a:spcPts val="3411"/>
              </a:lnSpc>
              <a:buFont typeface="Arial"/>
              <a:buChar char="⚬"/>
            </a:pPr>
            <a:r>
              <a:rPr lang="en-US" sz="3158">
                <a:solidFill>
                  <a:srgbClr val="000000"/>
                </a:solidFill>
                <a:latin typeface="Open Sans"/>
                <a:ea typeface="Open Sans"/>
                <a:cs typeface="Open Sans"/>
                <a:sym typeface="Open Sans"/>
              </a:rPr>
              <a:t>Tiredness</a:t>
            </a:r>
          </a:p>
          <a:p>
            <a:pPr algn="l" marL="1363882" indent="-454627" lvl="2">
              <a:lnSpc>
                <a:spcPts val="3411"/>
              </a:lnSpc>
              <a:buFont typeface="Arial"/>
              <a:buChar char="⚬"/>
            </a:pPr>
            <a:r>
              <a:rPr lang="en-US" sz="3158">
                <a:solidFill>
                  <a:srgbClr val="000000"/>
                </a:solidFill>
                <a:latin typeface="Open Sans"/>
                <a:ea typeface="Open Sans"/>
                <a:cs typeface="Open Sans"/>
                <a:sym typeface="Open Sans"/>
              </a:rPr>
              <a:t>Dizziness</a:t>
            </a:r>
          </a:p>
          <a:p>
            <a:pPr algn="l" marL="681941" indent="-340970" lvl="1">
              <a:lnSpc>
                <a:spcPts val="3411"/>
              </a:lnSpc>
              <a:buFont typeface="Arial"/>
              <a:buChar char="•"/>
            </a:pPr>
            <a:r>
              <a:rPr lang="en-US" sz="3158">
                <a:solidFill>
                  <a:srgbClr val="000000"/>
                </a:solidFill>
                <a:latin typeface="Open Sans"/>
                <a:ea typeface="Open Sans"/>
                <a:cs typeface="Open Sans"/>
                <a:sym typeface="Open Sans"/>
              </a:rPr>
              <a:t>Of those listed, the most common side effects are injection site reactions, and these are more common with early injections and th</a:t>
            </a:r>
            <a:r>
              <a:rPr lang="en-US" sz="3158">
                <a:solidFill>
                  <a:srgbClr val="000000"/>
                </a:solidFill>
                <a:latin typeface="Open Sans"/>
                <a:ea typeface="Open Sans"/>
                <a:cs typeface="Open Sans"/>
                <a:sym typeface="Open Sans"/>
              </a:rPr>
              <a:t>e</a:t>
            </a:r>
            <a:r>
              <a:rPr lang="en-US" sz="3158">
                <a:solidFill>
                  <a:srgbClr val="000000"/>
                </a:solidFill>
                <a:latin typeface="Open Sans"/>
                <a:ea typeface="Open Sans"/>
                <a:cs typeface="Open Sans"/>
                <a:sym typeface="Open Sans"/>
              </a:rPr>
              <a:t>n u</a:t>
            </a:r>
            <a:r>
              <a:rPr lang="en-US" sz="3158">
                <a:solidFill>
                  <a:srgbClr val="000000"/>
                </a:solidFill>
                <a:latin typeface="Open Sans"/>
                <a:ea typeface="Open Sans"/>
                <a:cs typeface="Open Sans"/>
                <a:sym typeface="Open Sans"/>
              </a:rPr>
              <a:t>s</a:t>
            </a:r>
            <a:r>
              <a:rPr lang="en-US" sz="3158">
                <a:solidFill>
                  <a:srgbClr val="000000"/>
                </a:solidFill>
                <a:latin typeface="Open Sans"/>
                <a:ea typeface="Open Sans"/>
                <a:cs typeface="Open Sans"/>
                <a:sym typeface="Open Sans"/>
              </a:rPr>
              <a:t>u</a:t>
            </a:r>
            <a:r>
              <a:rPr lang="en-US" sz="3158">
                <a:solidFill>
                  <a:srgbClr val="000000"/>
                </a:solidFill>
                <a:latin typeface="Open Sans"/>
                <a:ea typeface="Open Sans"/>
                <a:cs typeface="Open Sans"/>
                <a:sym typeface="Open Sans"/>
              </a:rPr>
              <a:t>a</a:t>
            </a:r>
            <a:r>
              <a:rPr lang="en-US" sz="3158">
                <a:solidFill>
                  <a:srgbClr val="000000"/>
                </a:solidFill>
                <a:latin typeface="Open Sans"/>
                <a:ea typeface="Open Sans"/>
                <a:cs typeface="Open Sans"/>
                <a:sym typeface="Open Sans"/>
              </a:rPr>
              <a:t>lly decrease with subsequent injections. These may be minimized by use of warm or</a:t>
            </a:r>
            <a:r>
              <a:rPr lang="en-US" sz="3158">
                <a:solidFill>
                  <a:srgbClr val="000000"/>
                </a:solidFill>
                <a:latin typeface="Open Sans"/>
                <a:ea typeface="Open Sans"/>
                <a:cs typeface="Open Sans"/>
                <a:sym typeface="Open Sans"/>
              </a:rPr>
              <a:t> </a:t>
            </a:r>
            <a:r>
              <a:rPr lang="en-US" sz="3158">
                <a:solidFill>
                  <a:srgbClr val="000000"/>
                </a:solidFill>
                <a:latin typeface="Open Sans"/>
                <a:ea typeface="Open Sans"/>
                <a:cs typeface="Open Sans"/>
                <a:sym typeface="Open Sans"/>
              </a:rPr>
              <a:t>cold comp</a:t>
            </a:r>
            <a:r>
              <a:rPr lang="en-US" sz="3158">
                <a:solidFill>
                  <a:srgbClr val="000000"/>
                </a:solidFill>
                <a:latin typeface="Open Sans"/>
                <a:ea typeface="Open Sans"/>
                <a:cs typeface="Open Sans"/>
                <a:sym typeface="Open Sans"/>
              </a:rPr>
              <a:t>res</a:t>
            </a:r>
            <a:r>
              <a:rPr lang="en-US" sz="3158">
                <a:solidFill>
                  <a:srgbClr val="000000"/>
                </a:solidFill>
                <a:latin typeface="Open Sans"/>
                <a:ea typeface="Open Sans"/>
                <a:cs typeface="Open Sans"/>
                <a:sym typeface="Open Sans"/>
              </a:rPr>
              <a:t>s</a:t>
            </a:r>
            <a:r>
              <a:rPr lang="en-US" sz="3158">
                <a:solidFill>
                  <a:srgbClr val="000000"/>
                </a:solidFill>
                <a:latin typeface="Open Sans"/>
                <a:ea typeface="Open Sans"/>
                <a:cs typeface="Open Sans"/>
                <a:sym typeface="Open Sans"/>
              </a:rPr>
              <a:t>e</a:t>
            </a:r>
            <a:r>
              <a:rPr lang="en-US" sz="3158">
                <a:solidFill>
                  <a:srgbClr val="000000"/>
                </a:solidFill>
                <a:latin typeface="Open Sans"/>
                <a:ea typeface="Open Sans"/>
                <a:cs typeface="Open Sans"/>
                <a:sym typeface="Open Sans"/>
              </a:rPr>
              <a:t>s and/or use of NSAIDS before and/or after each injection.</a:t>
            </a:r>
          </a:p>
          <a:p>
            <a:pPr algn="l" marL="681941" indent="-340970" lvl="1">
              <a:lnSpc>
                <a:spcPts val="3411"/>
              </a:lnSpc>
              <a:buFont typeface="Arial"/>
              <a:buChar char="•"/>
            </a:pPr>
            <a:r>
              <a:rPr lang="en-US" sz="3158">
                <a:solidFill>
                  <a:srgbClr val="000000"/>
                </a:solidFill>
                <a:latin typeface="Open Sans"/>
                <a:ea typeface="Open Sans"/>
                <a:cs typeface="Open Sans"/>
                <a:sym typeface="Open Sans"/>
              </a:rPr>
              <a:t>Other side effects can often be managed symptomatically, usually with non-prescription medicines when indicated, and typically resolve without the need to discontinue CAB-LA.</a:t>
            </a:r>
          </a:p>
          <a:p>
            <a:pPr algn="l" marL="681941" indent="-340970" lvl="1">
              <a:lnSpc>
                <a:spcPts val="3411"/>
              </a:lnSpc>
              <a:buFont typeface="Arial"/>
              <a:buChar char="•"/>
            </a:pPr>
            <a:r>
              <a:rPr lang="en-US" sz="3158">
                <a:solidFill>
                  <a:srgbClr val="000000"/>
                </a:solidFill>
                <a:latin typeface="Open Sans"/>
                <a:ea typeface="Open Sans"/>
                <a:cs typeface="Open Sans"/>
                <a:sym typeface="Open Sans"/>
              </a:rPr>
              <a:t>Clients should be advised to contact their provider if symptoms are severe or prolonged, or if they’re concerned. </a:t>
            </a:r>
          </a:p>
        </p:txBody>
      </p:sp>
      <p:sp>
        <p:nvSpPr>
          <p:cNvPr name="Freeform 3" id="3"/>
          <p:cNvSpPr/>
          <p:nvPr/>
        </p:nvSpPr>
        <p:spPr>
          <a:xfrm flipH="false" flipV="false" rot="-1423675">
            <a:off x="260758" y="280946"/>
            <a:ext cx="1745680" cy="1662760"/>
          </a:xfrm>
          <a:custGeom>
            <a:avLst/>
            <a:gdLst/>
            <a:ahLst/>
            <a:cxnLst/>
            <a:rect r="r" b="b" t="t" l="l"/>
            <a:pathLst>
              <a:path h="1662760" w="1745680">
                <a:moveTo>
                  <a:pt x="0" y="0"/>
                </a:moveTo>
                <a:lnTo>
                  <a:pt x="1745680" y="0"/>
                </a:lnTo>
                <a:lnTo>
                  <a:pt x="1745680" y="1662760"/>
                </a:lnTo>
                <a:lnTo>
                  <a:pt x="0" y="1662760"/>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grpSp>
        <p:nvGrpSpPr>
          <p:cNvPr name="Group 4" id="4"/>
          <p:cNvGrpSpPr/>
          <p:nvPr/>
        </p:nvGrpSpPr>
        <p:grpSpPr>
          <a:xfrm rot="0">
            <a:off x="552681" y="476678"/>
            <a:ext cx="1161835" cy="1170615"/>
            <a:chOff x="0" y="0"/>
            <a:chExt cx="1549113" cy="1560819"/>
          </a:xfrm>
        </p:grpSpPr>
        <p:sp>
          <p:nvSpPr>
            <p:cNvPr name="Freeform 5" id="5"/>
            <p:cNvSpPr/>
            <p:nvPr/>
          </p:nvSpPr>
          <p:spPr>
            <a:xfrm flipH="false" flipV="false" rot="-10800000">
              <a:off x="0" y="0"/>
              <a:ext cx="1549113" cy="1560819"/>
            </a:xfrm>
            <a:custGeom>
              <a:avLst/>
              <a:gdLst/>
              <a:ahLst/>
              <a:cxnLst/>
              <a:rect r="r" b="b" t="t" l="l"/>
              <a:pathLst>
                <a:path h="1560819" w="1549113">
                  <a:moveTo>
                    <a:pt x="0" y="0"/>
                  </a:moveTo>
                  <a:lnTo>
                    <a:pt x="1549113" y="0"/>
                  </a:lnTo>
                  <a:lnTo>
                    <a:pt x="1549113" y="1560819"/>
                  </a:lnTo>
                  <a:lnTo>
                    <a:pt x="0" y="1560819"/>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TextBox 6" id="6"/>
            <p:cNvSpPr txBox="true"/>
            <p:nvPr/>
          </p:nvSpPr>
          <p:spPr>
            <a:xfrm rot="0">
              <a:off x="614019" y="532135"/>
              <a:ext cx="491458" cy="210466"/>
            </a:xfrm>
            <a:prstGeom prst="rect">
              <a:avLst/>
            </a:prstGeom>
          </p:spPr>
          <p:txBody>
            <a:bodyPr anchor="t" rtlCol="false" tIns="0" lIns="0" bIns="0" rIns="0">
              <a:spAutoFit/>
            </a:bodyPr>
            <a:lstStyle/>
            <a:p>
              <a:pPr algn="ctr">
                <a:lnSpc>
                  <a:spcPts val="1206"/>
                </a:lnSpc>
              </a:pPr>
              <a:r>
                <a:rPr lang="en-US" sz="861">
                  <a:solidFill>
                    <a:srgbClr val="A93291"/>
                  </a:solidFill>
                  <a:latin typeface="Aloja"/>
                  <a:ea typeface="Aloja"/>
                  <a:cs typeface="Aloja"/>
                  <a:sym typeface="Aloja"/>
                </a:rPr>
                <a:t>C</a:t>
              </a:r>
            </a:p>
          </p:txBody>
        </p:sp>
      </p:grpSp>
      <p:sp>
        <p:nvSpPr>
          <p:cNvPr name="TextBox 7" id="7"/>
          <p:cNvSpPr txBox="true"/>
          <p:nvPr/>
        </p:nvSpPr>
        <p:spPr>
          <a:xfrm rot="0">
            <a:off x="2267196" y="771917"/>
            <a:ext cx="14323302" cy="713486"/>
          </a:xfrm>
          <a:prstGeom prst="rect">
            <a:avLst/>
          </a:prstGeom>
        </p:spPr>
        <p:txBody>
          <a:bodyPr anchor="t" rtlCol="false" tIns="0" lIns="0" bIns="0" rIns="0">
            <a:spAutoFit/>
          </a:bodyPr>
          <a:lstStyle/>
          <a:p>
            <a:pPr algn="l">
              <a:lnSpc>
                <a:spcPts val="5152"/>
              </a:lnSpc>
            </a:pPr>
            <a:r>
              <a:rPr lang="en-US" sz="5600" b="true">
                <a:solidFill>
                  <a:srgbClr val="A93291"/>
                </a:solidFill>
                <a:latin typeface="Roboto Condensed Bold"/>
                <a:ea typeface="Roboto Condensed Bold"/>
                <a:cs typeface="Roboto Condensed Bold"/>
                <a:sym typeface="Roboto Condensed Bold"/>
              </a:rPr>
              <a:t>Side Effects: CAB-LA</a:t>
            </a:r>
          </a:p>
        </p:txBody>
      </p:sp>
    </p:spTree>
  </p:cSld>
  <p:clrMapOvr>
    <a:masterClrMapping/>
  </p:clrMapOvr>
</p:sld>
</file>

<file path=ppt/slides/slide73.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TextBox 2" id="2"/>
          <p:cNvSpPr txBox="true"/>
          <p:nvPr/>
        </p:nvSpPr>
        <p:spPr>
          <a:xfrm rot="0">
            <a:off x="2227046" y="738632"/>
            <a:ext cx="16447559" cy="713486"/>
          </a:xfrm>
          <a:prstGeom prst="rect">
            <a:avLst/>
          </a:prstGeom>
        </p:spPr>
        <p:txBody>
          <a:bodyPr anchor="t" rtlCol="false" tIns="0" lIns="0" bIns="0" rIns="0">
            <a:spAutoFit/>
          </a:bodyPr>
          <a:lstStyle/>
          <a:p>
            <a:pPr algn="l">
              <a:lnSpc>
                <a:spcPts val="5152"/>
              </a:lnSpc>
            </a:pPr>
            <a:r>
              <a:rPr lang="en-US" sz="5600" b="true">
                <a:solidFill>
                  <a:srgbClr val="FE6C39"/>
                </a:solidFill>
                <a:latin typeface="Roboto Condensed Bold"/>
                <a:ea typeface="Roboto Condensed Bold"/>
                <a:cs typeface="Roboto Condensed Bold"/>
                <a:sym typeface="Roboto Condensed Bold"/>
              </a:rPr>
              <a:t>Side Effects: LEN</a:t>
            </a:r>
          </a:p>
        </p:txBody>
      </p:sp>
      <p:sp>
        <p:nvSpPr>
          <p:cNvPr name="Freeform 3" id="3"/>
          <p:cNvSpPr/>
          <p:nvPr/>
        </p:nvSpPr>
        <p:spPr>
          <a:xfrm flipH="false" flipV="false" rot="-8984890">
            <a:off x="136868" y="179230"/>
            <a:ext cx="1783664" cy="1698940"/>
          </a:xfrm>
          <a:custGeom>
            <a:avLst/>
            <a:gdLst/>
            <a:ahLst/>
            <a:cxnLst/>
            <a:rect r="r" b="b" t="t" l="l"/>
            <a:pathLst>
              <a:path h="1698940" w="1783664">
                <a:moveTo>
                  <a:pt x="0" y="0"/>
                </a:moveTo>
                <a:lnTo>
                  <a:pt x="1783664" y="0"/>
                </a:lnTo>
                <a:lnTo>
                  <a:pt x="1783664" y="1698940"/>
                </a:lnTo>
                <a:lnTo>
                  <a:pt x="0" y="1698940"/>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grpSp>
        <p:nvGrpSpPr>
          <p:cNvPr name="Group 4" id="4"/>
          <p:cNvGrpSpPr/>
          <p:nvPr/>
        </p:nvGrpSpPr>
        <p:grpSpPr>
          <a:xfrm rot="0">
            <a:off x="360040" y="263362"/>
            <a:ext cx="1354101" cy="1515411"/>
            <a:chOff x="0" y="0"/>
            <a:chExt cx="1805468" cy="2020548"/>
          </a:xfrm>
        </p:grpSpPr>
        <p:sp>
          <p:nvSpPr>
            <p:cNvPr name="Freeform 5" id="5"/>
            <p:cNvSpPr/>
            <p:nvPr/>
          </p:nvSpPr>
          <p:spPr>
            <a:xfrm flipH="true" flipV="false" rot="-10800000">
              <a:off x="0" y="545129"/>
              <a:ext cx="1464354" cy="1475419"/>
            </a:xfrm>
            <a:custGeom>
              <a:avLst/>
              <a:gdLst/>
              <a:ahLst/>
              <a:cxnLst/>
              <a:rect r="r" b="b" t="t" l="l"/>
              <a:pathLst>
                <a:path h="1475419" w="1464354">
                  <a:moveTo>
                    <a:pt x="1464354" y="0"/>
                  </a:moveTo>
                  <a:lnTo>
                    <a:pt x="0" y="0"/>
                  </a:lnTo>
                  <a:lnTo>
                    <a:pt x="0" y="1475419"/>
                  </a:lnTo>
                  <a:lnTo>
                    <a:pt x="1464354" y="1475419"/>
                  </a:lnTo>
                  <a:lnTo>
                    <a:pt x="1464354"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TextBox 6" id="6"/>
            <p:cNvSpPr txBox="true"/>
            <p:nvPr/>
          </p:nvSpPr>
          <p:spPr>
            <a:xfrm rot="0">
              <a:off x="406652" y="1016100"/>
              <a:ext cx="464567" cy="266739"/>
            </a:xfrm>
            <a:prstGeom prst="rect">
              <a:avLst/>
            </a:prstGeom>
          </p:spPr>
          <p:txBody>
            <a:bodyPr anchor="t" rtlCol="false" tIns="0" lIns="0" bIns="0" rIns="0">
              <a:spAutoFit/>
            </a:bodyPr>
            <a:lstStyle/>
            <a:p>
              <a:pPr algn="ctr">
                <a:lnSpc>
                  <a:spcPts val="1651"/>
                </a:lnSpc>
              </a:pPr>
              <a:r>
                <a:rPr lang="en-US" sz="1179">
                  <a:solidFill>
                    <a:srgbClr val="F36B2B"/>
                  </a:solidFill>
                  <a:latin typeface="Bobby Jones Condensed Soft"/>
                  <a:ea typeface="Bobby Jones Condensed Soft"/>
                  <a:cs typeface="Bobby Jones Condensed Soft"/>
                  <a:sym typeface="Bobby Jones Condensed Soft"/>
                </a:rPr>
                <a:t>L</a:t>
              </a:r>
            </a:p>
          </p:txBody>
        </p:sp>
        <p:sp>
          <p:nvSpPr>
            <p:cNvPr name="Freeform 7" id="7"/>
            <p:cNvSpPr/>
            <p:nvPr/>
          </p:nvSpPr>
          <p:spPr>
            <a:xfrm flipH="false" flipV="false" rot="9001455">
              <a:off x="775559" y="180449"/>
              <a:ext cx="838467" cy="990803"/>
            </a:xfrm>
            <a:custGeom>
              <a:avLst/>
              <a:gdLst/>
              <a:ahLst/>
              <a:cxnLst/>
              <a:rect r="r" b="b" t="t" l="l"/>
              <a:pathLst>
                <a:path h="990803" w="838467">
                  <a:moveTo>
                    <a:pt x="0" y="0"/>
                  </a:moveTo>
                  <a:lnTo>
                    <a:pt x="838467" y="0"/>
                  </a:lnTo>
                  <a:lnTo>
                    <a:pt x="838467" y="990803"/>
                  </a:lnTo>
                  <a:lnTo>
                    <a:pt x="0" y="990803"/>
                  </a:lnTo>
                  <a:lnTo>
                    <a:pt x="0" y="0"/>
                  </a:lnTo>
                  <a:close/>
                </a:path>
              </a:pathLst>
            </a:custGeom>
            <a:blipFill>
              <a:blip r:embed="rId6">
                <a:extLst>
                  <a:ext uri="{96DAC541-7B7A-43D3-8B79-37D633B846F1}">
                    <asvg:svgBlip xmlns:asvg="http://schemas.microsoft.com/office/drawing/2016/SVG/main" r:embed="rId7"/>
                  </a:ext>
                </a:extLst>
              </a:blip>
              <a:stretch>
                <a:fillRect l="0" t="0" r="0" b="0"/>
              </a:stretch>
            </a:blipFill>
          </p:spPr>
        </p:sp>
        <p:sp>
          <p:nvSpPr>
            <p:cNvPr name="Freeform 8" id="8"/>
            <p:cNvSpPr/>
            <p:nvPr/>
          </p:nvSpPr>
          <p:spPr>
            <a:xfrm flipH="false" flipV="false" rot="-8500143">
              <a:off x="945731" y="60832"/>
              <a:ext cx="370785" cy="502408"/>
            </a:xfrm>
            <a:custGeom>
              <a:avLst/>
              <a:gdLst/>
              <a:ahLst/>
              <a:cxnLst/>
              <a:rect r="r" b="b" t="t" l="l"/>
              <a:pathLst>
                <a:path h="502408" w="370785">
                  <a:moveTo>
                    <a:pt x="0" y="0"/>
                  </a:moveTo>
                  <a:lnTo>
                    <a:pt x="370785" y="0"/>
                  </a:lnTo>
                  <a:lnTo>
                    <a:pt x="370785" y="502408"/>
                  </a:lnTo>
                  <a:lnTo>
                    <a:pt x="0" y="502408"/>
                  </a:lnTo>
                  <a:lnTo>
                    <a:pt x="0" y="0"/>
                  </a:lnTo>
                  <a:close/>
                </a:path>
              </a:pathLst>
            </a:custGeom>
            <a:blipFill>
              <a:blip r:embed="rId6">
                <a:extLst>
                  <a:ext uri="{96DAC541-7B7A-43D3-8B79-37D633B846F1}">
                    <asvg:svgBlip xmlns:asvg="http://schemas.microsoft.com/office/drawing/2016/SVG/main" r:embed="rId7"/>
                  </a:ext>
                </a:extLst>
              </a:blip>
              <a:stretch>
                <a:fillRect l="-117708" t="-89863" r="0" b="0"/>
              </a:stretch>
            </a:blipFill>
          </p:spPr>
        </p:sp>
      </p:grpSp>
      <p:sp>
        <p:nvSpPr>
          <p:cNvPr name="TextBox 9" id="9"/>
          <p:cNvSpPr txBox="true"/>
          <p:nvPr/>
        </p:nvSpPr>
        <p:spPr>
          <a:xfrm rot="0">
            <a:off x="800372" y="2069767"/>
            <a:ext cx="16687257" cy="7942158"/>
          </a:xfrm>
          <a:prstGeom prst="rect">
            <a:avLst/>
          </a:prstGeom>
        </p:spPr>
        <p:txBody>
          <a:bodyPr anchor="t" rtlCol="false" tIns="0" lIns="0" bIns="0" rIns="0">
            <a:spAutoFit/>
          </a:bodyPr>
          <a:lstStyle/>
          <a:p>
            <a:pPr algn="l" marL="631249" indent="-315624" lvl="1">
              <a:lnSpc>
                <a:spcPts val="3157"/>
              </a:lnSpc>
              <a:buFont typeface="Arial"/>
              <a:buChar char="•"/>
            </a:pPr>
            <a:r>
              <a:rPr lang="en-US" sz="2923">
                <a:solidFill>
                  <a:srgbClr val="000000"/>
                </a:solidFill>
                <a:latin typeface="Open Sans"/>
                <a:ea typeface="Open Sans"/>
                <a:cs typeface="Open Sans"/>
                <a:sym typeface="Open Sans"/>
              </a:rPr>
              <a:t>The </a:t>
            </a:r>
            <a:r>
              <a:rPr lang="en-US" sz="2923">
                <a:solidFill>
                  <a:srgbClr val="000000"/>
                </a:solidFill>
                <a:latin typeface="Open Sans"/>
                <a:ea typeface="Open Sans"/>
                <a:cs typeface="Open Sans"/>
                <a:sym typeface="Open Sans"/>
              </a:rPr>
              <a:t>following side effects, typically mild to moderate in severity, may occur among those receiving LEN injections:</a:t>
            </a:r>
          </a:p>
          <a:p>
            <a:pPr algn="l" marL="1262498" indent="-420833" lvl="2">
              <a:lnSpc>
                <a:spcPts val="3157"/>
              </a:lnSpc>
              <a:buFont typeface="Arial"/>
              <a:buChar char="⚬"/>
            </a:pPr>
            <a:r>
              <a:rPr lang="en-US" sz="2923">
                <a:solidFill>
                  <a:srgbClr val="000000"/>
                </a:solidFill>
                <a:latin typeface="Open Sans"/>
                <a:ea typeface="Open Sans"/>
                <a:cs typeface="Open Sans"/>
                <a:sym typeface="Open Sans"/>
              </a:rPr>
              <a:t>Injection site reactions (Pain, Swelling, Nodules, Induration (thickening/hardening of tissue at injection site), Redness/bruising, Itching)</a:t>
            </a:r>
          </a:p>
          <a:p>
            <a:pPr algn="l" marL="1262498" indent="-420833" lvl="2">
              <a:lnSpc>
                <a:spcPts val="3157"/>
              </a:lnSpc>
              <a:buFont typeface="Arial"/>
              <a:buChar char="⚬"/>
            </a:pPr>
            <a:r>
              <a:rPr lang="en-US" sz="2923">
                <a:solidFill>
                  <a:srgbClr val="000000"/>
                </a:solidFill>
                <a:latin typeface="Open Sans"/>
                <a:ea typeface="Open Sans"/>
                <a:cs typeface="Open Sans"/>
                <a:sym typeface="Open Sans"/>
              </a:rPr>
              <a:t>Headache</a:t>
            </a:r>
          </a:p>
          <a:p>
            <a:pPr algn="l" marL="1262498" indent="-420833" lvl="2">
              <a:lnSpc>
                <a:spcPts val="3157"/>
              </a:lnSpc>
              <a:buFont typeface="Arial"/>
              <a:buChar char="⚬"/>
            </a:pPr>
            <a:r>
              <a:rPr lang="en-US" sz="2923">
                <a:solidFill>
                  <a:srgbClr val="000000"/>
                </a:solidFill>
                <a:latin typeface="Open Sans"/>
                <a:ea typeface="Open Sans"/>
                <a:cs typeface="Open Sans"/>
                <a:sym typeface="Open Sans"/>
              </a:rPr>
              <a:t>Diarrhea</a:t>
            </a:r>
          </a:p>
          <a:p>
            <a:pPr algn="l" marL="1262498" indent="-420833" lvl="2">
              <a:lnSpc>
                <a:spcPts val="3157"/>
              </a:lnSpc>
              <a:buFont typeface="Arial"/>
              <a:buChar char="⚬"/>
            </a:pPr>
            <a:r>
              <a:rPr lang="en-US" sz="2923">
                <a:solidFill>
                  <a:srgbClr val="000000"/>
                </a:solidFill>
                <a:latin typeface="Open Sans"/>
                <a:ea typeface="Open Sans"/>
                <a:cs typeface="Open Sans"/>
                <a:sym typeface="Open Sans"/>
              </a:rPr>
              <a:t>Nausea</a:t>
            </a:r>
          </a:p>
          <a:p>
            <a:pPr algn="l" marL="1262498" indent="-420833" lvl="2">
              <a:lnSpc>
                <a:spcPts val="3157"/>
              </a:lnSpc>
              <a:buFont typeface="Arial"/>
              <a:buChar char="⚬"/>
            </a:pPr>
            <a:r>
              <a:rPr lang="en-US" sz="2923">
                <a:solidFill>
                  <a:srgbClr val="000000"/>
                </a:solidFill>
                <a:latin typeface="Open Sans"/>
                <a:ea typeface="Open Sans"/>
                <a:cs typeface="Open Sans"/>
                <a:sym typeface="Open Sans"/>
              </a:rPr>
              <a:t>Tiredness</a:t>
            </a:r>
          </a:p>
          <a:p>
            <a:pPr algn="l" marL="631249" indent="-315624" lvl="1">
              <a:lnSpc>
                <a:spcPts val="3157"/>
              </a:lnSpc>
              <a:buFont typeface="Arial"/>
              <a:buChar char="•"/>
            </a:pPr>
            <a:r>
              <a:rPr lang="en-US" sz="2923">
                <a:solidFill>
                  <a:srgbClr val="000000"/>
                </a:solidFill>
                <a:latin typeface="Open Sans"/>
                <a:ea typeface="Open Sans"/>
                <a:cs typeface="Open Sans"/>
                <a:sym typeface="Open Sans"/>
              </a:rPr>
              <a:t>Of those listed, the most common side effects are injection site reactions, including nodules, which may have resulted from the subcutaneous LEN depot formed at the injection site. Both nodules and indurations may resolve more slowly than other injection site reactions (e.g. from several months to mor</a:t>
            </a:r>
            <a:r>
              <a:rPr lang="en-US" sz="2923">
                <a:solidFill>
                  <a:srgbClr val="000000"/>
                </a:solidFill>
                <a:latin typeface="Open Sans"/>
                <a:ea typeface="Open Sans"/>
                <a:cs typeface="Open Sans"/>
                <a:sym typeface="Open Sans"/>
              </a:rPr>
              <a:t>e tha</a:t>
            </a:r>
            <a:r>
              <a:rPr lang="en-US" sz="2923">
                <a:solidFill>
                  <a:srgbClr val="000000"/>
                </a:solidFill>
                <a:latin typeface="Open Sans"/>
                <a:ea typeface="Open Sans"/>
                <a:cs typeface="Open Sans"/>
                <a:sym typeface="Open Sans"/>
              </a:rPr>
              <a:t>n </a:t>
            </a:r>
            <a:r>
              <a:rPr lang="en-US" sz="2923">
                <a:solidFill>
                  <a:srgbClr val="000000"/>
                </a:solidFill>
                <a:latin typeface="Open Sans"/>
                <a:ea typeface="Open Sans"/>
                <a:cs typeface="Open Sans"/>
                <a:sym typeface="Open Sans"/>
              </a:rPr>
              <a:t>a </a:t>
            </a:r>
            <a:r>
              <a:rPr lang="en-US" sz="2923">
                <a:solidFill>
                  <a:srgbClr val="000000"/>
                </a:solidFill>
                <a:latin typeface="Open Sans"/>
                <a:ea typeface="Open Sans"/>
                <a:cs typeface="Open Sans"/>
                <a:sym typeface="Open Sans"/>
              </a:rPr>
              <a:t>year). Nodules may not be visible but may be easily felt.</a:t>
            </a:r>
          </a:p>
          <a:p>
            <a:pPr algn="l" marL="631249" indent="-315624" lvl="1">
              <a:lnSpc>
                <a:spcPts val="3157"/>
              </a:lnSpc>
              <a:buFont typeface="Arial"/>
              <a:buChar char="•"/>
            </a:pPr>
            <a:r>
              <a:rPr lang="en-US" sz="2923">
                <a:solidFill>
                  <a:srgbClr val="000000"/>
                </a:solidFill>
                <a:latin typeface="Open Sans"/>
                <a:ea typeface="Open Sans"/>
                <a:cs typeface="Open Sans"/>
                <a:sym typeface="Open Sans"/>
              </a:rPr>
              <a:t>Injection site reactions may be minimized by use of ice/cold comp</a:t>
            </a:r>
            <a:r>
              <a:rPr lang="en-US" sz="2923">
                <a:solidFill>
                  <a:srgbClr val="000000"/>
                </a:solidFill>
                <a:latin typeface="Open Sans"/>
                <a:ea typeface="Open Sans"/>
                <a:cs typeface="Open Sans"/>
                <a:sym typeface="Open Sans"/>
              </a:rPr>
              <a:t>res</a:t>
            </a:r>
            <a:r>
              <a:rPr lang="en-US" sz="2923">
                <a:solidFill>
                  <a:srgbClr val="000000"/>
                </a:solidFill>
                <a:latin typeface="Open Sans"/>
                <a:ea typeface="Open Sans"/>
                <a:cs typeface="Open Sans"/>
                <a:sym typeface="Open Sans"/>
              </a:rPr>
              <a:t>s</a:t>
            </a:r>
            <a:r>
              <a:rPr lang="en-US" sz="2923">
                <a:solidFill>
                  <a:srgbClr val="000000"/>
                </a:solidFill>
                <a:latin typeface="Open Sans"/>
                <a:ea typeface="Open Sans"/>
                <a:cs typeface="Open Sans"/>
                <a:sym typeface="Open Sans"/>
              </a:rPr>
              <a:t>e</a:t>
            </a:r>
            <a:r>
              <a:rPr lang="en-US" sz="2923">
                <a:solidFill>
                  <a:srgbClr val="000000"/>
                </a:solidFill>
                <a:latin typeface="Open Sans"/>
                <a:ea typeface="Open Sans"/>
                <a:cs typeface="Open Sans"/>
                <a:sym typeface="Open Sans"/>
              </a:rPr>
              <a:t>s applied to both injection sites and use of NSAIDs before and/or after each injection. Application of topical analgesics to both injection sites 30 minutes prior to injection may also reduce symptoms.</a:t>
            </a:r>
          </a:p>
          <a:p>
            <a:pPr algn="l" marL="631249" indent="-315624" lvl="1">
              <a:lnSpc>
                <a:spcPts val="3157"/>
              </a:lnSpc>
              <a:buFont typeface="Arial"/>
              <a:buChar char="•"/>
            </a:pPr>
            <a:r>
              <a:rPr lang="en-US" sz="2923">
                <a:solidFill>
                  <a:srgbClr val="000000"/>
                </a:solidFill>
                <a:latin typeface="Open Sans"/>
                <a:ea typeface="Open Sans"/>
                <a:cs typeface="Open Sans"/>
                <a:sym typeface="Open Sans"/>
              </a:rPr>
              <a:t>Other side effects can often be managed symptomatically, usually with non-prescription medicines when indicated, and typically resolve without the need to discontinue LEN.</a:t>
            </a:r>
          </a:p>
          <a:p>
            <a:pPr algn="l" marL="631249" indent="-315624" lvl="1">
              <a:lnSpc>
                <a:spcPts val="3157"/>
              </a:lnSpc>
              <a:buFont typeface="Arial"/>
              <a:buChar char="•"/>
            </a:pPr>
            <a:r>
              <a:rPr lang="en-US" sz="2923">
                <a:solidFill>
                  <a:srgbClr val="000000"/>
                </a:solidFill>
                <a:latin typeface="Open Sans"/>
                <a:ea typeface="Open Sans"/>
                <a:cs typeface="Open Sans"/>
                <a:sym typeface="Open Sans"/>
              </a:rPr>
              <a:t>Clients should be advised to contact their provider if symptoms are severe or prolonged, or if they’re concerned.</a:t>
            </a:r>
          </a:p>
        </p:txBody>
      </p:sp>
    </p:spTree>
  </p:cSld>
  <p:clrMapOvr>
    <a:masterClrMapping/>
  </p:clrMapOvr>
</p:sld>
</file>

<file path=ppt/slides/slide74.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TextBox 2" id="2"/>
          <p:cNvSpPr txBox="true"/>
          <p:nvPr/>
        </p:nvSpPr>
        <p:spPr>
          <a:xfrm rot="0">
            <a:off x="742461" y="1076325"/>
            <a:ext cx="15189730" cy="728700"/>
          </a:xfrm>
          <a:prstGeom prst="rect">
            <a:avLst/>
          </a:prstGeom>
        </p:spPr>
        <p:txBody>
          <a:bodyPr anchor="t" rtlCol="false" tIns="0" lIns="0" bIns="0" rIns="0">
            <a:spAutoFit/>
          </a:bodyPr>
          <a:lstStyle/>
          <a:p>
            <a:pPr algn="l">
              <a:lnSpc>
                <a:spcPts val="5565"/>
              </a:lnSpc>
            </a:pPr>
            <a:r>
              <a:rPr lang="en-US" sz="5153" b="true">
                <a:solidFill>
                  <a:srgbClr val="000000"/>
                </a:solidFill>
                <a:latin typeface="Roboto Condensed Bold"/>
                <a:ea typeface="Roboto Condensed Bold"/>
                <a:cs typeface="Roboto Condensed Bold"/>
                <a:sym typeface="Roboto Condensed Bold"/>
              </a:rPr>
              <a:t>A fina</a:t>
            </a:r>
            <a:r>
              <a:rPr lang="en-US" b="true" sz="5153">
                <a:solidFill>
                  <a:srgbClr val="000000"/>
                </a:solidFill>
                <a:latin typeface="Roboto Condensed Bold"/>
                <a:ea typeface="Roboto Condensed Bold"/>
                <a:cs typeface="Roboto Condensed Bold"/>
                <a:sym typeface="Roboto Condensed Bold"/>
              </a:rPr>
              <a:t>l note about safety of HIV PrEP in pregnancy</a:t>
            </a:r>
          </a:p>
        </p:txBody>
      </p:sp>
      <p:sp>
        <p:nvSpPr>
          <p:cNvPr name="Freeform 3" id="3"/>
          <p:cNvSpPr/>
          <p:nvPr/>
        </p:nvSpPr>
        <p:spPr>
          <a:xfrm flipH="false" flipV="false" rot="0">
            <a:off x="12635079" y="3340952"/>
            <a:ext cx="4624221" cy="5066377"/>
          </a:xfrm>
          <a:custGeom>
            <a:avLst/>
            <a:gdLst/>
            <a:ahLst/>
            <a:cxnLst/>
            <a:rect r="r" b="b" t="t" l="l"/>
            <a:pathLst>
              <a:path h="5066377" w="4624221">
                <a:moveTo>
                  <a:pt x="0" y="0"/>
                </a:moveTo>
                <a:lnTo>
                  <a:pt x="4624221" y="0"/>
                </a:lnTo>
                <a:lnTo>
                  <a:pt x="4624221" y="5066377"/>
                </a:lnTo>
                <a:lnTo>
                  <a:pt x="0" y="5066377"/>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TextBox 4" id="4"/>
          <p:cNvSpPr txBox="true"/>
          <p:nvPr/>
        </p:nvSpPr>
        <p:spPr>
          <a:xfrm rot="0">
            <a:off x="662714" y="2987613"/>
            <a:ext cx="11521551" cy="5706379"/>
          </a:xfrm>
          <a:prstGeom prst="rect">
            <a:avLst/>
          </a:prstGeom>
        </p:spPr>
        <p:txBody>
          <a:bodyPr anchor="t" rtlCol="false" tIns="0" lIns="0" bIns="0" rIns="0">
            <a:spAutoFit/>
          </a:bodyPr>
          <a:lstStyle/>
          <a:p>
            <a:pPr algn="l">
              <a:lnSpc>
                <a:spcPts val="5063"/>
              </a:lnSpc>
            </a:pPr>
            <a:r>
              <a:rPr lang="en-US" sz="3616">
                <a:solidFill>
                  <a:srgbClr val="000000"/>
                </a:solidFill>
                <a:latin typeface="Open Sans"/>
                <a:ea typeface="Open Sans"/>
                <a:cs typeface="Open Sans"/>
                <a:sym typeface="Open Sans"/>
              </a:rPr>
              <a:t>Whil</a:t>
            </a:r>
            <a:r>
              <a:rPr lang="en-US" sz="3616">
                <a:solidFill>
                  <a:srgbClr val="000000"/>
                </a:solidFill>
                <a:latin typeface="Open Sans"/>
                <a:ea typeface="Open Sans"/>
                <a:cs typeface="Open Sans"/>
                <a:sym typeface="Open Sans"/>
              </a:rPr>
              <a:t>e all PrEP products are considered safe for use in pregnancy by WHO, it remains important for programs and providers to collect and share information on any concerning pregnancy and birth outcomes arising, as the number of pregnant users of these products increases. This is especially the case for long-acting products (DVR, CAB-LA and LEN), since these are relatively newer and have thus been used by fewer people to date.</a:t>
            </a:r>
          </a:p>
        </p:txBody>
      </p:sp>
    </p:spTree>
  </p:cSld>
  <p:clrMapOvr>
    <a:masterClrMapping/>
  </p:clrMapOvr>
</p:sld>
</file>

<file path=ppt/slides/slide75.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TextBox 2" id="2"/>
          <p:cNvSpPr txBox="true"/>
          <p:nvPr/>
        </p:nvSpPr>
        <p:spPr>
          <a:xfrm rot="0">
            <a:off x="7065744" y="2138421"/>
            <a:ext cx="10515834" cy="7159924"/>
          </a:xfrm>
          <a:prstGeom prst="rect">
            <a:avLst/>
          </a:prstGeom>
        </p:spPr>
        <p:txBody>
          <a:bodyPr anchor="t" rtlCol="false" tIns="0" lIns="0" bIns="0" rIns="0">
            <a:spAutoFit/>
          </a:bodyPr>
          <a:lstStyle/>
          <a:p>
            <a:pPr algn="l">
              <a:lnSpc>
                <a:spcPts val="4358"/>
              </a:lnSpc>
            </a:pPr>
            <a:r>
              <a:rPr lang="en-US" sz="3113">
                <a:solidFill>
                  <a:srgbClr val="000000"/>
                </a:solidFill>
                <a:latin typeface="Open Sans"/>
                <a:ea typeface="Open Sans"/>
                <a:cs typeface="Open Sans"/>
                <a:sym typeface="Open Sans"/>
              </a:rPr>
              <a:t>Provid</a:t>
            </a:r>
            <a:r>
              <a:rPr lang="en-US" sz="3113">
                <a:solidFill>
                  <a:srgbClr val="000000"/>
                </a:solidFill>
                <a:latin typeface="Open Sans"/>
                <a:ea typeface="Open Sans"/>
                <a:cs typeface="Open Sans"/>
                <a:sym typeface="Open Sans"/>
              </a:rPr>
              <a:t>ers prescribing DVR, CAB-LA and LEN to clients who are or become pregnant are encouraged to actively report pregnancy and birth outcomes in clients who have used these products prior to or during pregnancy, through the </a:t>
            </a:r>
            <a:r>
              <a:rPr lang="en-US" b="true" sz="3113" u="sng">
                <a:solidFill>
                  <a:srgbClr val="FE6C39"/>
                </a:solidFill>
                <a:latin typeface="Open Sans Bold"/>
                <a:ea typeface="Open Sans Bold"/>
                <a:cs typeface="Open Sans Bold"/>
                <a:sym typeface="Open Sans Bold"/>
                <a:hlinkClick r:id="rId2" tooltip="https://www.apregistry.com"/>
              </a:rPr>
              <a:t>Antiretroviral Pregnancy Registry (APR)</a:t>
            </a:r>
            <a:r>
              <a:rPr lang="en-US" sz="3113" b="true">
                <a:solidFill>
                  <a:srgbClr val="FE6C39"/>
                </a:solidFill>
                <a:latin typeface="Open Sans Bold"/>
                <a:ea typeface="Open Sans Bold"/>
                <a:cs typeface="Open Sans Bold"/>
                <a:sym typeface="Open Sans Bold"/>
              </a:rPr>
              <a:t>.</a:t>
            </a:r>
          </a:p>
          <a:p>
            <a:pPr algn="l">
              <a:lnSpc>
                <a:spcPts val="4358"/>
              </a:lnSpc>
            </a:pPr>
          </a:p>
          <a:p>
            <a:pPr algn="l">
              <a:lnSpc>
                <a:spcPts val="4358"/>
              </a:lnSpc>
            </a:pPr>
            <a:r>
              <a:rPr lang="en-US" sz="3113">
                <a:solidFill>
                  <a:srgbClr val="000000"/>
                </a:solidFill>
                <a:latin typeface="Open Sans"/>
                <a:ea typeface="Open Sans"/>
                <a:cs typeface="Open Sans"/>
                <a:sym typeface="Open Sans"/>
              </a:rPr>
              <a:t>The </a:t>
            </a:r>
            <a:r>
              <a:rPr lang="en-US" b="true" sz="3113" u="sng">
                <a:solidFill>
                  <a:srgbClr val="FE6C39"/>
                </a:solidFill>
                <a:latin typeface="Open Sans Bold"/>
                <a:ea typeface="Open Sans Bold"/>
                <a:cs typeface="Open Sans Bold"/>
                <a:sym typeface="Open Sans Bold"/>
                <a:hlinkClick r:id="rId3" tooltip="https://www.who.int/tools/antiretrovirals-in-pregnancy-research-toolkit/data-harmonization"/>
              </a:rPr>
              <a:t>WHO APR Toolkit</a:t>
            </a:r>
            <a:r>
              <a:rPr lang="en-US" sz="3113" b="true">
                <a:solidFill>
                  <a:srgbClr val="FE6C39"/>
                </a:solidFill>
                <a:latin typeface="Open Sans Bold"/>
                <a:ea typeface="Open Sans Bold"/>
                <a:cs typeface="Open Sans Bold"/>
                <a:sym typeface="Open Sans Bold"/>
              </a:rPr>
              <a:t> </a:t>
            </a:r>
            <a:r>
              <a:rPr lang="en-US" sz="3113">
                <a:solidFill>
                  <a:srgbClr val="000000"/>
                </a:solidFill>
                <a:latin typeface="Open Sans"/>
                <a:ea typeface="Open Sans"/>
                <a:cs typeface="Open Sans"/>
                <a:sym typeface="Open Sans"/>
              </a:rPr>
              <a:t>provides guidance for key maternal and birth/infant outcomes for reporting purposes, focusing on standardization, data quality and harmonization of outcomes to allow collaboration and linkage between surveillance networks. The toolkit also provides</a:t>
            </a:r>
            <a:r>
              <a:rPr lang="en-US" sz="3113" b="true">
                <a:solidFill>
                  <a:srgbClr val="FE6C39"/>
                </a:solidFill>
                <a:latin typeface="Open Sans Bold"/>
                <a:ea typeface="Open Sans Bold"/>
                <a:cs typeface="Open Sans Bold"/>
                <a:sym typeface="Open Sans Bold"/>
              </a:rPr>
              <a:t> </a:t>
            </a:r>
            <a:r>
              <a:rPr lang="en-US" b="true" sz="3113" u="sng">
                <a:solidFill>
                  <a:srgbClr val="FE6C39"/>
                </a:solidFill>
                <a:latin typeface="Open Sans Bold"/>
                <a:ea typeface="Open Sans Bold"/>
                <a:cs typeface="Open Sans Bold"/>
                <a:sym typeface="Open Sans Bold"/>
                <a:hlinkClick r:id="rId4" tooltip="https://www.who.int/tools/antiretrovirals-in-pregnancy-research-toolkit/surveillance-studies-and-registries"/>
              </a:rPr>
              <a:t>links to study materials from key pregnancy and birth surveillance studies and registries</a:t>
            </a:r>
            <a:r>
              <a:rPr lang="en-US" sz="3113">
                <a:solidFill>
                  <a:srgbClr val="000000"/>
                </a:solidFill>
                <a:latin typeface="Open Sans"/>
                <a:ea typeface="Open Sans"/>
                <a:cs typeface="Open Sans"/>
                <a:sym typeface="Open Sans"/>
              </a:rPr>
              <a:t>.</a:t>
            </a:r>
          </a:p>
        </p:txBody>
      </p:sp>
      <p:sp>
        <p:nvSpPr>
          <p:cNvPr name="Freeform 3" id="3"/>
          <p:cNvSpPr/>
          <p:nvPr/>
        </p:nvSpPr>
        <p:spPr>
          <a:xfrm flipH="false" flipV="false" rot="0">
            <a:off x="236822" y="3247724"/>
            <a:ext cx="6368417" cy="4998467"/>
          </a:xfrm>
          <a:custGeom>
            <a:avLst/>
            <a:gdLst/>
            <a:ahLst/>
            <a:cxnLst/>
            <a:rect r="r" b="b" t="t" l="l"/>
            <a:pathLst>
              <a:path h="4998467" w="6368417">
                <a:moveTo>
                  <a:pt x="0" y="0"/>
                </a:moveTo>
                <a:lnTo>
                  <a:pt x="6368417" y="0"/>
                </a:lnTo>
                <a:lnTo>
                  <a:pt x="6368417" y="4998467"/>
                </a:lnTo>
                <a:lnTo>
                  <a:pt x="0" y="4998467"/>
                </a:lnTo>
                <a:lnTo>
                  <a:pt x="0" y="0"/>
                </a:lnTo>
                <a:close/>
              </a:path>
            </a:pathLst>
          </a:custGeom>
          <a:blipFill>
            <a:blip r:embed="rId5">
              <a:extLst>
                <a:ext uri="{96DAC541-7B7A-43D3-8B79-37D633B846F1}">
                  <asvg:svgBlip xmlns:asvg="http://schemas.microsoft.com/office/drawing/2016/SVG/main" r:embed="rId6"/>
                </a:ext>
              </a:extLst>
            </a:blip>
            <a:stretch>
              <a:fillRect l="0" t="0" r="0" b="0"/>
            </a:stretch>
          </a:blipFill>
        </p:spPr>
      </p:sp>
      <p:sp>
        <p:nvSpPr>
          <p:cNvPr name="TextBox 4" id="4"/>
          <p:cNvSpPr txBox="true"/>
          <p:nvPr/>
        </p:nvSpPr>
        <p:spPr>
          <a:xfrm rot="0">
            <a:off x="742461" y="868151"/>
            <a:ext cx="15189730" cy="728700"/>
          </a:xfrm>
          <a:prstGeom prst="rect">
            <a:avLst/>
          </a:prstGeom>
        </p:spPr>
        <p:txBody>
          <a:bodyPr anchor="t" rtlCol="false" tIns="0" lIns="0" bIns="0" rIns="0">
            <a:spAutoFit/>
          </a:bodyPr>
          <a:lstStyle/>
          <a:p>
            <a:pPr algn="l">
              <a:lnSpc>
                <a:spcPts val="5565"/>
              </a:lnSpc>
            </a:pPr>
            <a:r>
              <a:rPr lang="en-US" sz="5153" b="true">
                <a:solidFill>
                  <a:srgbClr val="000000"/>
                </a:solidFill>
                <a:latin typeface="Roboto Condensed Bold"/>
                <a:ea typeface="Roboto Condensed Bold"/>
                <a:cs typeface="Roboto Condensed Bold"/>
                <a:sym typeface="Roboto Condensed Bold"/>
              </a:rPr>
              <a:t>A fina</a:t>
            </a:r>
            <a:r>
              <a:rPr lang="en-US" b="true" sz="5153">
                <a:solidFill>
                  <a:srgbClr val="000000"/>
                </a:solidFill>
                <a:latin typeface="Roboto Condensed Bold"/>
                <a:ea typeface="Roboto Condensed Bold"/>
                <a:cs typeface="Roboto Condensed Bold"/>
                <a:sym typeface="Roboto Condensed Bold"/>
              </a:rPr>
              <a:t>l note about safety of HIV PrEP in pregnancy</a:t>
            </a:r>
          </a:p>
        </p:txBody>
      </p:sp>
    </p:spTree>
  </p:cSld>
  <p:clrMapOvr>
    <a:masterClrMapping/>
  </p:clrMapOvr>
</p:sld>
</file>

<file path=ppt/slides/slide76.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13247685" y="-1299271"/>
            <a:ext cx="6765152" cy="6460720"/>
          </a:xfrm>
          <a:custGeom>
            <a:avLst/>
            <a:gdLst/>
            <a:ahLst/>
            <a:cxnLst/>
            <a:rect r="r" b="b" t="t" l="l"/>
            <a:pathLst>
              <a:path h="6460720" w="6765152">
                <a:moveTo>
                  <a:pt x="0" y="0"/>
                </a:moveTo>
                <a:lnTo>
                  <a:pt x="6765152" y="0"/>
                </a:lnTo>
                <a:lnTo>
                  <a:pt x="6765152" y="6460720"/>
                </a:lnTo>
                <a:lnTo>
                  <a:pt x="0" y="6460720"/>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TextBox 3" id="3"/>
          <p:cNvSpPr txBox="true"/>
          <p:nvPr/>
        </p:nvSpPr>
        <p:spPr>
          <a:xfrm rot="0">
            <a:off x="671150" y="418147"/>
            <a:ext cx="15497243" cy="1087756"/>
          </a:xfrm>
          <a:prstGeom prst="rect">
            <a:avLst/>
          </a:prstGeom>
        </p:spPr>
        <p:txBody>
          <a:bodyPr anchor="t" rtlCol="false" tIns="0" lIns="0" bIns="0" rIns="0">
            <a:spAutoFit/>
          </a:bodyPr>
          <a:lstStyle/>
          <a:p>
            <a:pPr algn="l">
              <a:lnSpc>
                <a:spcPts val="8819"/>
              </a:lnSpc>
            </a:pPr>
            <a:r>
              <a:rPr lang="en-US" sz="6299" b="true">
                <a:solidFill>
                  <a:srgbClr val="1D9EDE"/>
                </a:solidFill>
                <a:latin typeface="Roboto Condensed Bold"/>
                <a:ea typeface="Roboto Condensed Bold"/>
                <a:cs typeface="Roboto Condensed Bold"/>
                <a:sym typeface="Roboto Condensed Bold"/>
              </a:rPr>
              <a:t>Summary of Key Points in Lesson 4</a:t>
            </a:r>
          </a:p>
        </p:txBody>
      </p:sp>
      <p:sp>
        <p:nvSpPr>
          <p:cNvPr name="TextBox 4" id="4"/>
          <p:cNvSpPr txBox="true"/>
          <p:nvPr/>
        </p:nvSpPr>
        <p:spPr>
          <a:xfrm rot="0">
            <a:off x="785506" y="1883464"/>
            <a:ext cx="15844755" cy="1428587"/>
          </a:xfrm>
          <a:prstGeom prst="rect">
            <a:avLst/>
          </a:prstGeom>
        </p:spPr>
        <p:txBody>
          <a:bodyPr anchor="t" rtlCol="false" tIns="0" lIns="0" bIns="0" rIns="0">
            <a:spAutoFit/>
          </a:bodyPr>
          <a:lstStyle/>
          <a:p>
            <a:pPr algn="l">
              <a:lnSpc>
                <a:spcPts val="3852"/>
              </a:lnSpc>
            </a:pPr>
            <a:r>
              <a:rPr lang="en-US" sz="2751">
                <a:solidFill>
                  <a:srgbClr val="000000"/>
                </a:solidFill>
                <a:latin typeface="Open Sans"/>
                <a:ea typeface="Open Sans"/>
                <a:cs typeface="Open Sans"/>
                <a:sym typeface="Open Sans"/>
              </a:rPr>
              <a:t>Returning PrEP clients should be reassessed to determine any new contraindications arising. To determine whether a</a:t>
            </a:r>
            <a:r>
              <a:rPr lang="en-US" sz="2751">
                <a:solidFill>
                  <a:srgbClr val="000000"/>
                </a:solidFill>
                <a:latin typeface="Open Sans"/>
                <a:ea typeface="Open Sans"/>
                <a:cs typeface="Open Sans"/>
                <a:sym typeface="Open Sans"/>
              </a:rPr>
              <a:t> client is clinically eligible to continue using PrEP, providers should conduct the following assessments:</a:t>
            </a:r>
          </a:p>
        </p:txBody>
      </p:sp>
      <p:grpSp>
        <p:nvGrpSpPr>
          <p:cNvPr name="Group 5" id="5"/>
          <p:cNvGrpSpPr/>
          <p:nvPr/>
        </p:nvGrpSpPr>
        <p:grpSpPr>
          <a:xfrm rot="0">
            <a:off x="1875592" y="3469873"/>
            <a:ext cx="13769979" cy="6433583"/>
            <a:chOff x="0" y="0"/>
            <a:chExt cx="18359972" cy="8578111"/>
          </a:xfrm>
        </p:grpSpPr>
        <p:sp>
          <p:nvSpPr>
            <p:cNvPr name="Freeform 6" id="6"/>
            <p:cNvSpPr/>
            <p:nvPr/>
          </p:nvSpPr>
          <p:spPr>
            <a:xfrm flipH="false" flipV="false" rot="0">
              <a:off x="0" y="0"/>
              <a:ext cx="767147" cy="767147"/>
            </a:xfrm>
            <a:custGeom>
              <a:avLst/>
              <a:gdLst/>
              <a:ahLst/>
              <a:cxnLst/>
              <a:rect r="r" b="b" t="t" l="l"/>
              <a:pathLst>
                <a:path h="767147" w="767147">
                  <a:moveTo>
                    <a:pt x="0" y="0"/>
                  </a:moveTo>
                  <a:lnTo>
                    <a:pt x="767147" y="0"/>
                  </a:lnTo>
                  <a:lnTo>
                    <a:pt x="767147" y="767147"/>
                  </a:lnTo>
                  <a:lnTo>
                    <a:pt x="0" y="767147"/>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TextBox 7" id="7"/>
            <p:cNvSpPr txBox="true"/>
            <p:nvPr/>
          </p:nvSpPr>
          <p:spPr>
            <a:xfrm rot="0">
              <a:off x="1006049" y="102090"/>
              <a:ext cx="10887390" cy="457030"/>
            </a:xfrm>
            <a:prstGeom prst="rect">
              <a:avLst/>
            </a:prstGeom>
          </p:spPr>
          <p:txBody>
            <a:bodyPr anchor="t" rtlCol="false" tIns="0" lIns="0" bIns="0" rIns="0">
              <a:spAutoFit/>
            </a:bodyPr>
            <a:lstStyle/>
            <a:p>
              <a:pPr algn="l">
                <a:lnSpc>
                  <a:spcPts val="2844"/>
                </a:lnSpc>
              </a:pPr>
              <a:r>
                <a:rPr lang="en-US" sz="2031">
                  <a:solidFill>
                    <a:srgbClr val="000000"/>
                  </a:solidFill>
                  <a:latin typeface="Open Sans"/>
                  <a:ea typeface="Open Sans"/>
                  <a:cs typeface="Open Sans"/>
                  <a:sym typeface="Open Sans"/>
                </a:rPr>
                <a:t>HIV Testing</a:t>
              </a:r>
            </a:p>
          </p:txBody>
        </p:sp>
        <p:sp>
          <p:nvSpPr>
            <p:cNvPr name="Freeform 8" id="8"/>
            <p:cNvSpPr/>
            <p:nvPr/>
          </p:nvSpPr>
          <p:spPr>
            <a:xfrm flipH="false" flipV="false" rot="0">
              <a:off x="0" y="1284884"/>
              <a:ext cx="767147" cy="767147"/>
            </a:xfrm>
            <a:custGeom>
              <a:avLst/>
              <a:gdLst/>
              <a:ahLst/>
              <a:cxnLst/>
              <a:rect r="r" b="b" t="t" l="l"/>
              <a:pathLst>
                <a:path h="767147" w="767147">
                  <a:moveTo>
                    <a:pt x="0" y="0"/>
                  </a:moveTo>
                  <a:lnTo>
                    <a:pt x="767147" y="0"/>
                  </a:lnTo>
                  <a:lnTo>
                    <a:pt x="767147" y="767147"/>
                  </a:lnTo>
                  <a:lnTo>
                    <a:pt x="0" y="767147"/>
                  </a:lnTo>
                  <a:lnTo>
                    <a:pt x="0" y="0"/>
                  </a:lnTo>
                  <a:close/>
                </a:path>
              </a:pathLst>
            </a:custGeom>
            <a:blipFill>
              <a:blip r:embed="rId6">
                <a:extLst>
                  <a:ext uri="{96DAC541-7B7A-43D3-8B79-37D633B846F1}">
                    <asvg:svgBlip xmlns:asvg="http://schemas.microsoft.com/office/drawing/2016/SVG/main" r:embed="rId7"/>
                  </a:ext>
                </a:extLst>
              </a:blip>
              <a:stretch>
                <a:fillRect l="0" t="0" r="0" b="0"/>
              </a:stretch>
            </a:blipFill>
          </p:spPr>
        </p:sp>
        <p:sp>
          <p:nvSpPr>
            <p:cNvPr name="Freeform 9" id="9"/>
            <p:cNvSpPr/>
            <p:nvPr/>
          </p:nvSpPr>
          <p:spPr>
            <a:xfrm flipH="false" flipV="false" rot="0">
              <a:off x="0" y="2608376"/>
              <a:ext cx="767147" cy="767147"/>
            </a:xfrm>
            <a:custGeom>
              <a:avLst/>
              <a:gdLst/>
              <a:ahLst/>
              <a:cxnLst/>
              <a:rect r="r" b="b" t="t" l="l"/>
              <a:pathLst>
                <a:path h="767147" w="767147">
                  <a:moveTo>
                    <a:pt x="0" y="0"/>
                  </a:moveTo>
                  <a:lnTo>
                    <a:pt x="767147" y="0"/>
                  </a:lnTo>
                  <a:lnTo>
                    <a:pt x="767147" y="767147"/>
                  </a:lnTo>
                  <a:lnTo>
                    <a:pt x="0" y="767147"/>
                  </a:lnTo>
                  <a:lnTo>
                    <a:pt x="0" y="0"/>
                  </a:lnTo>
                  <a:close/>
                </a:path>
              </a:pathLst>
            </a:custGeom>
            <a:blipFill>
              <a:blip r:embed="rId8">
                <a:extLst>
                  <a:ext uri="{96DAC541-7B7A-43D3-8B79-37D633B846F1}">
                    <asvg:svgBlip xmlns:asvg="http://schemas.microsoft.com/office/drawing/2016/SVG/main" r:embed="rId9"/>
                  </a:ext>
                </a:extLst>
              </a:blip>
              <a:stretch>
                <a:fillRect l="0" t="0" r="0" b="0"/>
              </a:stretch>
            </a:blipFill>
          </p:spPr>
        </p:sp>
        <p:sp>
          <p:nvSpPr>
            <p:cNvPr name="Freeform 10" id="10"/>
            <p:cNvSpPr/>
            <p:nvPr/>
          </p:nvSpPr>
          <p:spPr>
            <a:xfrm flipH="false" flipV="false" rot="0">
              <a:off x="0" y="3975122"/>
              <a:ext cx="767147" cy="767147"/>
            </a:xfrm>
            <a:custGeom>
              <a:avLst/>
              <a:gdLst/>
              <a:ahLst/>
              <a:cxnLst/>
              <a:rect r="r" b="b" t="t" l="l"/>
              <a:pathLst>
                <a:path h="767147" w="767147">
                  <a:moveTo>
                    <a:pt x="0" y="0"/>
                  </a:moveTo>
                  <a:lnTo>
                    <a:pt x="767147" y="0"/>
                  </a:lnTo>
                  <a:lnTo>
                    <a:pt x="767147" y="767147"/>
                  </a:lnTo>
                  <a:lnTo>
                    <a:pt x="0" y="767147"/>
                  </a:lnTo>
                  <a:lnTo>
                    <a:pt x="0" y="0"/>
                  </a:lnTo>
                  <a:close/>
                </a:path>
              </a:pathLst>
            </a:custGeom>
            <a:blipFill>
              <a:blip r:embed="rId10">
                <a:extLst>
                  <a:ext uri="{96DAC541-7B7A-43D3-8B79-37D633B846F1}">
                    <asvg:svgBlip xmlns:asvg="http://schemas.microsoft.com/office/drawing/2016/SVG/main" r:embed="rId11"/>
                  </a:ext>
                </a:extLst>
              </a:blip>
              <a:stretch>
                <a:fillRect l="0" t="0" r="0" b="0"/>
              </a:stretch>
            </a:blipFill>
          </p:spPr>
        </p:sp>
        <p:sp>
          <p:nvSpPr>
            <p:cNvPr name="TextBox 11" id="11"/>
            <p:cNvSpPr txBox="true"/>
            <p:nvPr/>
          </p:nvSpPr>
          <p:spPr>
            <a:xfrm rot="0">
              <a:off x="1017728" y="4116422"/>
              <a:ext cx="14885934" cy="457030"/>
            </a:xfrm>
            <a:prstGeom prst="rect">
              <a:avLst/>
            </a:prstGeom>
          </p:spPr>
          <p:txBody>
            <a:bodyPr anchor="t" rtlCol="false" tIns="0" lIns="0" bIns="0" rIns="0">
              <a:spAutoFit/>
            </a:bodyPr>
            <a:lstStyle/>
            <a:p>
              <a:pPr algn="l">
                <a:lnSpc>
                  <a:spcPts val="2844"/>
                </a:lnSpc>
              </a:pPr>
              <a:r>
                <a:rPr lang="en-US" sz="2031">
                  <a:solidFill>
                    <a:srgbClr val="000000"/>
                  </a:solidFill>
                  <a:latin typeface="Open Sans"/>
                  <a:ea typeface="Open Sans"/>
                  <a:cs typeface="Open Sans"/>
                  <a:sym typeface="Open Sans"/>
                </a:rPr>
                <a:t>Use of</a:t>
              </a:r>
              <a:r>
                <a:rPr lang="en-US" sz="2031">
                  <a:solidFill>
                    <a:srgbClr val="000000"/>
                  </a:solidFill>
                  <a:latin typeface="Open Sans"/>
                  <a:ea typeface="Open Sans"/>
                  <a:cs typeface="Open Sans"/>
                  <a:sym typeface="Open Sans"/>
                </a:rPr>
                <a:t> other medications or products that may interact with PrEP</a:t>
              </a:r>
            </a:p>
          </p:txBody>
        </p:sp>
        <p:sp>
          <p:nvSpPr>
            <p:cNvPr name="Freeform 12" id="12"/>
            <p:cNvSpPr/>
            <p:nvPr/>
          </p:nvSpPr>
          <p:spPr>
            <a:xfrm flipH="false" flipV="false" rot="0">
              <a:off x="0" y="5260006"/>
              <a:ext cx="757803" cy="757803"/>
            </a:xfrm>
            <a:custGeom>
              <a:avLst/>
              <a:gdLst/>
              <a:ahLst/>
              <a:cxnLst/>
              <a:rect r="r" b="b" t="t" l="l"/>
              <a:pathLst>
                <a:path h="757803" w="757803">
                  <a:moveTo>
                    <a:pt x="0" y="0"/>
                  </a:moveTo>
                  <a:lnTo>
                    <a:pt x="757803" y="0"/>
                  </a:lnTo>
                  <a:lnTo>
                    <a:pt x="757803" y="757803"/>
                  </a:lnTo>
                  <a:lnTo>
                    <a:pt x="0" y="757803"/>
                  </a:lnTo>
                  <a:lnTo>
                    <a:pt x="0" y="0"/>
                  </a:lnTo>
                  <a:close/>
                </a:path>
              </a:pathLst>
            </a:custGeom>
            <a:blipFill>
              <a:blip r:embed="rId12">
                <a:extLst>
                  <a:ext uri="{96DAC541-7B7A-43D3-8B79-37D633B846F1}">
                    <asvg:svgBlip xmlns:asvg="http://schemas.microsoft.com/office/drawing/2016/SVG/main" r:embed="rId13"/>
                  </a:ext>
                </a:extLst>
              </a:blip>
              <a:stretch>
                <a:fillRect l="0" t="0" r="0" b="0"/>
              </a:stretch>
            </a:blipFill>
          </p:spPr>
        </p:sp>
        <p:sp>
          <p:nvSpPr>
            <p:cNvPr name="TextBox 13" id="13"/>
            <p:cNvSpPr txBox="true"/>
            <p:nvPr/>
          </p:nvSpPr>
          <p:spPr>
            <a:xfrm rot="0">
              <a:off x="1027073" y="5396634"/>
              <a:ext cx="14909292" cy="457030"/>
            </a:xfrm>
            <a:prstGeom prst="rect">
              <a:avLst/>
            </a:prstGeom>
          </p:spPr>
          <p:txBody>
            <a:bodyPr anchor="t" rtlCol="false" tIns="0" lIns="0" bIns="0" rIns="0">
              <a:spAutoFit/>
            </a:bodyPr>
            <a:lstStyle/>
            <a:p>
              <a:pPr algn="l">
                <a:lnSpc>
                  <a:spcPts val="2844"/>
                </a:lnSpc>
              </a:pPr>
              <a:r>
                <a:rPr lang="en-US" sz="2031" i="true" b="true">
                  <a:solidFill>
                    <a:srgbClr val="000000"/>
                  </a:solidFill>
                  <a:latin typeface="Open Sans Bold Italics"/>
                  <a:ea typeface="Open Sans Bold Italics"/>
                  <a:cs typeface="Open Sans Bold Italics"/>
                  <a:sym typeface="Open Sans Bold Italics"/>
                </a:rPr>
                <a:t>New</a:t>
              </a:r>
              <a:r>
                <a:rPr lang="en-US" sz="2031">
                  <a:solidFill>
                    <a:srgbClr val="000000"/>
                  </a:solidFill>
                  <a:latin typeface="Open Sans"/>
                  <a:ea typeface="Open Sans"/>
                  <a:cs typeface="Open Sans"/>
                  <a:sym typeface="Open Sans"/>
                </a:rPr>
                <a:t> medication allergi</a:t>
              </a:r>
              <a:r>
                <a:rPr lang="en-US" sz="2031">
                  <a:solidFill>
                    <a:srgbClr val="000000"/>
                  </a:solidFill>
                  <a:latin typeface="Open Sans"/>
                  <a:ea typeface="Open Sans"/>
                  <a:cs typeface="Open Sans"/>
                  <a:sym typeface="Open Sans"/>
                </a:rPr>
                <a:t>es/hypersensitivities</a:t>
              </a:r>
            </a:p>
          </p:txBody>
        </p:sp>
        <p:sp>
          <p:nvSpPr>
            <p:cNvPr name="Freeform 14" id="14"/>
            <p:cNvSpPr/>
            <p:nvPr/>
          </p:nvSpPr>
          <p:spPr>
            <a:xfrm flipH="false" flipV="false" rot="0">
              <a:off x="0" y="6535546"/>
              <a:ext cx="748459" cy="748459"/>
            </a:xfrm>
            <a:custGeom>
              <a:avLst/>
              <a:gdLst/>
              <a:ahLst/>
              <a:cxnLst/>
              <a:rect r="r" b="b" t="t" l="l"/>
              <a:pathLst>
                <a:path h="748459" w="748459">
                  <a:moveTo>
                    <a:pt x="0" y="0"/>
                  </a:moveTo>
                  <a:lnTo>
                    <a:pt x="748459" y="0"/>
                  </a:lnTo>
                  <a:lnTo>
                    <a:pt x="748459" y="748458"/>
                  </a:lnTo>
                  <a:lnTo>
                    <a:pt x="0" y="748458"/>
                  </a:lnTo>
                  <a:lnTo>
                    <a:pt x="0" y="0"/>
                  </a:lnTo>
                  <a:close/>
                </a:path>
              </a:pathLst>
            </a:custGeom>
            <a:blipFill>
              <a:blip r:embed="rId14">
                <a:extLst>
                  <a:ext uri="{96DAC541-7B7A-43D3-8B79-37D633B846F1}">
                    <asvg:svgBlip xmlns:asvg="http://schemas.microsoft.com/office/drawing/2016/SVG/main" r:embed="rId15"/>
                  </a:ext>
                </a:extLst>
              </a:blip>
              <a:stretch>
                <a:fillRect l="0" t="0" r="0" b="0"/>
              </a:stretch>
            </a:blipFill>
          </p:spPr>
        </p:sp>
        <p:sp>
          <p:nvSpPr>
            <p:cNvPr name="TextBox 15" id="15"/>
            <p:cNvSpPr txBox="true"/>
            <p:nvPr/>
          </p:nvSpPr>
          <p:spPr>
            <a:xfrm rot="0">
              <a:off x="1041503" y="6667502"/>
              <a:ext cx="14909292" cy="457030"/>
            </a:xfrm>
            <a:prstGeom prst="rect">
              <a:avLst/>
            </a:prstGeom>
          </p:spPr>
          <p:txBody>
            <a:bodyPr anchor="t" rtlCol="false" tIns="0" lIns="0" bIns="0" rIns="0">
              <a:spAutoFit/>
            </a:bodyPr>
            <a:lstStyle/>
            <a:p>
              <a:pPr algn="l">
                <a:lnSpc>
                  <a:spcPts val="2844"/>
                </a:lnSpc>
              </a:pPr>
              <a:r>
                <a:rPr lang="en-US" sz="2031" i="true" b="true">
                  <a:solidFill>
                    <a:srgbClr val="000000"/>
                  </a:solidFill>
                  <a:latin typeface="Open Sans Bold Italics"/>
                  <a:ea typeface="Open Sans Bold Italics"/>
                  <a:cs typeface="Open Sans Bold Italics"/>
                  <a:sym typeface="Open Sans Bold Italics"/>
                </a:rPr>
                <a:t>New or changes in </a:t>
              </a:r>
              <a:r>
                <a:rPr lang="en-US" sz="2031">
                  <a:solidFill>
                    <a:srgbClr val="000000"/>
                  </a:solidFill>
                  <a:latin typeface="Open Sans"/>
                  <a:ea typeface="Open Sans"/>
                  <a:cs typeface="Open Sans"/>
                  <a:sym typeface="Open Sans"/>
                </a:rPr>
                <a:t>comorbidities</a:t>
              </a:r>
            </a:p>
          </p:txBody>
        </p:sp>
        <p:sp>
          <p:nvSpPr>
            <p:cNvPr name="Freeform 16" id="16"/>
            <p:cNvSpPr/>
            <p:nvPr/>
          </p:nvSpPr>
          <p:spPr>
            <a:xfrm flipH="false" flipV="false" rot="0">
              <a:off x="0" y="7841918"/>
              <a:ext cx="736193" cy="736193"/>
            </a:xfrm>
            <a:custGeom>
              <a:avLst/>
              <a:gdLst/>
              <a:ahLst/>
              <a:cxnLst/>
              <a:rect r="r" b="b" t="t" l="l"/>
              <a:pathLst>
                <a:path h="736193" w="736193">
                  <a:moveTo>
                    <a:pt x="0" y="0"/>
                  </a:moveTo>
                  <a:lnTo>
                    <a:pt x="736193" y="0"/>
                  </a:lnTo>
                  <a:lnTo>
                    <a:pt x="736193" y="736193"/>
                  </a:lnTo>
                  <a:lnTo>
                    <a:pt x="0" y="736193"/>
                  </a:lnTo>
                  <a:lnTo>
                    <a:pt x="0" y="0"/>
                  </a:lnTo>
                  <a:close/>
                </a:path>
              </a:pathLst>
            </a:custGeom>
            <a:blipFill>
              <a:blip r:embed="rId16">
                <a:extLst>
                  <a:ext uri="{96DAC541-7B7A-43D3-8B79-37D633B846F1}">
                    <asvg:svgBlip xmlns:asvg="http://schemas.microsoft.com/office/drawing/2016/SVG/main" r:embed="rId17"/>
                  </a:ext>
                </a:extLst>
              </a:blip>
              <a:stretch>
                <a:fillRect l="0" t="0" r="0" b="0"/>
              </a:stretch>
            </a:blipFill>
          </p:spPr>
        </p:sp>
        <p:sp>
          <p:nvSpPr>
            <p:cNvPr name="TextBox 17" id="17"/>
            <p:cNvSpPr txBox="true"/>
            <p:nvPr/>
          </p:nvSpPr>
          <p:spPr>
            <a:xfrm rot="0">
              <a:off x="1015394" y="1237259"/>
              <a:ext cx="17344578" cy="935242"/>
            </a:xfrm>
            <a:prstGeom prst="rect">
              <a:avLst/>
            </a:prstGeom>
          </p:spPr>
          <p:txBody>
            <a:bodyPr anchor="t" rtlCol="false" tIns="0" lIns="0" bIns="0" rIns="0">
              <a:spAutoFit/>
            </a:bodyPr>
            <a:lstStyle/>
            <a:p>
              <a:pPr algn="l">
                <a:lnSpc>
                  <a:spcPts val="2844"/>
                </a:lnSpc>
              </a:pPr>
              <a:r>
                <a:rPr lang="en-US" sz="2031">
                  <a:solidFill>
                    <a:srgbClr val="000000"/>
                  </a:solidFill>
                  <a:latin typeface="Open Sans"/>
                  <a:ea typeface="Open Sans"/>
                  <a:cs typeface="Open Sans"/>
                  <a:sym typeface="Open Sans"/>
                </a:rPr>
                <a:t>Possible exposure to HIV in the past 72 hours (“PEP Assessment”), </a:t>
              </a:r>
              <a:r>
                <a:rPr lang="en-US" sz="2031" i="true" b="true">
                  <a:solidFill>
                    <a:srgbClr val="000000"/>
                  </a:solidFill>
                  <a:latin typeface="Open Sans Bold Italics"/>
                  <a:ea typeface="Open Sans Bold Italics"/>
                  <a:cs typeface="Open Sans Bold Italics"/>
                  <a:sym typeface="Open Sans Bold Italics"/>
                </a:rPr>
                <a:t>including assessment for PrEP use deviations </a:t>
              </a:r>
            </a:p>
          </p:txBody>
        </p:sp>
        <p:sp>
          <p:nvSpPr>
            <p:cNvPr name="TextBox 18" id="18"/>
            <p:cNvSpPr txBox="true"/>
            <p:nvPr/>
          </p:nvSpPr>
          <p:spPr>
            <a:xfrm rot="0">
              <a:off x="1015394" y="2522143"/>
              <a:ext cx="16672557" cy="935242"/>
            </a:xfrm>
            <a:prstGeom prst="rect">
              <a:avLst/>
            </a:prstGeom>
          </p:spPr>
          <p:txBody>
            <a:bodyPr anchor="t" rtlCol="false" tIns="0" lIns="0" bIns="0" rIns="0">
              <a:spAutoFit/>
            </a:bodyPr>
            <a:lstStyle/>
            <a:p>
              <a:pPr algn="l">
                <a:lnSpc>
                  <a:spcPts val="2844"/>
                </a:lnSpc>
              </a:pPr>
              <a:r>
                <a:rPr lang="en-US" sz="2031">
                  <a:solidFill>
                    <a:srgbClr val="000000"/>
                  </a:solidFill>
                  <a:latin typeface="Open Sans"/>
                  <a:ea typeface="Open Sans"/>
                  <a:cs typeface="Open Sans"/>
                  <a:sym typeface="Open Sans"/>
                </a:rPr>
                <a:t>Signs/symptoms of acute HIV</a:t>
              </a:r>
              <a:r>
                <a:rPr lang="en-US" sz="2031">
                  <a:solidFill>
                    <a:srgbClr val="000000"/>
                  </a:solidFill>
                  <a:latin typeface="Open Sans"/>
                  <a:ea typeface="Open Sans"/>
                  <a:cs typeface="Open Sans"/>
                  <a:sym typeface="Open Sans"/>
                </a:rPr>
                <a:t> infection in past 2 weeks in the context of possible HIV exposure(s) in past 1 month ("AHI Assessment"),</a:t>
              </a:r>
              <a:r>
                <a:rPr lang="en-US" sz="2031" i="true" b="true">
                  <a:solidFill>
                    <a:srgbClr val="000000"/>
                  </a:solidFill>
                  <a:latin typeface="Open Sans Bold Italics"/>
                  <a:ea typeface="Open Sans Bold Italics"/>
                  <a:cs typeface="Open Sans Bold Italics"/>
                  <a:sym typeface="Open Sans Bold Italics"/>
                </a:rPr>
                <a:t> including assessment for PrEP use deviations </a:t>
              </a:r>
            </a:p>
          </p:txBody>
        </p:sp>
        <p:sp>
          <p:nvSpPr>
            <p:cNvPr name="TextBox 19" id="19"/>
            <p:cNvSpPr txBox="true"/>
            <p:nvPr/>
          </p:nvSpPr>
          <p:spPr>
            <a:xfrm rot="0">
              <a:off x="1015394" y="7957687"/>
              <a:ext cx="16672557" cy="457030"/>
            </a:xfrm>
            <a:prstGeom prst="rect">
              <a:avLst/>
            </a:prstGeom>
          </p:spPr>
          <p:txBody>
            <a:bodyPr anchor="t" rtlCol="false" tIns="0" lIns="0" bIns="0" rIns="0">
              <a:spAutoFit/>
            </a:bodyPr>
            <a:lstStyle/>
            <a:p>
              <a:pPr algn="l">
                <a:lnSpc>
                  <a:spcPts val="2844"/>
                </a:lnSpc>
              </a:pPr>
              <a:r>
                <a:rPr lang="en-US" sz="2031" i="true" b="true">
                  <a:solidFill>
                    <a:srgbClr val="000000"/>
                  </a:solidFill>
                  <a:latin typeface="Open Sans Bold Italics"/>
                  <a:ea typeface="Open Sans Bold Italics"/>
                  <a:cs typeface="Open Sans Bold Italics"/>
                  <a:sym typeface="Open Sans Bold Italics"/>
                </a:rPr>
                <a:t>Side effects from use of PrEP </a:t>
              </a:r>
            </a:p>
          </p:txBody>
        </p:sp>
      </p:grpSp>
    </p:spTree>
  </p:cSld>
  <p:clrMapOvr>
    <a:masterClrMapping/>
  </p:clrMapOvr>
</p:sld>
</file>

<file path=ppt/slides/slide77.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13247685" y="-1299271"/>
            <a:ext cx="6765152" cy="6460720"/>
          </a:xfrm>
          <a:custGeom>
            <a:avLst/>
            <a:gdLst/>
            <a:ahLst/>
            <a:cxnLst/>
            <a:rect r="r" b="b" t="t" l="l"/>
            <a:pathLst>
              <a:path h="6460720" w="6765152">
                <a:moveTo>
                  <a:pt x="0" y="0"/>
                </a:moveTo>
                <a:lnTo>
                  <a:pt x="6765152" y="0"/>
                </a:lnTo>
                <a:lnTo>
                  <a:pt x="6765152" y="6460720"/>
                </a:lnTo>
                <a:lnTo>
                  <a:pt x="0" y="6460720"/>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TextBox 3" id="3"/>
          <p:cNvSpPr txBox="true"/>
          <p:nvPr/>
        </p:nvSpPr>
        <p:spPr>
          <a:xfrm rot="0">
            <a:off x="671150" y="418147"/>
            <a:ext cx="15497243" cy="1087756"/>
          </a:xfrm>
          <a:prstGeom prst="rect">
            <a:avLst/>
          </a:prstGeom>
        </p:spPr>
        <p:txBody>
          <a:bodyPr anchor="t" rtlCol="false" tIns="0" lIns="0" bIns="0" rIns="0">
            <a:spAutoFit/>
          </a:bodyPr>
          <a:lstStyle/>
          <a:p>
            <a:pPr algn="l">
              <a:lnSpc>
                <a:spcPts val="8819"/>
              </a:lnSpc>
            </a:pPr>
            <a:r>
              <a:rPr lang="en-US" sz="6299" b="true">
                <a:solidFill>
                  <a:srgbClr val="1D9EDE"/>
                </a:solidFill>
                <a:latin typeface="Roboto Condensed Bold"/>
                <a:ea typeface="Roboto Condensed Bold"/>
                <a:cs typeface="Roboto Condensed Bold"/>
                <a:sym typeface="Roboto Condensed Bold"/>
              </a:rPr>
              <a:t>Summary of Key Points in Lesson 4</a:t>
            </a:r>
          </a:p>
        </p:txBody>
      </p:sp>
      <p:sp>
        <p:nvSpPr>
          <p:cNvPr name="TextBox 4" id="4"/>
          <p:cNvSpPr txBox="true"/>
          <p:nvPr/>
        </p:nvSpPr>
        <p:spPr>
          <a:xfrm rot="0">
            <a:off x="785506" y="2020544"/>
            <a:ext cx="15844755" cy="7015681"/>
          </a:xfrm>
          <a:prstGeom prst="rect">
            <a:avLst/>
          </a:prstGeom>
        </p:spPr>
        <p:txBody>
          <a:bodyPr anchor="t" rtlCol="false" tIns="0" lIns="0" bIns="0" rIns="0">
            <a:spAutoFit/>
          </a:bodyPr>
          <a:lstStyle/>
          <a:p>
            <a:pPr algn="l" marL="716844" indent="-358422" lvl="1">
              <a:lnSpc>
                <a:spcPts val="4648"/>
              </a:lnSpc>
              <a:buFont typeface="Arial"/>
              <a:buChar char="•"/>
            </a:pPr>
            <a:r>
              <a:rPr lang="en-US" sz="3320">
                <a:solidFill>
                  <a:srgbClr val="000000"/>
                </a:solidFill>
                <a:latin typeface="Open Sans"/>
                <a:ea typeface="Open Sans"/>
                <a:cs typeface="Open Sans"/>
                <a:sym typeface="Open Sans"/>
              </a:rPr>
              <a:t>As part of the PEP and AHI assessment steps, provider must assess whether clients missed PrEP doses/had periods of non-use (deviated from the dos</a:t>
            </a:r>
            <a:r>
              <a:rPr lang="en-US" sz="3320">
                <a:solidFill>
                  <a:srgbClr val="000000"/>
                </a:solidFill>
                <a:latin typeface="Open Sans"/>
                <a:ea typeface="Open Sans"/>
                <a:cs typeface="Open Sans"/>
                <a:sym typeface="Open Sans"/>
              </a:rPr>
              <a:t>ing schedule) or used PrEP effectively/as instructed. PrEP use deviations may have resulted in the client being less protected against HIV.</a:t>
            </a:r>
          </a:p>
          <a:p>
            <a:pPr algn="l" marL="716844" indent="-358422" lvl="1">
              <a:lnSpc>
                <a:spcPts val="4648"/>
              </a:lnSpc>
              <a:buFont typeface="Arial"/>
              <a:buChar char="•"/>
            </a:pPr>
            <a:r>
              <a:rPr lang="en-US" sz="3320">
                <a:solidFill>
                  <a:srgbClr val="000000"/>
                </a:solidFill>
                <a:latin typeface="Open Sans"/>
                <a:ea typeface="Open Sans"/>
                <a:cs typeface="Open Sans"/>
                <a:sym typeface="Open Sans"/>
              </a:rPr>
              <a:t>Side effects due to the use of PrEP (regardless of the product) are typically of mild-moderate severity, often resolve on their own or with symptomatic management with non-prescription medications, and stopping PrEP use is usually not required. Clients should be advised to contact their provider if symptoms are severe, prolonged or if they’re concerned.</a:t>
            </a:r>
          </a:p>
          <a:p>
            <a:pPr algn="l" marL="1433688" indent="-477896" lvl="2">
              <a:lnSpc>
                <a:spcPts val="4648"/>
              </a:lnSpc>
              <a:buFont typeface="Arial"/>
              <a:buChar char="⚬"/>
            </a:pPr>
            <a:r>
              <a:rPr lang="en-US" sz="3320">
                <a:solidFill>
                  <a:srgbClr val="000000"/>
                </a:solidFill>
                <a:latin typeface="Open Sans"/>
                <a:ea typeface="Open Sans"/>
                <a:cs typeface="Open Sans"/>
                <a:sym typeface="Open Sans"/>
              </a:rPr>
              <a:t>Clients experiencing signs/symptoms of an allergic reaction—such as rash, itching, swelling or shortness of breath—should seek immediate medical attention.</a:t>
            </a:r>
          </a:p>
        </p:txBody>
      </p:sp>
    </p:spTree>
  </p:cSld>
  <p:clrMapOvr>
    <a:masterClrMapping/>
  </p:clrMapOvr>
</p:sld>
</file>

<file path=ppt/slides/slide78.xml><?xml version="1.0" encoding="utf-8"?>
<p:sld xmlns:p="http://schemas.openxmlformats.org/presentationml/2006/main" xmlns:a="http://schemas.openxmlformats.org/drawingml/2006/main">
  <p:cSld>
    <p:spTree>
      <p:nvGrpSpPr>
        <p:cNvPr id="1" name=""/>
        <p:cNvGrpSpPr/>
        <p:nvPr/>
      </p:nvGrpSpPr>
      <p:grpSpPr>
        <a:xfrm>
          <a:off x="0" y="0"/>
          <a:ext cx="0" cy="0"/>
          <a:chOff x="0" y="0"/>
          <a:chExt cx="0" cy="0"/>
        </a:xfrm>
      </p:grpSpPr>
      <p:sp>
        <p:nvSpPr>
          <p:cNvPr name="TextBox 2" id="2"/>
          <p:cNvSpPr txBox="true"/>
          <p:nvPr/>
        </p:nvSpPr>
        <p:spPr>
          <a:xfrm rot="0">
            <a:off x="362133" y="198120"/>
            <a:ext cx="15497243" cy="830580"/>
          </a:xfrm>
          <a:prstGeom prst="rect">
            <a:avLst/>
          </a:prstGeom>
        </p:spPr>
        <p:txBody>
          <a:bodyPr anchor="t" rtlCol="false" tIns="0" lIns="0" bIns="0" rIns="0">
            <a:spAutoFit/>
          </a:bodyPr>
          <a:lstStyle/>
          <a:p>
            <a:pPr algn="l">
              <a:lnSpc>
                <a:spcPts val="6719"/>
              </a:lnSpc>
            </a:pPr>
            <a:r>
              <a:rPr lang="en-US" sz="4800" b="true">
                <a:solidFill>
                  <a:srgbClr val="000000"/>
                </a:solidFill>
                <a:latin typeface="Roboto Condensed Bold"/>
                <a:ea typeface="Roboto Condensed Bold"/>
                <a:cs typeface="Roboto Condensed Bold"/>
                <a:sym typeface="Roboto Condensed Bold"/>
              </a:rPr>
              <a:t>Summary: Contraindications/Considerations to Oral PrEP use</a:t>
            </a:r>
          </a:p>
        </p:txBody>
      </p:sp>
      <p:grpSp>
        <p:nvGrpSpPr>
          <p:cNvPr name="Group 3" id="3"/>
          <p:cNvGrpSpPr/>
          <p:nvPr/>
        </p:nvGrpSpPr>
        <p:grpSpPr>
          <a:xfrm rot="0">
            <a:off x="0" y="1028700"/>
            <a:ext cx="18948046" cy="9581445"/>
            <a:chOff x="0" y="0"/>
            <a:chExt cx="4602607" cy="2327397"/>
          </a:xfrm>
        </p:grpSpPr>
        <p:sp>
          <p:nvSpPr>
            <p:cNvPr name="Freeform 4" id="4"/>
            <p:cNvSpPr/>
            <p:nvPr/>
          </p:nvSpPr>
          <p:spPr>
            <a:xfrm flipH="false" flipV="false" rot="0">
              <a:off x="0" y="0"/>
              <a:ext cx="4602607" cy="2327397"/>
            </a:xfrm>
            <a:custGeom>
              <a:avLst/>
              <a:gdLst/>
              <a:ahLst/>
              <a:cxnLst/>
              <a:rect r="r" b="b" t="t" l="l"/>
              <a:pathLst>
                <a:path h="2327397" w="4602607">
                  <a:moveTo>
                    <a:pt x="0" y="0"/>
                  </a:moveTo>
                  <a:lnTo>
                    <a:pt x="4602607" y="0"/>
                  </a:lnTo>
                  <a:lnTo>
                    <a:pt x="4602607" y="2327397"/>
                  </a:lnTo>
                  <a:lnTo>
                    <a:pt x="0" y="2327397"/>
                  </a:lnTo>
                  <a:close/>
                </a:path>
              </a:pathLst>
            </a:custGeom>
            <a:solidFill>
              <a:srgbClr val="1D9EDE"/>
            </a:solidFill>
          </p:spPr>
        </p:sp>
        <p:sp>
          <p:nvSpPr>
            <p:cNvPr name="TextBox 5" id="5"/>
            <p:cNvSpPr txBox="true"/>
            <p:nvPr/>
          </p:nvSpPr>
          <p:spPr>
            <a:xfrm>
              <a:off x="0" y="47625"/>
              <a:ext cx="4602607" cy="2279772"/>
            </a:xfrm>
            <a:prstGeom prst="rect">
              <a:avLst/>
            </a:prstGeom>
          </p:spPr>
          <p:txBody>
            <a:bodyPr anchor="ctr" rtlCol="false" tIns="50800" lIns="50800" bIns="50800" rIns="50800"/>
            <a:lstStyle/>
            <a:p>
              <a:pPr algn="ctr">
                <a:lnSpc>
                  <a:spcPts val="1602"/>
                </a:lnSpc>
              </a:pPr>
            </a:p>
          </p:txBody>
        </p:sp>
      </p:grpSp>
      <p:sp>
        <p:nvSpPr>
          <p:cNvPr name="TextBox 6" id="6"/>
          <p:cNvSpPr txBox="true"/>
          <p:nvPr/>
        </p:nvSpPr>
        <p:spPr>
          <a:xfrm rot="0">
            <a:off x="491557" y="2081998"/>
            <a:ext cx="16897167" cy="7691210"/>
          </a:xfrm>
          <a:prstGeom prst="rect">
            <a:avLst/>
          </a:prstGeom>
        </p:spPr>
        <p:txBody>
          <a:bodyPr anchor="t" rtlCol="false" tIns="0" lIns="0" bIns="0" rIns="0">
            <a:spAutoFit/>
          </a:bodyPr>
          <a:lstStyle/>
          <a:p>
            <a:pPr algn="l">
              <a:lnSpc>
                <a:spcPts val="3425"/>
              </a:lnSpc>
            </a:pPr>
            <a:r>
              <a:rPr lang="en-US" sz="2446" b="true">
                <a:solidFill>
                  <a:srgbClr val="FFFFFF"/>
                </a:solidFill>
                <a:latin typeface="Open Sans Bold"/>
                <a:ea typeface="Open Sans Bold"/>
                <a:cs typeface="Open Sans Bold"/>
                <a:sym typeface="Open Sans Bold"/>
              </a:rPr>
              <a:t>Contraindications/considerations to continued use of oral PrEP are as follows:</a:t>
            </a:r>
          </a:p>
          <a:p>
            <a:pPr algn="l" marL="528193" indent="-264096" lvl="1">
              <a:lnSpc>
                <a:spcPts val="3425"/>
              </a:lnSpc>
              <a:buFont typeface="Arial"/>
              <a:buChar char="•"/>
            </a:pPr>
            <a:r>
              <a:rPr lang="en-US" b="true" sz="2446">
                <a:solidFill>
                  <a:srgbClr val="FFFFFF"/>
                </a:solidFill>
                <a:latin typeface="Open Sans Bold"/>
                <a:ea typeface="Open Sans Bold"/>
                <a:cs typeface="Open Sans Bold"/>
                <a:sym typeface="Open Sans Bold"/>
              </a:rPr>
              <a:t>HIV-positive or inconclusive results</a:t>
            </a:r>
          </a:p>
          <a:p>
            <a:pPr algn="l" marL="1056386" indent="-352129" lvl="2">
              <a:lnSpc>
                <a:spcPts val="3425"/>
              </a:lnSpc>
              <a:buFont typeface="Arial"/>
              <a:buChar char="⚬"/>
            </a:pPr>
            <a:r>
              <a:rPr lang="en-US" sz="2446">
                <a:solidFill>
                  <a:srgbClr val="FFFFFF"/>
                </a:solidFill>
                <a:latin typeface="Open Sans"/>
                <a:ea typeface="Open Sans"/>
                <a:cs typeface="Open Sans"/>
                <a:sym typeface="Open Sans"/>
              </a:rPr>
              <a:t>Discontinue oral PrEP; refer for ART</a:t>
            </a:r>
          </a:p>
          <a:p>
            <a:pPr algn="l" marL="528193" indent="-264096" lvl="1">
              <a:lnSpc>
                <a:spcPts val="3425"/>
              </a:lnSpc>
              <a:buFont typeface="Arial"/>
              <a:buChar char="•"/>
            </a:pPr>
            <a:r>
              <a:rPr lang="en-US" b="true" sz="2446" i="true">
                <a:solidFill>
                  <a:srgbClr val="FFFFFF"/>
                </a:solidFill>
                <a:latin typeface="Open Sans Bold Italics"/>
                <a:ea typeface="Open Sans Bold Italics"/>
                <a:cs typeface="Open Sans Bold Italics"/>
                <a:sym typeface="Open Sans Bold Italics"/>
              </a:rPr>
              <a:t>High indication for PEP</a:t>
            </a:r>
            <a:r>
              <a:rPr lang="en-US" b="true" sz="2446">
                <a:solidFill>
                  <a:srgbClr val="FFFFFF"/>
                </a:solidFill>
                <a:latin typeface="Open Sans Bold"/>
                <a:ea typeface="Open Sans Bold"/>
                <a:cs typeface="Open Sans Bold"/>
                <a:sym typeface="Open Sans Bold"/>
              </a:rPr>
              <a:t> </a:t>
            </a:r>
            <a:r>
              <a:rPr lang="en-US" sz="2446">
                <a:solidFill>
                  <a:srgbClr val="FFFFFF"/>
                </a:solidFill>
                <a:latin typeface="Open Sans"/>
                <a:ea typeface="Open Sans"/>
                <a:cs typeface="Open Sans"/>
                <a:sym typeface="Open Sans"/>
              </a:rPr>
              <a:t>(high-risk exposure and significant oral PrEP use deviation/missed doses)</a:t>
            </a:r>
          </a:p>
          <a:p>
            <a:pPr algn="l" marL="1056386" indent="-352129" lvl="2">
              <a:lnSpc>
                <a:spcPts val="3425"/>
              </a:lnSpc>
              <a:buFont typeface="Arial"/>
              <a:buChar char="⚬"/>
            </a:pPr>
            <a:r>
              <a:rPr lang="en-US" sz="2446">
                <a:solidFill>
                  <a:srgbClr val="FFFFFF"/>
                </a:solidFill>
                <a:latin typeface="Open Sans"/>
                <a:ea typeface="Open Sans"/>
                <a:cs typeface="Open Sans"/>
                <a:sym typeface="Open Sans"/>
              </a:rPr>
              <a:t>Consider discontinuing oral PrEP and starting a 1-month course of PEP, after assessing the likelihood of PEP adherence/completion</a:t>
            </a:r>
          </a:p>
          <a:p>
            <a:pPr algn="l" marL="528193" indent="-264096" lvl="1">
              <a:lnSpc>
                <a:spcPts val="3425"/>
              </a:lnSpc>
              <a:buFont typeface="Arial"/>
              <a:buChar char="•"/>
            </a:pPr>
            <a:r>
              <a:rPr lang="en-US" b="true" sz="2446" i="true">
                <a:solidFill>
                  <a:srgbClr val="FFFFFF"/>
                </a:solidFill>
                <a:latin typeface="Open Sans Bold Italics"/>
                <a:ea typeface="Open Sans Bold Italics"/>
                <a:cs typeface="Open Sans Bold Italics"/>
                <a:sym typeface="Open Sans Bold Italics"/>
              </a:rPr>
              <a:t>High suspicion of AHI </a:t>
            </a:r>
            <a:r>
              <a:rPr lang="en-US" sz="2446">
                <a:solidFill>
                  <a:srgbClr val="FFFFFF"/>
                </a:solidFill>
                <a:latin typeface="Open Sans"/>
                <a:ea typeface="Open Sans"/>
                <a:cs typeface="Open Sans"/>
                <a:sym typeface="Open Sans"/>
              </a:rPr>
              <a:t>(signs/symptoms/exposure history and significant use deviation/missed doses)</a:t>
            </a:r>
          </a:p>
          <a:p>
            <a:pPr algn="l" marL="1056386" indent="-352129" lvl="2">
              <a:lnSpc>
                <a:spcPts val="3425"/>
              </a:lnSpc>
              <a:buFont typeface="Arial"/>
              <a:buChar char="⚬"/>
            </a:pPr>
            <a:r>
              <a:rPr lang="en-US" sz="2446">
                <a:solidFill>
                  <a:srgbClr val="FFFFFF"/>
                </a:solidFill>
                <a:latin typeface="Open Sans"/>
                <a:ea typeface="Open Sans"/>
                <a:cs typeface="Open Sans"/>
                <a:sym typeface="Open Sans"/>
              </a:rPr>
              <a:t>Consider pausing oral PrEP use pending retesting for HIV in 1 month, after weighing risks/benefits of pausing/continuing</a:t>
            </a:r>
          </a:p>
          <a:p>
            <a:pPr algn="l" marL="528193" indent="-264096" lvl="1">
              <a:lnSpc>
                <a:spcPts val="3425"/>
              </a:lnSpc>
              <a:buFont typeface="Arial"/>
              <a:buChar char="•"/>
            </a:pPr>
            <a:r>
              <a:rPr lang="en-US" b="true" sz="2446">
                <a:solidFill>
                  <a:srgbClr val="FFFFFF"/>
                </a:solidFill>
                <a:latin typeface="Open Sans Bold"/>
                <a:ea typeface="Open Sans Bold"/>
                <a:cs typeface="Open Sans Bold"/>
                <a:sym typeface="Open Sans Bold"/>
              </a:rPr>
              <a:t>Estradiol-based gender affirming hormones use </a:t>
            </a:r>
            <a:r>
              <a:rPr lang="en-US" sz="2446">
                <a:solidFill>
                  <a:srgbClr val="FFFFFF"/>
                </a:solidFill>
                <a:latin typeface="Open Sans"/>
                <a:ea typeface="Open Sans"/>
                <a:cs typeface="Open Sans"/>
                <a:sym typeface="Open Sans"/>
              </a:rPr>
              <a:t>by transgender women</a:t>
            </a:r>
          </a:p>
          <a:p>
            <a:pPr algn="l" marL="1056386" indent="-352129" lvl="2">
              <a:lnSpc>
                <a:spcPts val="3425"/>
              </a:lnSpc>
              <a:buFont typeface="Arial"/>
              <a:buChar char="⚬"/>
            </a:pPr>
            <a:r>
              <a:rPr lang="en-US" sz="2446">
                <a:solidFill>
                  <a:srgbClr val="FFFFFF"/>
                </a:solidFill>
                <a:latin typeface="Open Sans"/>
                <a:ea typeface="Open Sans"/>
                <a:cs typeface="Open Sans"/>
                <a:sym typeface="Open Sans"/>
              </a:rPr>
              <a:t>Only use oral PrEP dosing regimen/schedule for transgender women taking gender-affirming hormones (and cisgender women and transgender men)</a:t>
            </a:r>
          </a:p>
          <a:p>
            <a:pPr algn="l" marL="528193" indent="-264096" lvl="1">
              <a:lnSpc>
                <a:spcPts val="3425"/>
              </a:lnSpc>
              <a:buFont typeface="Arial"/>
              <a:buChar char="•"/>
            </a:pPr>
            <a:r>
              <a:rPr lang="en-US" b="true" sz="2446">
                <a:solidFill>
                  <a:srgbClr val="FFFFFF"/>
                </a:solidFill>
                <a:latin typeface="Open Sans Bold"/>
                <a:ea typeface="Open Sans Bold"/>
                <a:cs typeface="Open Sans Bold"/>
                <a:sym typeface="Open Sans Bold"/>
              </a:rPr>
              <a:t>Allergic reaction to TDF and/or FTC or 3TC</a:t>
            </a:r>
          </a:p>
          <a:p>
            <a:pPr algn="l" marL="1056386" indent="-352129" lvl="2">
              <a:lnSpc>
                <a:spcPts val="3425"/>
              </a:lnSpc>
              <a:buFont typeface="Arial"/>
              <a:buChar char="⚬"/>
            </a:pPr>
            <a:r>
              <a:rPr lang="en-US" sz="2446">
                <a:solidFill>
                  <a:srgbClr val="FFFFFF"/>
                </a:solidFill>
                <a:latin typeface="Open Sans"/>
                <a:ea typeface="Open Sans"/>
                <a:cs typeface="Open Sans"/>
                <a:sym typeface="Open Sans"/>
              </a:rPr>
              <a:t>Discontinue oral PrEP; an alternative PrEP product may be suitable</a:t>
            </a:r>
          </a:p>
          <a:p>
            <a:pPr algn="l" marL="528193" indent="-264096" lvl="1">
              <a:lnSpc>
                <a:spcPts val="3425"/>
              </a:lnSpc>
              <a:buFont typeface="Arial"/>
              <a:buChar char="•"/>
            </a:pPr>
            <a:r>
              <a:rPr lang="en-US" b="true" sz="2446">
                <a:solidFill>
                  <a:srgbClr val="FFFFFF"/>
                </a:solidFill>
                <a:latin typeface="Open Sans Bold"/>
                <a:ea typeface="Open Sans Bold"/>
                <a:cs typeface="Open Sans Bold"/>
                <a:sym typeface="Open Sans Bold"/>
              </a:rPr>
              <a:t>Creatinine clearance (CrCl) &lt; 60 ml/min or estimated glomerular filtration rate (eGFR) &lt; 60 ml/min per 1.73 m2 (for those who are tested)</a:t>
            </a:r>
          </a:p>
          <a:p>
            <a:pPr algn="l" marL="1056386" indent="-352129" lvl="2">
              <a:lnSpc>
                <a:spcPts val="3425"/>
              </a:lnSpc>
              <a:buFont typeface="Arial"/>
              <a:buChar char="⚬"/>
            </a:pPr>
            <a:r>
              <a:rPr lang="en-US" sz="2446">
                <a:solidFill>
                  <a:srgbClr val="FFFFFF"/>
                </a:solidFill>
                <a:latin typeface="Open Sans"/>
                <a:ea typeface="Open Sans"/>
                <a:cs typeface="Open Sans"/>
                <a:sym typeface="Open Sans"/>
              </a:rPr>
              <a:t>Discontinue TDF-based oral PrEP, if in accordance with national guidelines; an alternative PrEP product may be suitable</a:t>
            </a:r>
          </a:p>
        </p:txBody>
      </p:sp>
      <p:sp>
        <p:nvSpPr>
          <p:cNvPr name="TextBox 7" id="7"/>
          <p:cNvSpPr txBox="true"/>
          <p:nvPr/>
        </p:nvSpPr>
        <p:spPr>
          <a:xfrm rot="0">
            <a:off x="362133" y="1217387"/>
            <a:ext cx="17728839" cy="724972"/>
          </a:xfrm>
          <a:prstGeom prst="rect">
            <a:avLst/>
          </a:prstGeom>
        </p:spPr>
        <p:txBody>
          <a:bodyPr anchor="t" rtlCol="false" tIns="0" lIns="0" bIns="0" rIns="0">
            <a:spAutoFit/>
          </a:bodyPr>
          <a:lstStyle/>
          <a:p>
            <a:pPr algn="l">
              <a:lnSpc>
                <a:spcPts val="2928"/>
              </a:lnSpc>
              <a:spcBef>
                <a:spcPct val="0"/>
              </a:spcBef>
            </a:pPr>
            <a:r>
              <a:rPr lang="en-US" b="true" sz="2091">
                <a:solidFill>
                  <a:srgbClr val="FFFFFF"/>
                </a:solidFill>
                <a:latin typeface="Roboto Condensed Bold"/>
                <a:ea typeface="Roboto Condensed Bold"/>
                <a:cs typeface="Roboto Condensed Bold"/>
                <a:sym typeface="Roboto Condensed Bold"/>
              </a:rPr>
              <a:t>Some contraindications only pertain to TDF-based oral PrEP clients with deviations in use (days or periods of missed doses), which are noted in italicized text below, while others apply to all TDF-based oral PrEP users. </a:t>
            </a:r>
          </a:p>
        </p:txBody>
      </p:sp>
    </p:spTree>
  </p:cSld>
  <p:clrMapOvr>
    <a:masterClrMapping/>
  </p:clrMapOvr>
</p:sld>
</file>

<file path=ppt/slides/slide79.xml><?xml version="1.0" encoding="utf-8"?>
<p:sld xmlns:p="http://schemas.openxmlformats.org/presentationml/2006/main" xmlns:a="http://schemas.openxmlformats.org/drawingml/2006/main">
  <p:cSld>
    <p:spTree>
      <p:nvGrpSpPr>
        <p:cNvPr id="1" name=""/>
        <p:cNvGrpSpPr/>
        <p:nvPr/>
      </p:nvGrpSpPr>
      <p:grpSpPr>
        <a:xfrm>
          <a:off x="0" y="0"/>
          <a:ext cx="0" cy="0"/>
          <a:chOff x="0" y="0"/>
          <a:chExt cx="0" cy="0"/>
        </a:xfrm>
      </p:grpSpPr>
      <p:sp>
        <p:nvSpPr>
          <p:cNvPr name="TextBox 2" id="2"/>
          <p:cNvSpPr txBox="true"/>
          <p:nvPr/>
        </p:nvSpPr>
        <p:spPr>
          <a:xfrm rot="0">
            <a:off x="362133" y="198120"/>
            <a:ext cx="15497243" cy="830580"/>
          </a:xfrm>
          <a:prstGeom prst="rect">
            <a:avLst/>
          </a:prstGeom>
        </p:spPr>
        <p:txBody>
          <a:bodyPr anchor="t" rtlCol="false" tIns="0" lIns="0" bIns="0" rIns="0">
            <a:spAutoFit/>
          </a:bodyPr>
          <a:lstStyle/>
          <a:p>
            <a:pPr algn="l">
              <a:lnSpc>
                <a:spcPts val="6719"/>
              </a:lnSpc>
            </a:pPr>
            <a:r>
              <a:rPr lang="en-US" sz="4800" b="true">
                <a:solidFill>
                  <a:srgbClr val="000000"/>
                </a:solidFill>
                <a:latin typeface="Roboto Condensed Bold"/>
                <a:ea typeface="Roboto Condensed Bold"/>
                <a:cs typeface="Roboto Condensed Bold"/>
                <a:sym typeface="Roboto Condensed Bold"/>
              </a:rPr>
              <a:t>Summary: Oral PrEP Side Effects</a:t>
            </a:r>
          </a:p>
        </p:txBody>
      </p:sp>
      <p:grpSp>
        <p:nvGrpSpPr>
          <p:cNvPr name="Group 3" id="3"/>
          <p:cNvGrpSpPr/>
          <p:nvPr/>
        </p:nvGrpSpPr>
        <p:grpSpPr>
          <a:xfrm rot="0">
            <a:off x="0" y="1482193"/>
            <a:ext cx="18948046" cy="9581445"/>
            <a:chOff x="0" y="0"/>
            <a:chExt cx="4602607" cy="2327397"/>
          </a:xfrm>
        </p:grpSpPr>
        <p:sp>
          <p:nvSpPr>
            <p:cNvPr name="Freeform 4" id="4"/>
            <p:cNvSpPr/>
            <p:nvPr/>
          </p:nvSpPr>
          <p:spPr>
            <a:xfrm flipH="false" flipV="false" rot="0">
              <a:off x="0" y="0"/>
              <a:ext cx="4602607" cy="2327397"/>
            </a:xfrm>
            <a:custGeom>
              <a:avLst/>
              <a:gdLst/>
              <a:ahLst/>
              <a:cxnLst/>
              <a:rect r="r" b="b" t="t" l="l"/>
              <a:pathLst>
                <a:path h="2327397" w="4602607">
                  <a:moveTo>
                    <a:pt x="0" y="0"/>
                  </a:moveTo>
                  <a:lnTo>
                    <a:pt x="4602607" y="0"/>
                  </a:lnTo>
                  <a:lnTo>
                    <a:pt x="4602607" y="2327397"/>
                  </a:lnTo>
                  <a:lnTo>
                    <a:pt x="0" y="2327397"/>
                  </a:lnTo>
                  <a:close/>
                </a:path>
              </a:pathLst>
            </a:custGeom>
            <a:solidFill>
              <a:srgbClr val="1D9EDE"/>
            </a:solidFill>
          </p:spPr>
        </p:sp>
        <p:sp>
          <p:nvSpPr>
            <p:cNvPr name="TextBox 5" id="5"/>
            <p:cNvSpPr txBox="true"/>
            <p:nvPr/>
          </p:nvSpPr>
          <p:spPr>
            <a:xfrm>
              <a:off x="0" y="47625"/>
              <a:ext cx="4602607" cy="2279772"/>
            </a:xfrm>
            <a:prstGeom prst="rect">
              <a:avLst/>
            </a:prstGeom>
          </p:spPr>
          <p:txBody>
            <a:bodyPr anchor="ctr" rtlCol="false" tIns="50800" lIns="50800" bIns="50800" rIns="50800"/>
            <a:lstStyle/>
            <a:p>
              <a:pPr algn="ctr">
                <a:lnSpc>
                  <a:spcPts val="1602"/>
                </a:lnSpc>
              </a:pPr>
            </a:p>
          </p:txBody>
        </p:sp>
      </p:grpSp>
      <p:sp>
        <p:nvSpPr>
          <p:cNvPr name="TextBox 6" id="6"/>
          <p:cNvSpPr txBox="true"/>
          <p:nvPr/>
        </p:nvSpPr>
        <p:spPr>
          <a:xfrm rot="0">
            <a:off x="836618" y="2080984"/>
            <a:ext cx="16614763" cy="7737133"/>
          </a:xfrm>
          <a:prstGeom prst="rect">
            <a:avLst/>
          </a:prstGeom>
        </p:spPr>
        <p:txBody>
          <a:bodyPr anchor="t" rtlCol="false" tIns="0" lIns="0" bIns="0" rIns="0">
            <a:spAutoFit/>
          </a:bodyPr>
          <a:lstStyle/>
          <a:p>
            <a:pPr algn="l">
              <a:lnSpc>
                <a:spcPts val="5618"/>
              </a:lnSpc>
            </a:pPr>
            <a:r>
              <a:rPr lang="en-US" sz="4013">
                <a:solidFill>
                  <a:srgbClr val="FFFFFF"/>
                </a:solidFill>
                <a:latin typeface="Open Sans"/>
                <a:ea typeface="Open Sans"/>
                <a:cs typeface="Open Sans"/>
                <a:sym typeface="Open Sans"/>
              </a:rPr>
              <a:t>Potential side effects include:</a:t>
            </a:r>
          </a:p>
          <a:p>
            <a:pPr algn="l" marL="866511" indent="-433255" lvl="1">
              <a:lnSpc>
                <a:spcPts val="5618"/>
              </a:lnSpc>
              <a:buFont typeface="Arial"/>
              <a:buChar char="•"/>
            </a:pPr>
            <a:r>
              <a:rPr lang="en-US" sz="4013">
                <a:solidFill>
                  <a:srgbClr val="FFFFFF"/>
                </a:solidFill>
                <a:latin typeface="Open Sans"/>
                <a:ea typeface="Open Sans"/>
                <a:cs typeface="Open Sans"/>
                <a:sym typeface="Open Sans"/>
              </a:rPr>
              <a:t>GI symptoms (diarrhea, nausea, decreased appetite, cramping, flatulence)</a:t>
            </a:r>
          </a:p>
          <a:p>
            <a:pPr algn="l" marL="866511" indent="-433255" lvl="1">
              <a:lnSpc>
                <a:spcPts val="5618"/>
              </a:lnSpc>
              <a:buFont typeface="Arial"/>
              <a:buChar char="•"/>
            </a:pPr>
            <a:r>
              <a:rPr lang="en-US" sz="4013">
                <a:solidFill>
                  <a:srgbClr val="FFFFFF"/>
                </a:solidFill>
                <a:latin typeface="Open Sans"/>
                <a:ea typeface="Open Sans"/>
                <a:cs typeface="Open Sans"/>
                <a:sym typeface="Open Sans"/>
              </a:rPr>
              <a:t>Dizziness</a:t>
            </a:r>
          </a:p>
          <a:p>
            <a:pPr algn="l" marL="866511" indent="-433255" lvl="1">
              <a:lnSpc>
                <a:spcPts val="5618"/>
              </a:lnSpc>
              <a:buFont typeface="Arial"/>
              <a:buChar char="•"/>
            </a:pPr>
            <a:r>
              <a:rPr lang="en-US" sz="4013">
                <a:solidFill>
                  <a:srgbClr val="FFFFFF"/>
                </a:solidFill>
                <a:latin typeface="Open Sans"/>
                <a:ea typeface="Open Sans"/>
                <a:cs typeface="Open Sans"/>
                <a:sym typeface="Open Sans"/>
              </a:rPr>
              <a:t>Headaches</a:t>
            </a:r>
          </a:p>
          <a:p>
            <a:pPr algn="l">
              <a:lnSpc>
                <a:spcPts val="5618"/>
              </a:lnSpc>
            </a:pPr>
          </a:p>
          <a:p>
            <a:pPr algn="l">
              <a:lnSpc>
                <a:spcPts val="5618"/>
              </a:lnSpc>
            </a:pPr>
            <a:r>
              <a:rPr lang="en-US" sz="4013">
                <a:solidFill>
                  <a:srgbClr val="FFFFFF"/>
                </a:solidFill>
                <a:latin typeface="Open Sans"/>
                <a:ea typeface="Open Sans"/>
                <a:cs typeface="Open Sans"/>
                <a:sym typeface="Open Sans"/>
              </a:rPr>
              <a:t>Most side effects are rare, mild and decrease in severity over time, can be managed symptomatically with non-prescription medicines when indicated, and typically resolve within the first month without the need to stop oral PrEP.</a:t>
            </a:r>
          </a:p>
          <a:p>
            <a:pPr algn="l">
              <a:lnSpc>
                <a:spcPts val="5618"/>
              </a:lnSpc>
            </a:pPr>
          </a:p>
        </p:txBody>
      </p:sp>
    </p:spTree>
  </p:cSld>
  <p:clrMapOvr>
    <a:masterClrMapping/>
  </p:clrMapOvr>
</p:sld>
</file>

<file path=ppt/slides/slide8.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TextBox 2" id="2"/>
          <p:cNvSpPr txBox="true"/>
          <p:nvPr/>
        </p:nvSpPr>
        <p:spPr>
          <a:xfrm rot="0">
            <a:off x="7784333" y="2629241"/>
            <a:ext cx="9474967" cy="5316146"/>
          </a:xfrm>
          <a:prstGeom prst="rect">
            <a:avLst/>
          </a:prstGeom>
        </p:spPr>
        <p:txBody>
          <a:bodyPr anchor="t" rtlCol="false" tIns="0" lIns="0" bIns="0" rIns="0">
            <a:spAutoFit/>
          </a:bodyPr>
          <a:lstStyle/>
          <a:p>
            <a:pPr algn="l">
              <a:lnSpc>
                <a:spcPts val="7042"/>
              </a:lnSpc>
            </a:pPr>
            <a:r>
              <a:rPr lang="en-US" sz="5030" b="true">
                <a:solidFill>
                  <a:srgbClr val="000000"/>
                </a:solidFill>
                <a:latin typeface="Roboto Condensed Bold"/>
                <a:ea typeface="Roboto Condensed Bold"/>
                <a:cs typeface="Roboto Condensed Bold"/>
                <a:sym typeface="Roboto Condensed Bold"/>
              </a:rPr>
              <a:t>Inadvertently starting or continuing PrEP use in individuals living with HIV may result in delayed start of ART, delayed detection of HIV by HIV tests, and risk of developing viral drug resistance.</a:t>
            </a:r>
          </a:p>
        </p:txBody>
      </p:sp>
      <p:sp>
        <p:nvSpPr>
          <p:cNvPr name="Freeform 3" id="3"/>
          <p:cNvSpPr/>
          <p:nvPr/>
        </p:nvSpPr>
        <p:spPr>
          <a:xfrm flipH="false" flipV="false" rot="0">
            <a:off x="1028700" y="2372619"/>
            <a:ext cx="5934167" cy="5934167"/>
          </a:xfrm>
          <a:custGeom>
            <a:avLst/>
            <a:gdLst/>
            <a:ahLst/>
            <a:cxnLst/>
            <a:rect r="r" b="b" t="t" l="l"/>
            <a:pathLst>
              <a:path h="5934167" w="5934167">
                <a:moveTo>
                  <a:pt x="0" y="0"/>
                </a:moveTo>
                <a:lnTo>
                  <a:pt x="5934167" y="0"/>
                </a:lnTo>
                <a:lnTo>
                  <a:pt x="5934167" y="5934166"/>
                </a:lnTo>
                <a:lnTo>
                  <a:pt x="0" y="5934166"/>
                </a:lnTo>
                <a:lnTo>
                  <a:pt x="0" y="0"/>
                </a:lnTo>
                <a:close/>
              </a:path>
            </a:pathLst>
          </a:custGeom>
          <a:blipFill>
            <a:blip r:embed="rId2"/>
            <a:stretch>
              <a:fillRect l="0" t="0" r="0" b="0"/>
            </a:stretch>
          </a:blipFill>
        </p:spPr>
      </p:sp>
    </p:spTree>
  </p:cSld>
  <p:clrMapOvr>
    <a:masterClrMapping/>
  </p:clrMapOvr>
</p:sld>
</file>

<file path=ppt/slides/slide80.xml><?xml version="1.0" encoding="utf-8"?>
<p:sld xmlns:p="http://schemas.openxmlformats.org/presentationml/2006/main" xmlns:a="http://schemas.openxmlformats.org/drawingml/2006/main">
  <p:cSld>
    <p:spTree>
      <p:nvGrpSpPr>
        <p:cNvPr id="1" name=""/>
        <p:cNvGrpSpPr/>
        <p:nvPr/>
      </p:nvGrpSpPr>
      <p:grpSpPr>
        <a:xfrm>
          <a:off x="0" y="0"/>
          <a:ext cx="0" cy="0"/>
          <a:chOff x="0" y="0"/>
          <a:chExt cx="0" cy="0"/>
        </a:xfrm>
      </p:grpSpPr>
      <p:sp>
        <p:nvSpPr>
          <p:cNvPr name="TextBox 2" id="2"/>
          <p:cNvSpPr txBox="true"/>
          <p:nvPr/>
        </p:nvSpPr>
        <p:spPr>
          <a:xfrm rot="0">
            <a:off x="362133" y="198120"/>
            <a:ext cx="15497243" cy="830580"/>
          </a:xfrm>
          <a:prstGeom prst="rect">
            <a:avLst/>
          </a:prstGeom>
        </p:spPr>
        <p:txBody>
          <a:bodyPr anchor="t" rtlCol="false" tIns="0" lIns="0" bIns="0" rIns="0">
            <a:spAutoFit/>
          </a:bodyPr>
          <a:lstStyle/>
          <a:p>
            <a:pPr algn="l">
              <a:lnSpc>
                <a:spcPts val="6719"/>
              </a:lnSpc>
            </a:pPr>
            <a:r>
              <a:rPr lang="en-US" sz="4800" b="true">
                <a:solidFill>
                  <a:srgbClr val="000000"/>
                </a:solidFill>
                <a:latin typeface="Roboto Condensed Bold"/>
                <a:ea typeface="Roboto Condensed Bold"/>
                <a:cs typeface="Roboto Condensed Bold"/>
                <a:sym typeface="Roboto Condensed Bold"/>
              </a:rPr>
              <a:t>Summary: Contraindications/Considerations to DVR use</a:t>
            </a:r>
          </a:p>
        </p:txBody>
      </p:sp>
      <p:grpSp>
        <p:nvGrpSpPr>
          <p:cNvPr name="Group 3" id="3"/>
          <p:cNvGrpSpPr/>
          <p:nvPr/>
        </p:nvGrpSpPr>
        <p:grpSpPr>
          <a:xfrm rot="0">
            <a:off x="0" y="1028700"/>
            <a:ext cx="18709366" cy="9485973"/>
            <a:chOff x="0" y="0"/>
            <a:chExt cx="4544630" cy="2304206"/>
          </a:xfrm>
        </p:grpSpPr>
        <p:sp>
          <p:nvSpPr>
            <p:cNvPr name="Freeform 4" id="4"/>
            <p:cNvSpPr/>
            <p:nvPr/>
          </p:nvSpPr>
          <p:spPr>
            <a:xfrm flipH="false" flipV="false" rot="0">
              <a:off x="0" y="0"/>
              <a:ext cx="4544630" cy="2304206"/>
            </a:xfrm>
            <a:custGeom>
              <a:avLst/>
              <a:gdLst/>
              <a:ahLst/>
              <a:cxnLst/>
              <a:rect r="r" b="b" t="t" l="l"/>
              <a:pathLst>
                <a:path h="2304206" w="4544630">
                  <a:moveTo>
                    <a:pt x="0" y="0"/>
                  </a:moveTo>
                  <a:lnTo>
                    <a:pt x="4544630" y="0"/>
                  </a:lnTo>
                  <a:lnTo>
                    <a:pt x="4544630" y="2304206"/>
                  </a:lnTo>
                  <a:lnTo>
                    <a:pt x="0" y="2304206"/>
                  </a:lnTo>
                  <a:close/>
                </a:path>
              </a:pathLst>
            </a:custGeom>
            <a:solidFill>
              <a:srgbClr val="48AEA8"/>
            </a:solidFill>
          </p:spPr>
        </p:sp>
        <p:sp>
          <p:nvSpPr>
            <p:cNvPr name="TextBox 5" id="5"/>
            <p:cNvSpPr txBox="true"/>
            <p:nvPr/>
          </p:nvSpPr>
          <p:spPr>
            <a:xfrm>
              <a:off x="0" y="47625"/>
              <a:ext cx="4544630" cy="2256581"/>
            </a:xfrm>
            <a:prstGeom prst="rect">
              <a:avLst/>
            </a:prstGeom>
          </p:spPr>
          <p:txBody>
            <a:bodyPr anchor="ctr" rtlCol="false" tIns="50800" lIns="50800" bIns="50800" rIns="50800"/>
            <a:lstStyle/>
            <a:p>
              <a:pPr algn="ctr">
                <a:lnSpc>
                  <a:spcPts val="1602"/>
                </a:lnSpc>
              </a:pPr>
            </a:p>
          </p:txBody>
        </p:sp>
      </p:grpSp>
      <p:sp>
        <p:nvSpPr>
          <p:cNvPr name="TextBox 6" id="6"/>
          <p:cNvSpPr txBox="true"/>
          <p:nvPr/>
        </p:nvSpPr>
        <p:spPr>
          <a:xfrm rot="0">
            <a:off x="362133" y="1986154"/>
            <a:ext cx="17530613" cy="7785047"/>
          </a:xfrm>
          <a:prstGeom prst="rect">
            <a:avLst/>
          </a:prstGeom>
        </p:spPr>
        <p:txBody>
          <a:bodyPr anchor="t" rtlCol="false" tIns="0" lIns="0" bIns="0" rIns="0">
            <a:spAutoFit/>
          </a:bodyPr>
          <a:lstStyle/>
          <a:p>
            <a:pPr algn="l">
              <a:lnSpc>
                <a:spcPts val="2977"/>
              </a:lnSpc>
            </a:pPr>
            <a:r>
              <a:rPr lang="en-US" sz="2127" b="true">
                <a:solidFill>
                  <a:srgbClr val="FFFFFF"/>
                </a:solidFill>
                <a:latin typeface="Open Sans Bold"/>
                <a:ea typeface="Open Sans Bold"/>
                <a:cs typeface="Open Sans Bold"/>
                <a:sym typeface="Open Sans Bold"/>
              </a:rPr>
              <a:t>Contraindications/considerations to continued use of DVR are as follows:</a:t>
            </a:r>
          </a:p>
          <a:p>
            <a:pPr algn="l" marL="459237" indent="-229619" lvl="1">
              <a:lnSpc>
                <a:spcPts val="2977"/>
              </a:lnSpc>
              <a:buFont typeface="Arial"/>
              <a:buChar char="•"/>
            </a:pPr>
            <a:r>
              <a:rPr lang="en-US" b="true" sz="2127">
                <a:solidFill>
                  <a:srgbClr val="FFFFFF"/>
                </a:solidFill>
                <a:latin typeface="Open Sans Bold"/>
                <a:ea typeface="Open Sans Bold"/>
                <a:cs typeface="Open Sans Bold"/>
                <a:sym typeface="Open Sans Bold"/>
              </a:rPr>
              <a:t>HIV-positive or inconclusive results</a:t>
            </a:r>
          </a:p>
          <a:p>
            <a:pPr algn="l" marL="918474" indent="-306158" lvl="2">
              <a:lnSpc>
                <a:spcPts val="2977"/>
              </a:lnSpc>
              <a:buFont typeface="Arial"/>
              <a:buChar char="⚬"/>
            </a:pPr>
            <a:r>
              <a:rPr lang="en-US" sz="2127">
                <a:solidFill>
                  <a:srgbClr val="FFFFFF"/>
                </a:solidFill>
                <a:latin typeface="Open Sans"/>
                <a:ea typeface="Open Sans"/>
                <a:cs typeface="Open Sans"/>
                <a:sym typeface="Open Sans"/>
              </a:rPr>
              <a:t>Discontinue DVR; refer for ART</a:t>
            </a:r>
          </a:p>
          <a:p>
            <a:pPr algn="l" marL="459237" indent="-229619" lvl="1">
              <a:lnSpc>
                <a:spcPts val="2977"/>
              </a:lnSpc>
              <a:buFont typeface="Arial"/>
              <a:buChar char="•"/>
            </a:pPr>
            <a:r>
              <a:rPr lang="en-US" b="true" sz="2127" i="true">
                <a:solidFill>
                  <a:srgbClr val="FFFFFF"/>
                </a:solidFill>
                <a:latin typeface="Open Sans Bold Italics"/>
                <a:ea typeface="Open Sans Bold Italics"/>
                <a:cs typeface="Open Sans Bold Italics"/>
                <a:sym typeface="Open Sans Bold Italics"/>
              </a:rPr>
              <a:t>High indication for PEP</a:t>
            </a:r>
            <a:r>
              <a:rPr lang="en-US" b="true" sz="2127">
                <a:solidFill>
                  <a:srgbClr val="FFFFFF"/>
                </a:solidFill>
                <a:latin typeface="Open Sans Bold"/>
                <a:ea typeface="Open Sans Bold"/>
                <a:cs typeface="Open Sans Bold"/>
                <a:sym typeface="Open Sans Bold"/>
              </a:rPr>
              <a:t> </a:t>
            </a:r>
            <a:r>
              <a:rPr lang="en-US" sz="2127">
                <a:solidFill>
                  <a:srgbClr val="FFFFFF"/>
                </a:solidFill>
                <a:latin typeface="Open Sans"/>
                <a:ea typeface="Open Sans"/>
                <a:cs typeface="Open Sans"/>
                <a:sym typeface="Open Sans"/>
              </a:rPr>
              <a:t>(high-risk exposure and significant DVR use d</a:t>
            </a:r>
            <a:r>
              <a:rPr lang="en-US" sz="2127">
                <a:solidFill>
                  <a:srgbClr val="FFFFFF"/>
                </a:solidFill>
                <a:latin typeface="Open Sans"/>
                <a:ea typeface="Open Sans"/>
                <a:cs typeface="Open Sans"/>
                <a:sym typeface="Open Sans"/>
              </a:rPr>
              <a:t>eviation/non-use)</a:t>
            </a:r>
          </a:p>
          <a:p>
            <a:pPr algn="l" marL="918474" indent="-306158" lvl="2">
              <a:lnSpc>
                <a:spcPts val="2977"/>
              </a:lnSpc>
              <a:buFont typeface="Arial"/>
              <a:buChar char="⚬"/>
            </a:pPr>
            <a:r>
              <a:rPr lang="en-US" sz="2127">
                <a:solidFill>
                  <a:srgbClr val="FFFFFF"/>
                </a:solidFill>
                <a:latin typeface="Open Sans"/>
                <a:ea typeface="Open Sans"/>
                <a:cs typeface="Open Sans"/>
                <a:sym typeface="Open Sans"/>
              </a:rPr>
              <a:t>Consider discontinuing DVR and starting 1-month course of PEP, after assessing likelihood of PEP adherence/completion</a:t>
            </a:r>
          </a:p>
          <a:p>
            <a:pPr algn="l" marL="459237" indent="-229619" lvl="1">
              <a:lnSpc>
                <a:spcPts val="2977"/>
              </a:lnSpc>
              <a:buFont typeface="Arial"/>
              <a:buChar char="•"/>
            </a:pPr>
            <a:r>
              <a:rPr lang="en-US" b="true" sz="2127">
                <a:solidFill>
                  <a:srgbClr val="FFFFFF"/>
                </a:solidFill>
                <a:latin typeface="Open Sans Bold"/>
                <a:ea typeface="Open Sans Bold"/>
                <a:cs typeface="Open Sans Bold"/>
                <a:sym typeface="Open Sans Bold"/>
              </a:rPr>
              <a:t>Use of the following vaginally-administered medications or products,</a:t>
            </a:r>
            <a:r>
              <a:rPr lang="en-US" sz="2127">
                <a:solidFill>
                  <a:srgbClr val="FFFFFF"/>
                </a:solidFill>
                <a:latin typeface="Open Sans"/>
                <a:ea typeface="Open Sans"/>
                <a:cs typeface="Open Sans"/>
                <a:sym typeface="Open Sans"/>
              </a:rPr>
              <a:t> with contraindications and considerations varying by product:</a:t>
            </a:r>
          </a:p>
          <a:p>
            <a:pPr algn="l" marL="918474" indent="-306158" lvl="2">
              <a:lnSpc>
                <a:spcPts val="2977"/>
              </a:lnSpc>
              <a:buFont typeface="Arial"/>
              <a:buChar char="⚬"/>
            </a:pPr>
            <a:r>
              <a:rPr lang="en-US" sz="2127">
                <a:solidFill>
                  <a:srgbClr val="FFFFFF"/>
                </a:solidFill>
                <a:latin typeface="Open Sans"/>
                <a:ea typeface="Open Sans"/>
                <a:cs typeface="Open Sans"/>
                <a:sym typeface="Open Sans"/>
              </a:rPr>
              <a:t>Contraceptive vaginal rings or diaphragms:</a:t>
            </a:r>
          </a:p>
          <a:p>
            <a:pPr algn="l" marL="1377711" indent="-344428" lvl="3">
              <a:lnSpc>
                <a:spcPts val="2977"/>
              </a:lnSpc>
              <a:buFont typeface="Arial"/>
              <a:buChar char="￭"/>
            </a:pPr>
            <a:r>
              <a:rPr lang="en-US" sz="2127">
                <a:solidFill>
                  <a:srgbClr val="FFFFFF"/>
                </a:solidFill>
                <a:latin typeface="Open Sans"/>
                <a:ea typeface="Open Sans"/>
                <a:cs typeface="Open Sans"/>
                <a:sym typeface="Open Sans"/>
              </a:rPr>
              <a:t>Discontinue DVR; an alternative PrEP product may be suitable</a:t>
            </a:r>
          </a:p>
          <a:p>
            <a:pPr algn="l" marL="918474" indent="-306158" lvl="2">
              <a:lnSpc>
                <a:spcPts val="2977"/>
              </a:lnSpc>
              <a:buFont typeface="Arial"/>
              <a:buChar char="⚬"/>
            </a:pPr>
            <a:r>
              <a:rPr lang="en-US" sz="2127">
                <a:solidFill>
                  <a:srgbClr val="FFFFFF"/>
                </a:solidFill>
                <a:latin typeface="Open Sans"/>
                <a:ea typeface="Open Sans"/>
                <a:cs typeface="Open Sans"/>
                <a:sym typeface="Open Sans"/>
              </a:rPr>
              <a:t>Me</a:t>
            </a:r>
            <a:r>
              <a:rPr lang="en-US" sz="2127">
                <a:solidFill>
                  <a:srgbClr val="FFFFFF"/>
                </a:solidFill>
                <a:latin typeface="Open Sans"/>
                <a:ea typeface="Open Sans"/>
                <a:cs typeface="Open Sans"/>
                <a:sym typeface="Open Sans"/>
              </a:rPr>
              <a:t>tronidazole and clindamycin:</a:t>
            </a:r>
          </a:p>
          <a:p>
            <a:pPr algn="l" marL="1377711" indent="-344428" lvl="3">
              <a:lnSpc>
                <a:spcPts val="2977"/>
              </a:lnSpc>
              <a:buFont typeface="Arial"/>
              <a:buChar char="￭"/>
            </a:pPr>
            <a:r>
              <a:rPr lang="en-US" sz="2127">
                <a:solidFill>
                  <a:srgbClr val="FFFFFF"/>
                </a:solidFill>
                <a:latin typeface="Open Sans"/>
                <a:ea typeface="Open Sans"/>
                <a:cs typeface="Open Sans"/>
                <a:sym typeface="Open Sans"/>
              </a:rPr>
              <a:t>C</a:t>
            </a:r>
            <a:r>
              <a:rPr lang="en-US" sz="2127">
                <a:solidFill>
                  <a:srgbClr val="FFFFFF"/>
                </a:solidFill>
                <a:latin typeface="Open Sans"/>
                <a:ea typeface="Open Sans"/>
                <a:cs typeface="Open Sans"/>
                <a:sym typeface="Open Sans"/>
              </a:rPr>
              <a:t>ontinued use of DVR should be avoided; an alternative PrEP product may be considered</a:t>
            </a:r>
          </a:p>
          <a:p>
            <a:pPr algn="l" marL="918474" indent="-306158" lvl="2">
              <a:lnSpc>
                <a:spcPts val="2977"/>
              </a:lnSpc>
              <a:buFont typeface="Arial"/>
              <a:buChar char="⚬"/>
            </a:pPr>
            <a:r>
              <a:rPr lang="en-US" sz="2127">
                <a:solidFill>
                  <a:srgbClr val="FFFFFF"/>
                </a:solidFill>
                <a:latin typeface="Open Sans"/>
                <a:ea typeface="Open Sans"/>
                <a:cs typeface="Open Sans"/>
                <a:sym typeface="Open Sans"/>
              </a:rPr>
              <a:t>Clotrimazole use:</a:t>
            </a:r>
          </a:p>
          <a:p>
            <a:pPr algn="l" marL="1377711" indent="-344428" lvl="3">
              <a:lnSpc>
                <a:spcPts val="2977"/>
              </a:lnSpc>
              <a:buFont typeface="Arial"/>
              <a:buChar char="￭"/>
            </a:pPr>
            <a:r>
              <a:rPr lang="en-US" sz="2127">
                <a:solidFill>
                  <a:srgbClr val="FFFFFF"/>
                </a:solidFill>
                <a:latin typeface="Open Sans"/>
                <a:ea typeface="Open Sans"/>
                <a:cs typeface="Open Sans"/>
                <a:sym typeface="Open Sans"/>
              </a:rPr>
              <a:t>Continued use of DVR should be with caution; an alternative PrEP product may be considered</a:t>
            </a:r>
          </a:p>
          <a:p>
            <a:pPr algn="l" marL="918474" indent="-306158" lvl="2">
              <a:lnSpc>
                <a:spcPts val="2977"/>
              </a:lnSpc>
              <a:buFont typeface="Arial"/>
              <a:buChar char="⚬"/>
            </a:pPr>
            <a:r>
              <a:rPr lang="en-US" sz="2127">
                <a:solidFill>
                  <a:srgbClr val="FFFFFF"/>
                </a:solidFill>
                <a:latin typeface="Open Sans"/>
                <a:ea typeface="Open Sans"/>
                <a:cs typeface="Open Sans"/>
                <a:sym typeface="Open Sans"/>
              </a:rPr>
              <a:t>Miconazole use:</a:t>
            </a:r>
          </a:p>
          <a:p>
            <a:pPr algn="l" marL="1377711" indent="-344428" lvl="3">
              <a:lnSpc>
                <a:spcPts val="2977"/>
              </a:lnSpc>
              <a:buFont typeface="Arial"/>
              <a:buChar char="￭"/>
            </a:pPr>
            <a:r>
              <a:rPr lang="en-US" sz="2127">
                <a:solidFill>
                  <a:srgbClr val="FFFFFF"/>
                </a:solidFill>
                <a:latin typeface="Open Sans"/>
                <a:ea typeface="Open Sans"/>
                <a:cs typeface="Open Sans"/>
                <a:sym typeface="Open Sans"/>
              </a:rPr>
              <a:t>Offer condoms if continuing use of DVR</a:t>
            </a:r>
          </a:p>
          <a:p>
            <a:pPr algn="l" marL="459237" indent="-229619" lvl="1">
              <a:lnSpc>
                <a:spcPts val="2977"/>
              </a:lnSpc>
              <a:buFont typeface="Arial"/>
              <a:buChar char="•"/>
            </a:pPr>
            <a:r>
              <a:rPr lang="en-US" b="true" sz="2127">
                <a:solidFill>
                  <a:srgbClr val="FFFFFF"/>
                </a:solidFill>
                <a:latin typeface="Open Sans Bold"/>
                <a:ea typeface="Open Sans Bold"/>
                <a:cs typeface="Open Sans Bold"/>
                <a:sym typeface="Open Sans Bold"/>
              </a:rPr>
              <a:t>Allergic reaction to dapivirine or DVR</a:t>
            </a:r>
          </a:p>
          <a:p>
            <a:pPr algn="l" marL="918474" indent="-306158" lvl="2">
              <a:lnSpc>
                <a:spcPts val="2977"/>
              </a:lnSpc>
              <a:buFont typeface="Arial"/>
              <a:buChar char="⚬"/>
            </a:pPr>
            <a:r>
              <a:rPr lang="en-US" sz="2127">
                <a:solidFill>
                  <a:srgbClr val="FFFFFF"/>
                </a:solidFill>
                <a:latin typeface="Open Sans"/>
                <a:ea typeface="Open Sans"/>
                <a:cs typeface="Open Sans"/>
                <a:sym typeface="Open Sans"/>
              </a:rPr>
              <a:t>Discontinue DVR; an alternative PrEP product may be suitable</a:t>
            </a:r>
          </a:p>
          <a:p>
            <a:pPr algn="l" marL="459237" indent="-229619" lvl="1">
              <a:lnSpc>
                <a:spcPts val="2977"/>
              </a:lnSpc>
              <a:buFont typeface="Arial"/>
              <a:buChar char="•"/>
            </a:pPr>
            <a:r>
              <a:rPr lang="en-US" b="true" sz="2127">
                <a:solidFill>
                  <a:srgbClr val="FFFFFF"/>
                </a:solidFill>
                <a:latin typeface="Open Sans Bold"/>
                <a:ea typeface="Open Sans Bold"/>
                <a:cs typeface="Open Sans Bold"/>
                <a:sym typeface="Open Sans Bold"/>
              </a:rPr>
              <a:t>Severe vaginal ulcerations, pain or discharge</a:t>
            </a:r>
          </a:p>
          <a:p>
            <a:pPr algn="l" marL="918474" indent="-306158" lvl="2">
              <a:lnSpc>
                <a:spcPts val="2977"/>
              </a:lnSpc>
              <a:buFont typeface="Arial"/>
              <a:buChar char="⚬"/>
            </a:pPr>
            <a:r>
              <a:rPr lang="en-US" sz="2127">
                <a:solidFill>
                  <a:srgbClr val="FFFFFF"/>
                </a:solidFill>
                <a:latin typeface="Open Sans"/>
                <a:ea typeface="Open Sans"/>
                <a:cs typeface="Open Sans"/>
                <a:sym typeface="Open Sans"/>
              </a:rPr>
              <a:t>Discontinue DVR; an alternative PrEP product may be suitable</a:t>
            </a:r>
          </a:p>
          <a:p>
            <a:pPr algn="l" marL="459237" indent="-229619" lvl="1">
              <a:lnSpc>
                <a:spcPts val="2977"/>
              </a:lnSpc>
              <a:buFont typeface="Arial"/>
              <a:buChar char="•"/>
            </a:pPr>
            <a:r>
              <a:rPr lang="en-US" b="true" sz="2127">
                <a:solidFill>
                  <a:srgbClr val="FFFFFF"/>
                </a:solidFill>
                <a:latin typeface="Open Sans Bold"/>
                <a:ea typeface="Open Sans Bold"/>
                <a:cs typeface="Open Sans Bold"/>
                <a:sym typeface="Open Sans Bold"/>
              </a:rPr>
              <a:t>Note: continued use of DVR is not contraindicated/is permissible in clients with AHI-like signs/symptoms</a:t>
            </a:r>
          </a:p>
          <a:p>
            <a:pPr algn="l" marL="918474" indent="-306158" lvl="2">
              <a:lnSpc>
                <a:spcPts val="2977"/>
              </a:lnSpc>
              <a:buFont typeface="Arial"/>
              <a:buChar char="⚬"/>
            </a:pPr>
            <a:r>
              <a:rPr lang="en-US" sz="2127" i="true">
                <a:solidFill>
                  <a:srgbClr val="FFFFFF"/>
                </a:solidFill>
                <a:latin typeface="Open Sans Italics"/>
                <a:ea typeface="Open Sans Italics"/>
                <a:cs typeface="Open Sans Italics"/>
                <a:sym typeface="Open Sans Italics"/>
              </a:rPr>
              <a:t>Retest for HIV in 1 month if high suspicion of AHI (signs/symptoms/exposure history and significant use deviation/period of non-use)</a:t>
            </a:r>
          </a:p>
        </p:txBody>
      </p:sp>
      <p:sp>
        <p:nvSpPr>
          <p:cNvPr name="TextBox 7" id="7"/>
          <p:cNvSpPr txBox="true"/>
          <p:nvPr/>
        </p:nvSpPr>
        <p:spPr>
          <a:xfrm rot="0">
            <a:off x="362133" y="1134619"/>
            <a:ext cx="17190327" cy="737235"/>
          </a:xfrm>
          <a:prstGeom prst="rect">
            <a:avLst/>
          </a:prstGeom>
        </p:spPr>
        <p:txBody>
          <a:bodyPr anchor="t" rtlCol="false" tIns="0" lIns="0" bIns="0" rIns="0">
            <a:spAutoFit/>
          </a:bodyPr>
          <a:lstStyle/>
          <a:p>
            <a:pPr algn="l">
              <a:lnSpc>
                <a:spcPts val="2940"/>
              </a:lnSpc>
              <a:spcBef>
                <a:spcPct val="0"/>
              </a:spcBef>
            </a:pPr>
            <a:r>
              <a:rPr lang="en-US" b="true" sz="2100">
                <a:solidFill>
                  <a:srgbClr val="FFFFFF"/>
                </a:solidFill>
                <a:latin typeface="Roboto Condensed Bold"/>
                <a:ea typeface="Roboto Condensed Bold"/>
                <a:cs typeface="Roboto Condensed Bold"/>
                <a:sym typeface="Roboto Condensed Bold"/>
              </a:rPr>
              <a:t>Some contraindications only pertain to DVR clients with deviations in use (days or periods of non-use), which are noted in italicized text below, while others apply to all DVR users</a:t>
            </a:r>
          </a:p>
        </p:txBody>
      </p:sp>
    </p:spTree>
  </p:cSld>
  <p:clrMapOvr>
    <a:masterClrMapping/>
  </p:clrMapOvr>
</p:sld>
</file>

<file path=ppt/slides/slide81.xml><?xml version="1.0" encoding="utf-8"?>
<p:sld xmlns:p="http://schemas.openxmlformats.org/presentationml/2006/main" xmlns:a="http://schemas.openxmlformats.org/drawingml/2006/main">
  <p:cSld>
    <p:spTree>
      <p:nvGrpSpPr>
        <p:cNvPr id="1" name=""/>
        <p:cNvGrpSpPr/>
        <p:nvPr/>
      </p:nvGrpSpPr>
      <p:grpSpPr>
        <a:xfrm>
          <a:off x="0" y="0"/>
          <a:ext cx="0" cy="0"/>
          <a:chOff x="0" y="0"/>
          <a:chExt cx="0" cy="0"/>
        </a:xfrm>
      </p:grpSpPr>
      <p:sp>
        <p:nvSpPr>
          <p:cNvPr name="TextBox 2" id="2"/>
          <p:cNvSpPr txBox="true"/>
          <p:nvPr/>
        </p:nvSpPr>
        <p:spPr>
          <a:xfrm rot="0">
            <a:off x="362133" y="198120"/>
            <a:ext cx="15497243" cy="830580"/>
          </a:xfrm>
          <a:prstGeom prst="rect">
            <a:avLst/>
          </a:prstGeom>
        </p:spPr>
        <p:txBody>
          <a:bodyPr anchor="t" rtlCol="false" tIns="0" lIns="0" bIns="0" rIns="0">
            <a:spAutoFit/>
          </a:bodyPr>
          <a:lstStyle/>
          <a:p>
            <a:pPr algn="l">
              <a:lnSpc>
                <a:spcPts val="6719"/>
              </a:lnSpc>
            </a:pPr>
            <a:r>
              <a:rPr lang="en-US" sz="4800" b="true">
                <a:solidFill>
                  <a:srgbClr val="000000"/>
                </a:solidFill>
                <a:latin typeface="Roboto Condensed Bold"/>
                <a:ea typeface="Roboto Condensed Bold"/>
                <a:cs typeface="Roboto Condensed Bold"/>
                <a:sym typeface="Roboto Condensed Bold"/>
              </a:rPr>
              <a:t>Summary: DVR Side Effects</a:t>
            </a:r>
          </a:p>
        </p:txBody>
      </p:sp>
      <p:grpSp>
        <p:nvGrpSpPr>
          <p:cNvPr name="Group 3" id="3"/>
          <p:cNvGrpSpPr/>
          <p:nvPr/>
        </p:nvGrpSpPr>
        <p:grpSpPr>
          <a:xfrm rot="0">
            <a:off x="0" y="1434457"/>
            <a:ext cx="18709366" cy="9485973"/>
            <a:chOff x="0" y="0"/>
            <a:chExt cx="4544630" cy="2304206"/>
          </a:xfrm>
        </p:grpSpPr>
        <p:sp>
          <p:nvSpPr>
            <p:cNvPr name="Freeform 4" id="4"/>
            <p:cNvSpPr/>
            <p:nvPr/>
          </p:nvSpPr>
          <p:spPr>
            <a:xfrm flipH="false" flipV="false" rot="0">
              <a:off x="0" y="0"/>
              <a:ext cx="4544630" cy="2304206"/>
            </a:xfrm>
            <a:custGeom>
              <a:avLst/>
              <a:gdLst/>
              <a:ahLst/>
              <a:cxnLst/>
              <a:rect r="r" b="b" t="t" l="l"/>
              <a:pathLst>
                <a:path h="2304206" w="4544630">
                  <a:moveTo>
                    <a:pt x="0" y="0"/>
                  </a:moveTo>
                  <a:lnTo>
                    <a:pt x="4544630" y="0"/>
                  </a:lnTo>
                  <a:lnTo>
                    <a:pt x="4544630" y="2304206"/>
                  </a:lnTo>
                  <a:lnTo>
                    <a:pt x="0" y="2304206"/>
                  </a:lnTo>
                  <a:close/>
                </a:path>
              </a:pathLst>
            </a:custGeom>
            <a:solidFill>
              <a:srgbClr val="48AEA8"/>
            </a:solidFill>
          </p:spPr>
        </p:sp>
        <p:sp>
          <p:nvSpPr>
            <p:cNvPr name="TextBox 5" id="5"/>
            <p:cNvSpPr txBox="true"/>
            <p:nvPr/>
          </p:nvSpPr>
          <p:spPr>
            <a:xfrm>
              <a:off x="0" y="47625"/>
              <a:ext cx="4544630" cy="2256581"/>
            </a:xfrm>
            <a:prstGeom prst="rect">
              <a:avLst/>
            </a:prstGeom>
          </p:spPr>
          <p:txBody>
            <a:bodyPr anchor="ctr" rtlCol="false" tIns="50800" lIns="50800" bIns="50800" rIns="50800"/>
            <a:lstStyle/>
            <a:p>
              <a:pPr algn="ctr">
                <a:lnSpc>
                  <a:spcPts val="1602"/>
                </a:lnSpc>
              </a:pPr>
            </a:p>
          </p:txBody>
        </p:sp>
      </p:grpSp>
      <p:sp>
        <p:nvSpPr>
          <p:cNvPr name="TextBox 6" id="6"/>
          <p:cNvSpPr txBox="true"/>
          <p:nvPr/>
        </p:nvSpPr>
        <p:spPr>
          <a:xfrm rot="0">
            <a:off x="905142" y="2287983"/>
            <a:ext cx="15750833" cy="7022259"/>
          </a:xfrm>
          <a:prstGeom prst="rect">
            <a:avLst/>
          </a:prstGeom>
        </p:spPr>
        <p:txBody>
          <a:bodyPr anchor="t" rtlCol="false" tIns="0" lIns="0" bIns="0" rIns="0">
            <a:spAutoFit/>
          </a:bodyPr>
          <a:lstStyle/>
          <a:p>
            <a:pPr algn="l">
              <a:lnSpc>
                <a:spcPts val="5106"/>
              </a:lnSpc>
            </a:pPr>
            <a:r>
              <a:rPr lang="en-US" sz="3647">
                <a:solidFill>
                  <a:srgbClr val="FFFFFF"/>
                </a:solidFill>
                <a:latin typeface="Open Sans"/>
                <a:ea typeface="Open Sans"/>
                <a:cs typeface="Open Sans"/>
                <a:sym typeface="Open Sans"/>
              </a:rPr>
              <a:t>Potential side effects include:</a:t>
            </a:r>
          </a:p>
          <a:p>
            <a:pPr algn="l" marL="787506" indent="-393753" lvl="1">
              <a:lnSpc>
                <a:spcPts val="5106"/>
              </a:lnSpc>
              <a:buFont typeface="Arial"/>
              <a:buChar char="•"/>
            </a:pPr>
            <a:r>
              <a:rPr lang="en-US" sz="3647">
                <a:solidFill>
                  <a:srgbClr val="FFFFFF"/>
                </a:solidFill>
                <a:latin typeface="Open Sans"/>
                <a:ea typeface="Open Sans"/>
                <a:cs typeface="Open Sans"/>
                <a:sym typeface="Open Sans"/>
              </a:rPr>
              <a:t>Urinary tract infection</a:t>
            </a:r>
          </a:p>
          <a:p>
            <a:pPr algn="l" marL="787506" indent="-393753" lvl="1">
              <a:lnSpc>
                <a:spcPts val="5106"/>
              </a:lnSpc>
              <a:buFont typeface="Arial"/>
              <a:buChar char="•"/>
            </a:pPr>
            <a:r>
              <a:rPr lang="en-US" sz="3647">
                <a:solidFill>
                  <a:srgbClr val="FFFFFF"/>
                </a:solidFill>
                <a:latin typeface="Open Sans"/>
                <a:ea typeface="Open Sans"/>
                <a:cs typeface="Open Sans"/>
                <a:sym typeface="Open Sans"/>
              </a:rPr>
              <a:t>Inflammation of the vagina, vulva or cervix</a:t>
            </a:r>
          </a:p>
          <a:p>
            <a:pPr algn="l" marL="787506" indent="-393753" lvl="1">
              <a:lnSpc>
                <a:spcPts val="5106"/>
              </a:lnSpc>
              <a:buFont typeface="Arial"/>
              <a:buChar char="•"/>
            </a:pPr>
            <a:r>
              <a:rPr lang="en-US" sz="3647">
                <a:solidFill>
                  <a:srgbClr val="FFFFFF"/>
                </a:solidFill>
                <a:latin typeface="Open Sans"/>
                <a:ea typeface="Open Sans"/>
                <a:cs typeface="Open Sans"/>
                <a:sym typeface="Open Sans"/>
              </a:rPr>
              <a:t>Vaginal discharge</a:t>
            </a:r>
          </a:p>
          <a:p>
            <a:pPr algn="l" marL="787506" indent="-393753" lvl="1">
              <a:lnSpc>
                <a:spcPts val="5106"/>
              </a:lnSpc>
              <a:buFont typeface="Arial"/>
              <a:buChar char="•"/>
            </a:pPr>
            <a:r>
              <a:rPr lang="en-US" sz="3647">
                <a:solidFill>
                  <a:srgbClr val="FFFFFF"/>
                </a:solidFill>
                <a:latin typeface="Open Sans"/>
                <a:ea typeface="Open Sans"/>
                <a:cs typeface="Open Sans"/>
                <a:sym typeface="Open Sans"/>
              </a:rPr>
              <a:t>Vaginal or vulvar itching</a:t>
            </a:r>
          </a:p>
          <a:p>
            <a:pPr algn="l" marL="787506" indent="-393753" lvl="1">
              <a:lnSpc>
                <a:spcPts val="5106"/>
              </a:lnSpc>
              <a:buFont typeface="Arial"/>
              <a:buChar char="•"/>
            </a:pPr>
            <a:r>
              <a:rPr lang="en-US" sz="3647">
                <a:solidFill>
                  <a:srgbClr val="FFFFFF"/>
                </a:solidFill>
                <a:latin typeface="Open Sans"/>
                <a:ea typeface="Open Sans"/>
                <a:cs typeface="Open Sans"/>
                <a:sym typeface="Open Sans"/>
              </a:rPr>
              <a:t>Pelvic or lower abdominal pain</a:t>
            </a:r>
          </a:p>
          <a:p>
            <a:pPr algn="l">
              <a:lnSpc>
                <a:spcPts val="5106"/>
              </a:lnSpc>
            </a:pPr>
          </a:p>
          <a:p>
            <a:pPr algn="l">
              <a:lnSpc>
                <a:spcPts val="5106"/>
              </a:lnSpc>
            </a:pPr>
            <a:r>
              <a:rPr lang="en-US" sz="3647">
                <a:solidFill>
                  <a:srgbClr val="FFFFFF"/>
                </a:solidFill>
                <a:latin typeface="Open Sans Light"/>
                <a:ea typeface="Open Sans Light"/>
                <a:cs typeface="Open Sans Light"/>
                <a:sym typeface="Open Sans Light"/>
              </a:rPr>
              <a:t>Most side effects are rare, mild, can be managed symptomatically with non-prescription medicines when indicated, and typically resolve within the first month without needing to remove the DVR. </a:t>
            </a:r>
          </a:p>
          <a:p>
            <a:pPr algn="l">
              <a:lnSpc>
                <a:spcPts val="5106"/>
              </a:lnSpc>
            </a:pPr>
          </a:p>
        </p:txBody>
      </p:sp>
    </p:spTree>
  </p:cSld>
  <p:clrMapOvr>
    <a:masterClrMapping/>
  </p:clrMapOvr>
</p:sld>
</file>

<file path=ppt/slides/slide82.xml><?xml version="1.0" encoding="utf-8"?>
<p:sld xmlns:p="http://schemas.openxmlformats.org/presentationml/2006/main" xmlns:a="http://schemas.openxmlformats.org/drawingml/2006/main">
  <p:cSld>
    <p:spTree>
      <p:nvGrpSpPr>
        <p:cNvPr id="1" name=""/>
        <p:cNvGrpSpPr/>
        <p:nvPr/>
      </p:nvGrpSpPr>
      <p:grpSpPr>
        <a:xfrm>
          <a:off x="0" y="0"/>
          <a:ext cx="0" cy="0"/>
          <a:chOff x="0" y="0"/>
          <a:chExt cx="0" cy="0"/>
        </a:xfrm>
      </p:grpSpPr>
      <p:sp>
        <p:nvSpPr>
          <p:cNvPr name="TextBox 2" id="2"/>
          <p:cNvSpPr txBox="true"/>
          <p:nvPr/>
        </p:nvSpPr>
        <p:spPr>
          <a:xfrm rot="0">
            <a:off x="362133" y="198120"/>
            <a:ext cx="15497243" cy="830580"/>
          </a:xfrm>
          <a:prstGeom prst="rect">
            <a:avLst/>
          </a:prstGeom>
        </p:spPr>
        <p:txBody>
          <a:bodyPr anchor="t" rtlCol="false" tIns="0" lIns="0" bIns="0" rIns="0">
            <a:spAutoFit/>
          </a:bodyPr>
          <a:lstStyle/>
          <a:p>
            <a:pPr algn="l">
              <a:lnSpc>
                <a:spcPts val="6719"/>
              </a:lnSpc>
            </a:pPr>
            <a:r>
              <a:rPr lang="en-US" sz="4800" b="true">
                <a:solidFill>
                  <a:srgbClr val="000000"/>
                </a:solidFill>
                <a:latin typeface="Roboto Condensed Bold"/>
                <a:ea typeface="Roboto Condensed Bold"/>
                <a:cs typeface="Roboto Condensed Bold"/>
                <a:sym typeface="Roboto Condensed Bold"/>
              </a:rPr>
              <a:t>Summary: Contraindications/Considerations to CAB-LA use</a:t>
            </a:r>
          </a:p>
        </p:txBody>
      </p:sp>
      <p:grpSp>
        <p:nvGrpSpPr>
          <p:cNvPr name="Group 3" id="3"/>
          <p:cNvGrpSpPr/>
          <p:nvPr/>
        </p:nvGrpSpPr>
        <p:grpSpPr>
          <a:xfrm rot="0">
            <a:off x="0" y="1028700"/>
            <a:ext cx="18709366" cy="9485973"/>
            <a:chOff x="0" y="0"/>
            <a:chExt cx="4544630" cy="2304206"/>
          </a:xfrm>
        </p:grpSpPr>
        <p:sp>
          <p:nvSpPr>
            <p:cNvPr name="Freeform 4" id="4"/>
            <p:cNvSpPr/>
            <p:nvPr/>
          </p:nvSpPr>
          <p:spPr>
            <a:xfrm flipH="false" flipV="false" rot="0">
              <a:off x="0" y="0"/>
              <a:ext cx="4544630" cy="2304206"/>
            </a:xfrm>
            <a:custGeom>
              <a:avLst/>
              <a:gdLst/>
              <a:ahLst/>
              <a:cxnLst/>
              <a:rect r="r" b="b" t="t" l="l"/>
              <a:pathLst>
                <a:path h="2304206" w="4544630">
                  <a:moveTo>
                    <a:pt x="0" y="0"/>
                  </a:moveTo>
                  <a:lnTo>
                    <a:pt x="4544630" y="0"/>
                  </a:lnTo>
                  <a:lnTo>
                    <a:pt x="4544630" y="2304206"/>
                  </a:lnTo>
                  <a:lnTo>
                    <a:pt x="0" y="2304206"/>
                  </a:lnTo>
                  <a:close/>
                </a:path>
              </a:pathLst>
            </a:custGeom>
            <a:solidFill>
              <a:srgbClr val="A93291"/>
            </a:solidFill>
          </p:spPr>
        </p:sp>
        <p:sp>
          <p:nvSpPr>
            <p:cNvPr name="TextBox 5" id="5"/>
            <p:cNvSpPr txBox="true"/>
            <p:nvPr/>
          </p:nvSpPr>
          <p:spPr>
            <a:xfrm>
              <a:off x="0" y="47625"/>
              <a:ext cx="4544630" cy="2256581"/>
            </a:xfrm>
            <a:prstGeom prst="rect">
              <a:avLst/>
            </a:prstGeom>
          </p:spPr>
          <p:txBody>
            <a:bodyPr anchor="ctr" rtlCol="false" tIns="50800" lIns="50800" bIns="50800" rIns="50800"/>
            <a:lstStyle/>
            <a:p>
              <a:pPr algn="ctr">
                <a:lnSpc>
                  <a:spcPts val="1602"/>
                </a:lnSpc>
              </a:pPr>
            </a:p>
          </p:txBody>
        </p:sp>
      </p:grpSp>
      <p:sp>
        <p:nvSpPr>
          <p:cNvPr name="TextBox 6" id="6"/>
          <p:cNvSpPr txBox="true"/>
          <p:nvPr/>
        </p:nvSpPr>
        <p:spPr>
          <a:xfrm rot="0">
            <a:off x="306733" y="2296502"/>
            <a:ext cx="17674534" cy="7590448"/>
          </a:xfrm>
          <a:prstGeom prst="rect">
            <a:avLst/>
          </a:prstGeom>
        </p:spPr>
        <p:txBody>
          <a:bodyPr anchor="t" rtlCol="false" tIns="0" lIns="0" bIns="0" rIns="0">
            <a:spAutoFit/>
          </a:bodyPr>
          <a:lstStyle/>
          <a:p>
            <a:pPr algn="l">
              <a:lnSpc>
                <a:spcPts val="3203"/>
              </a:lnSpc>
            </a:pPr>
            <a:r>
              <a:rPr lang="en-US" sz="2288" b="true">
                <a:solidFill>
                  <a:srgbClr val="FFFFFF"/>
                </a:solidFill>
                <a:latin typeface="Open Sans Bold"/>
                <a:ea typeface="Open Sans Bold"/>
                <a:cs typeface="Open Sans Bold"/>
                <a:sym typeface="Open Sans Bold"/>
              </a:rPr>
              <a:t>Contra</a:t>
            </a:r>
            <a:r>
              <a:rPr lang="en-US" sz="2288" b="true">
                <a:solidFill>
                  <a:srgbClr val="FFFFFF"/>
                </a:solidFill>
                <a:latin typeface="Open Sans Bold"/>
                <a:ea typeface="Open Sans Bold"/>
                <a:cs typeface="Open Sans Bold"/>
                <a:sym typeface="Open Sans Bold"/>
              </a:rPr>
              <a:t>indications/considerations to continued use of </a:t>
            </a:r>
            <a:r>
              <a:rPr lang="en-US" sz="2288" b="true">
                <a:solidFill>
                  <a:srgbClr val="FFFFFF"/>
                </a:solidFill>
                <a:latin typeface="Open Sans Bold"/>
                <a:ea typeface="Open Sans Bold"/>
                <a:cs typeface="Open Sans Bold"/>
                <a:sym typeface="Open Sans Bold"/>
              </a:rPr>
              <a:t>CAB-LA a</a:t>
            </a:r>
            <a:r>
              <a:rPr lang="en-US" sz="2288" b="true">
                <a:solidFill>
                  <a:srgbClr val="FFFFFF"/>
                </a:solidFill>
                <a:latin typeface="Open Sans Bold"/>
                <a:ea typeface="Open Sans Bold"/>
                <a:cs typeface="Open Sans Bold"/>
                <a:sym typeface="Open Sans Bold"/>
              </a:rPr>
              <a:t>re as follows:</a:t>
            </a:r>
          </a:p>
          <a:p>
            <a:pPr algn="l" marL="494083" indent="-247042" lvl="1">
              <a:lnSpc>
                <a:spcPts val="3203"/>
              </a:lnSpc>
              <a:buFont typeface="Arial"/>
              <a:buChar char="•"/>
            </a:pPr>
            <a:r>
              <a:rPr lang="en-US" b="true" sz="2288">
                <a:solidFill>
                  <a:srgbClr val="FFFFFF"/>
                </a:solidFill>
                <a:latin typeface="Open Sans Bold"/>
                <a:ea typeface="Open Sans Bold"/>
                <a:cs typeface="Open Sans Bold"/>
                <a:sym typeface="Open Sans Bold"/>
              </a:rPr>
              <a:t>HIV-positive or inconclusive results</a:t>
            </a:r>
          </a:p>
          <a:p>
            <a:pPr algn="l" marL="988167" indent="-329389" lvl="2">
              <a:lnSpc>
                <a:spcPts val="3203"/>
              </a:lnSpc>
              <a:buFont typeface="Arial"/>
              <a:buChar char="⚬"/>
            </a:pPr>
            <a:r>
              <a:rPr lang="en-US" sz="2288">
                <a:solidFill>
                  <a:srgbClr val="FFFFFF"/>
                </a:solidFill>
                <a:latin typeface="Open Sans"/>
                <a:ea typeface="Open Sans"/>
                <a:cs typeface="Open Sans"/>
                <a:sym typeface="Open Sans"/>
              </a:rPr>
              <a:t>Discontinue CAB-LA; refer for ART</a:t>
            </a:r>
          </a:p>
          <a:p>
            <a:pPr algn="l" marL="494083" indent="-247042" lvl="1">
              <a:lnSpc>
                <a:spcPts val="3203"/>
              </a:lnSpc>
              <a:buFont typeface="Arial"/>
              <a:buChar char="•"/>
            </a:pPr>
            <a:r>
              <a:rPr lang="en-US" b="true" sz="2288" i="true">
                <a:solidFill>
                  <a:srgbClr val="FFFFFF"/>
                </a:solidFill>
                <a:latin typeface="Open Sans Bold Italics"/>
                <a:ea typeface="Open Sans Bold Italics"/>
                <a:cs typeface="Open Sans Bold Italics"/>
                <a:sym typeface="Open Sans Bold Italics"/>
              </a:rPr>
              <a:t>High indication for PEP</a:t>
            </a:r>
            <a:r>
              <a:rPr lang="en-US" sz="2288">
                <a:solidFill>
                  <a:srgbClr val="FFFFFF"/>
                </a:solidFill>
                <a:latin typeface="Open Sans"/>
                <a:ea typeface="Open Sans"/>
                <a:cs typeface="Open Sans"/>
                <a:sym typeface="Open Sans"/>
              </a:rPr>
              <a:t> (high-risk exposure and significant CAB-LA use deviation/injection delay)</a:t>
            </a:r>
          </a:p>
          <a:p>
            <a:pPr algn="l" marL="988167" indent="-329389" lvl="2">
              <a:lnSpc>
                <a:spcPts val="3203"/>
              </a:lnSpc>
              <a:buFont typeface="Arial"/>
              <a:buChar char="⚬"/>
            </a:pPr>
            <a:r>
              <a:rPr lang="en-US" sz="2288">
                <a:solidFill>
                  <a:srgbClr val="FFFFFF"/>
                </a:solidFill>
                <a:latin typeface="Open Sans"/>
                <a:ea typeface="Open Sans"/>
                <a:cs typeface="Open Sans"/>
                <a:sym typeface="Open Sans"/>
              </a:rPr>
              <a:t>Consider discontinuing CAB-LA and starting 1-month course of PEP, after assess</a:t>
            </a:r>
            <a:r>
              <a:rPr lang="en-US" sz="2288">
                <a:solidFill>
                  <a:srgbClr val="FFFFFF"/>
                </a:solidFill>
                <a:latin typeface="Open Sans"/>
                <a:ea typeface="Open Sans"/>
                <a:cs typeface="Open Sans"/>
                <a:sym typeface="Open Sans"/>
              </a:rPr>
              <a:t>ing likelihood of PEP adherence/completion</a:t>
            </a:r>
          </a:p>
          <a:p>
            <a:pPr algn="l" marL="494083" indent="-247042" lvl="1">
              <a:lnSpc>
                <a:spcPts val="3203"/>
              </a:lnSpc>
              <a:buFont typeface="Arial"/>
              <a:buChar char="•"/>
            </a:pPr>
            <a:r>
              <a:rPr lang="en-US" b="true" sz="2288" i="true">
                <a:solidFill>
                  <a:srgbClr val="FFFFFF"/>
                </a:solidFill>
                <a:latin typeface="Open Sans Bold Italics"/>
                <a:ea typeface="Open Sans Bold Italics"/>
                <a:cs typeface="Open Sans Bold Italics"/>
                <a:sym typeface="Open Sans Bold Italics"/>
              </a:rPr>
              <a:t>High suspi</a:t>
            </a:r>
            <a:r>
              <a:rPr lang="en-US" b="true" sz="2288" i="true">
                <a:solidFill>
                  <a:srgbClr val="FFFFFF"/>
                </a:solidFill>
                <a:latin typeface="Open Sans Bold Italics"/>
                <a:ea typeface="Open Sans Bold Italics"/>
                <a:cs typeface="Open Sans Bold Italics"/>
                <a:sym typeface="Open Sans Bold Italics"/>
              </a:rPr>
              <a:t>cion of AHI</a:t>
            </a:r>
            <a:r>
              <a:rPr lang="en-US" sz="2288">
                <a:solidFill>
                  <a:srgbClr val="FFFFFF"/>
                </a:solidFill>
                <a:latin typeface="Open Sans"/>
                <a:ea typeface="Open Sans"/>
                <a:cs typeface="Open Sans"/>
                <a:sym typeface="Open Sans"/>
              </a:rPr>
              <a:t> (signs/symptoms/exposure history and significant use deviation/ injection delay)</a:t>
            </a:r>
          </a:p>
          <a:p>
            <a:pPr algn="l" marL="988167" indent="-329389" lvl="2">
              <a:lnSpc>
                <a:spcPts val="3203"/>
              </a:lnSpc>
              <a:buFont typeface="Arial"/>
              <a:buChar char="⚬"/>
            </a:pPr>
            <a:r>
              <a:rPr lang="en-US" sz="2288">
                <a:solidFill>
                  <a:srgbClr val="FFFFFF"/>
                </a:solidFill>
                <a:latin typeface="Open Sans"/>
                <a:ea typeface="Open Sans"/>
                <a:cs typeface="Open Sans"/>
                <a:sym typeface="Open Sans"/>
              </a:rPr>
              <a:t>Consider pausing CAB-LA pending retesting for HIV in 1 month, after weighing risks/benefits of pausing/continuing</a:t>
            </a:r>
          </a:p>
          <a:p>
            <a:pPr algn="l" marL="494083" indent="-247042" lvl="1">
              <a:lnSpc>
                <a:spcPts val="3203"/>
              </a:lnSpc>
              <a:buFont typeface="Arial"/>
              <a:buChar char="•"/>
            </a:pPr>
            <a:r>
              <a:rPr lang="en-US" sz="2288">
                <a:solidFill>
                  <a:srgbClr val="FFFFFF"/>
                </a:solidFill>
                <a:latin typeface="Open Sans"/>
                <a:ea typeface="Open Sans"/>
                <a:cs typeface="Open Sans"/>
                <a:sym typeface="Open Sans"/>
              </a:rPr>
              <a:t>Medication interactions, with contraindications and considerations varying by medication</a:t>
            </a:r>
          </a:p>
          <a:p>
            <a:pPr algn="l" marL="988167" indent="-329389" lvl="2">
              <a:lnSpc>
                <a:spcPts val="3203"/>
              </a:lnSpc>
              <a:buFont typeface="Arial"/>
              <a:buChar char="⚬"/>
            </a:pPr>
            <a:r>
              <a:rPr lang="en-US" sz="2288">
                <a:solidFill>
                  <a:srgbClr val="FFFFFF"/>
                </a:solidFill>
                <a:latin typeface="Open Sans"/>
                <a:ea typeface="Open Sans"/>
                <a:cs typeface="Open Sans"/>
                <a:sym typeface="Open Sans"/>
              </a:rPr>
              <a:t>The following medications should not be used in combination w</a:t>
            </a:r>
            <a:r>
              <a:rPr lang="en-US" sz="2288">
                <a:solidFill>
                  <a:srgbClr val="FFFFFF"/>
                </a:solidFill>
                <a:latin typeface="Open Sans"/>
                <a:ea typeface="Open Sans"/>
                <a:cs typeface="Open Sans"/>
                <a:sym typeface="Open Sans"/>
              </a:rPr>
              <a:t>ith</a:t>
            </a:r>
            <a:r>
              <a:rPr lang="en-US" sz="2288">
                <a:solidFill>
                  <a:srgbClr val="FFFFFF"/>
                </a:solidFill>
                <a:latin typeface="Open Sans"/>
                <a:ea typeface="Open Sans"/>
                <a:cs typeface="Open Sans"/>
                <a:sym typeface="Open Sans"/>
              </a:rPr>
              <a:t> CAB-LA:</a:t>
            </a:r>
          </a:p>
          <a:p>
            <a:pPr algn="l" marL="1482250" indent="-370563" lvl="3">
              <a:lnSpc>
                <a:spcPts val="3203"/>
              </a:lnSpc>
              <a:buFont typeface="Arial"/>
              <a:buChar char="￭"/>
            </a:pPr>
            <a:r>
              <a:rPr lang="en-US" sz="2288">
                <a:solidFill>
                  <a:srgbClr val="FFFFFF"/>
                </a:solidFill>
                <a:latin typeface="Open Sans"/>
                <a:ea typeface="Open Sans"/>
                <a:cs typeface="Open Sans"/>
                <a:sym typeface="Open Sans"/>
              </a:rPr>
              <a:t>Rifampicin</a:t>
            </a:r>
          </a:p>
          <a:p>
            <a:pPr algn="l" marL="1482250" indent="-370563" lvl="3">
              <a:lnSpc>
                <a:spcPts val="3203"/>
              </a:lnSpc>
              <a:buFont typeface="Arial"/>
              <a:buChar char="￭"/>
            </a:pPr>
            <a:r>
              <a:rPr lang="en-US" sz="2288">
                <a:solidFill>
                  <a:srgbClr val="FFFFFF"/>
                </a:solidFill>
                <a:latin typeface="Open Sans"/>
                <a:ea typeface="Open Sans"/>
                <a:cs typeface="Open Sans"/>
                <a:sym typeface="Open Sans"/>
              </a:rPr>
              <a:t>Rifapentine</a:t>
            </a:r>
          </a:p>
          <a:p>
            <a:pPr algn="l" marL="1482250" indent="-370563" lvl="3">
              <a:lnSpc>
                <a:spcPts val="3203"/>
              </a:lnSpc>
              <a:buFont typeface="Arial"/>
              <a:buChar char="￭"/>
            </a:pPr>
            <a:r>
              <a:rPr lang="en-US" sz="2288">
                <a:solidFill>
                  <a:srgbClr val="FFFFFF"/>
                </a:solidFill>
                <a:latin typeface="Open Sans"/>
                <a:ea typeface="Open Sans"/>
                <a:cs typeface="Open Sans"/>
                <a:sym typeface="Open Sans"/>
              </a:rPr>
              <a:t>Carbamazepine</a:t>
            </a:r>
          </a:p>
          <a:p>
            <a:pPr algn="l" marL="1482250" indent="-370563" lvl="3">
              <a:lnSpc>
                <a:spcPts val="3203"/>
              </a:lnSpc>
              <a:buFont typeface="Arial"/>
              <a:buChar char="￭"/>
            </a:pPr>
            <a:r>
              <a:rPr lang="en-US" sz="2288">
                <a:solidFill>
                  <a:srgbClr val="FFFFFF"/>
                </a:solidFill>
                <a:latin typeface="Open Sans"/>
                <a:ea typeface="Open Sans"/>
                <a:cs typeface="Open Sans"/>
                <a:sym typeface="Open Sans"/>
              </a:rPr>
              <a:t>Discontinue CAB-LA; an alternative PrEP product may be suitable</a:t>
            </a:r>
          </a:p>
          <a:p>
            <a:pPr algn="l" marL="1482250" indent="-370563" lvl="3">
              <a:lnSpc>
                <a:spcPts val="3203"/>
              </a:lnSpc>
              <a:buFont typeface="Arial"/>
              <a:buChar char="￭"/>
            </a:pPr>
            <a:r>
              <a:rPr lang="en-US" sz="2288">
                <a:solidFill>
                  <a:srgbClr val="FFFFFF"/>
                </a:solidFill>
                <a:latin typeface="Open Sans"/>
                <a:ea typeface="Open Sans"/>
                <a:cs typeface="Open Sans"/>
                <a:sym typeface="Open Sans"/>
              </a:rPr>
              <a:t>Use of CAB-LA in combination with rifabutin may require a dose adjustment, and prescribers should review the regulatory labels of both medications when being prescribed for concomitant use.</a:t>
            </a:r>
          </a:p>
          <a:p>
            <a:pPr algn="l" marL="494083" indent="-247042" lvl="1">
              <a:lnSpc>
                <a:spcPts val="3203"/>
              </a:lnSpc>
              <a:buFont typeface="Arial"/>
              <a:buChar char="•"/>
            </a:pPr>
            <a:r>
              <a:rPr lang="en-US" b="true" sz="2288">
                <a:solidFill>
                  <a:srgbClr val="FFFFFF"/>
                </a:solidFill>
                <a:latin typeface="Open Sans Bold"/>
                <a:ea typeface="Open Sans Bold"/>
                <a:cs typeface="Open Sans Bold"/>
                <a:sym typeface="Open Sans Bold"/>
              </a:rPr>
              <a:t>Allergic reaction to cabotegravir/CAB-LA injection</a:t>
            </a:r>
          </a:p>
          <a:p>
            <a:pPr algn="l" marL="988167" indent="-329389" lvl="2">
              <a:lnSpc>
                <a:spcPts val="3203"/>
              </a:lnSpc>
              <a:buFont typeface="Arial"/>
              <a:buChar char="⚬"/>
            </a:pPr>
            <a:r>
              <a:rPr lang="en-US" sz="2288">
                <a:solidFill>
                  <a:srgbClr val="FFFFFF"/>
                </a:solidFill>
                <a:latin typeface="Open Sans"/>
                <a:ea typeface="Open Sans"/>
                <a:cs typeface="Open Sans"/>
                <a:sym typeface="Open Sans"/>
              </a:rPr>
              <a:t>Discontinue CAB-LA; an alternative PrEP product may be suitable</a:t>
            </a:r>
          </a:p>
          <a:p>
            <a:pPr algn="l" marL="494083" indent="-247042" lvl="1">
              <a:lnSpc>
                <a:spcPts val="3203"/>
              </a:lnSpc>
              <a:buFont typeface="Arial"/>
              <a:buChar char="•"/>
            </a:pPr>
            <a:r>
              <a:rPr lang="en-US" b="true" sz="2288">
                <a:solidFill>
                  <a:srgbClr val="FFFFFF"/>
                </a:solidFill>
                <a:latin typeface="Open Sans Bold"/>
                <a:ea typeface="Open Sans Bold"/>
                <a:cs typeface="Open Sans Bold"/>
                <a:sym typeface="Open Sans Bold"/>
              </a:rPr>
              <a:t>Chronic liver disease and acute hepatitis or abnormal liver function test results </a:t>
            </a:r>
            <a:r>
              <a:rPr lang="en-US" sz="2288">
                <a:solidFill>
                  <a:srgbClr val="FFFFFF"/>
                </a:solidFill>
                <a:latin typeface="Open Sans"/>
                <a:ea typeface="Open Sans"/>
                <a:cs typeface="Open Sans"/>
                <a:sym typeface="Open Sans"/>
              </a:rPr>
              <a:t>(for those who are tested)</a:t>
            </a:r>
          </a:p>
          <a:p>
            <a:pPr algn="l" marL="988167" indent="-329389" lvl="2">
              <a:lnSpc>
                <a:spcPts val="3203"/>
              </a:lnSpc>
              <a:buFont typeface="Arial"/>
              <a:buChar char="⚬"/>
            </a:pPr>
            <a:r>
              <a:rPr lang="en-US" sz="2288">
                <a:solidFill>
                  <a:srgbClr val="FFFFFF"/>
                </a:solidFill>
                <a:latin typeface="Open Sans"/>
                <a:ea typeface="Open Sans"/>
                <a:cs typeface="Open Sans"/>
                <a:sym typeface="Open Sans"/>
              </a:rPr>
              <a:t>Discontinue CAB-LA; an alternative PrEP product may be suitable</a:t>
            </a:r>
          </a:p>
        </p:txBody>
      </p:sp>
      <p:sp>
        <p:nvSpPr>
          <p:cNvPr name="TextBox 7" id="7"/>
          <p:cNvSpPr txBox="true"/>
          <p:nvPr/>
        </p:nvSpPr>
        <p:spPr>
          <a:xfrm rot="0">
            <a:off x="306733" y="1185935"/>
            <a:ext cx="16077958" cy="737235"/>
          </a:xfrm>
          <a:prstGeom prst="rect">
            <a:avLst/>
          </a:prstGeom>
        </p:spPr>
        <p:txBody>
          <a:bodyPr anchor="t" rtlCol="false" tIns="0" lIns="0" bIns="0" rIns="0">
            <a:spAutoFit/>
          </a:bodyPr>
          <a:lstStyle/>
          <a:p>
            <a:pPr algn="l">
              <a:lnSpc>
                <a:spcPts val="2940"/>
              </a:lnSpc>
              <a:spcBef>
                <a:spcPct val="0"/>
              </a:spcBef>
            </a:pPr>
            <a:r>
              <a:rPr lang="en-US" b="true" sz="2100">
                <a:solidFill>
                  <a:srgbClr val="FFFFFF"/>
                </a:solidFill>
                <a:latin typeface="Roboto Condensed Bold"/>
                <a:ea typeface="Roboto Condensed Bold"/>
                <a:cs typeface="Roboto Condensed Bold"/>
                <a:sym typeface="Roboto Condensed Bold"/>
              </a:rPr>
              <a:t>Some contraindications only pertain to CAB-LA clients with deviations in use (delays between injections), which are noted in italicized text below, while others apply to all CAB-LA users.</a:t>
            </a:r>
          </a:p>
        </p:txBody>
      </p:sp>
      <p:sp>
        <p:nvSpPr>
          <p:cNvPr name="TextBox 8" id="8"/>
          <p:cNvSpPr txBox="true"/>
          <p:nvPr/>
        </p:nvSpPr>
        <p:spPr>
          <a:xfrm rot="0">
            <a:off x="3455843" y="5961718"/>
            <a:ext cx="3360093" cy="1125474"/>
          </a:xfrm>
          <a:prstGeom prst="rect">
            <a:avLst/>
          </a:prstGeom>
        </p:spPr>
        <p:txBody>
          <a:bodyPr anchor="t" rtlCol="false" tIns="0" lIns="0" bIns="0" rIns="0">
            <a:spAutoFit/>
          </a:bodyPr>
          <a:lstStyle/>
          <a:p>
            <a:pPr algn="l" marL="1418463" indent="-354616" lvl="3">
              <a:lnSpc>
                <a:spcPts val="3065"/>
              </a:lnSpc>
              <a:buFont typeface="Arial"/>
              <a:buChar char="￭"/>
            </a:pPr>
            <a:r>
              <a:rPr lang="en-US" sz="2190">
                <a:solidFill>
                  <a:srgbClr val="FFFFFF"/>
                </a:solidFill>
                <a:latin typeface="Open Sans"/>
                <a:ea typeface="Open Sans"/>
                <a:cs typeface="Open Sans"/>
                <a:sym typeface="Open Sans"/>
              </a:rPr>
              <a:t>Oxcarbazepine</a:t>
            </a:r>
          </a:p>
          <a:p>
            <a:pPr algn="l" marL="1418463" indent="-354616" lvl="3">
              <a:lnSpc>
                <a:spcPts val="3065"/>
              </a:lnSpc>
              <a:buFont typeface="Arial"/>
              <a:buChar char="￭"/>
            </a:pPr>
            <a:r>
              <a:rPr lang="en-US" sz="2190">
                <a:solidFill>
                  <a:srgbClr val="FFFFFF"/>
                </a:solidFill>
                <a:latin typeface="Open Sans"/>
                <a:ea typeface="Open Sans"/>
                <a:cs typeface="Open Sans"/>
                <a:sym typeface="Open Sans"/>
              </a:rPr>
              <a:t>Phenobarbital</a:t>
            </a:r>
          </a:p>
          <a:p>
            <a:pPr algn="l" marL="1418463" indent="-354616" lvl="3">
              <a:lnSpc>
                <a:spcPts val="3065"/>
              </a:lnSpc>
              <a:buFont typeface="Arial"/>
              <a:buChar char="￭"/>
            </a:pPr>
            <a:r>
              <a:rPr lang="en-US" sz="2190">
                <a:solidFill>
                  <a:srgbClr val="FFFFFF"/>
                </a:solidFill>
                <a:latin typeface="Open Sans"/>
                <a:ea typeface="Open Sans"/>
                <a:cs typeface="Open Sans"/>
                <a:sym typeface="Open Sans"/>
              </a:rPr>
              <a:t>Phenytoin</a:t>
            </a:r>
          </a:p>
        </p:txBody>
      </p:sp>
    </p:spTree>
  </p:cSld>
  <p:clrMapOvr>
    <a:masterClrMapping/>
  </p:clrMapOvr>
</p:sld>
</file>

<file path=ppt/slides/slide83.xml><?xml version="1.0" encoding="utf-8"?>
<p:sld xmlns:p="http://schemas.openxmlformats.org/presentationml/2006/main" xmlns:a="http://schemas.openxmlformats.org/drawingml/2006/main">
  <p:cSld>
    <p:spTree>
      <p:nvGrpSpPr>
        <p:cNvPr id="1" name=""/>
        <p:cNvGrpSpPr/>
        <p:nvPr/>
      </p:nvGrpSpPr>
      <p:grpSpPr>
        <a:xfrm>
          <a:off x="0" y="0"/>
          <a:ext cx="0" cy="0"/>
          <a:chOff x="0" y="0"/>
          <a:chExt cx="0" cy="0"/>
        </a:xfrm>
      </p:grpSpPr>
      <p:sp>
        <p:nvSpPr>
          <p:cNvPr name="TextBox 2" id="2"/>
          <p:cNvSpPr txBox="true"/>
          <p:nvPr/>
        </p:nvSpPr>
        <p:spPr>
          <a:xfrm rot="0">
            <a:off x="362133" y="198120"/>
            <a:ext cx="15497243" cy="830580"/>
          </a:xfrm>
          <a:prstGeom prst="rect">
            <a:avLst/>
          </a:prstGeom>
        </p:spPr>
        <p:txBody>
          <a:bodyPr anchor="t" rtlCol="false" tIns="0" lIns="0" bIns="0" rIns="0">
            <a:spAutoFit/>
          </a:bodyPr>
          <a:lstStyle/>
          <a:p>
            <a:pPr algn="l">
              <a:lnSpc>
                <a:spcPts val="6719"/>
              </a:lnSpc>
            </a:pPr>
            <a:r>
              <a:rPr lang="en-US" sz="4800" b="true">
                <a:solidFill>
                  <a:srgbClr val="000000"/>
                </a:solidFill>
                <a:latin typeface="Roboto Condensed Bold"/>
                <a:ea typeface="Roboto Condensed Bold"/>
                <a:cs typeface="Roboto Condensed Bold"/>
                <a:sym typeface="Roboto Condensed Bold"/>
              </a:rPr>
              <a:t>Summary: CAB-LA Side Effects</a:t>
            </a:r>
          </a:p>
        </p:txBody>
      </p:sp>
      <p:grpSp>
        <p:nvGrpSpPr>
          <p:cNvPr name="Group 3" id="3"/>
          <p:cNvGrpSpPr/>
          <p:nvPr/>
        </p:nvGrpSpPr>
        <p:grpSpPr>
          <a:xfrm rot="0">
            <a:off x="0" y="1243512"/>
            <a:ext cx="18709366" cy="9485973"/>
            <a:chOff x="0" y="0"/>
            <a:chExt cx="4544630" cy="2304206"/>
          </a:xfrm>
        </p:grpSpPr>
        <p:sp>
          <p:nvSpPr>
            <p:cNvPr name="Freeform 4" id="4"/>
            <p:cNvSpPr/>
            <p:nvPr/>
          </p:nvSpPr>
          <p:spPr>
            <a:xfrm flipH="false" flipV="false" rot="0">
              <a:off x="0" y="0"/>
              <a:ext cx="4544630" cy="2304206"/>
            </a:xfrm>
            <a:custGeom>
              <a:avLst/>
              <a:gdLst/>
              <a:ahLst/>
              <a:cxnLst/>
              <a:rect r="r" b="b" t="t" l="l"/>
              <a:pathLst>
                <a:path h="2304206" w="4544630">
                  <a:moveTo>
                    <a:pt x="0" y="0"/>
                  </a:moveTo>
                  <a:lnTo>
                    <a:pt x="4544630" y="0"/>
                  </a:lnTo>
                  <a:lnTo>
                    <a:pt x="4544630" y="2304206"/>
                  </a:lnTo>
                  <a:lnTo>
                    <a:pt x="0" y="2304206"/>
                  </a:lnTo>
                  <a:close/>
                </a:path>
              </a:pathLst>
            </a:custGeom>
            <a:solidFill>
              <a:srgbClr val="A93291"/>
            </a:solidFill>
          </p:spPr>
        </p:sp>
        <p:sp>
          <p:nvSpPr>
            <p:cNvPr name="TextBox 5" id="5"/>
            <p:cNvSpPr txBox="true"/>
            <p:nvPr/>
          </p:nvSpPr>
          <p:spPr>
            <a:xfrm>
              <a:off x="0" y="47625"/>
              <a:ext cx="4544630" cy="2256581"/>
            </a:xfrm>
            <a:prstGeom prst="rect">
              <a:avLst/>
            </a:prstGeom>
          </p:spPr>
          <p:txBody>
            <a:bodyPr anchor="ctr" rtlCol="false" tIns="50800" lIns="50800" bIns="50800" rIns="50800"/>
            <a:lstStyle/>
            <a:p>
              <a:pPr algn="ctr">
                <a:lnSpc>
                  <a:spcPts val="1602"/>
                </a:lnSpc>
              </a:pPr>
            </a:p>
          </p:txBody>
        </p:sp>
      </p:grpSp>
      <p:sp>
        <p:nvSpPr>
          <p:cNvPr name="TextBox 6" id="6"/>
          <p:cNvSpPr txBox="true"/>
          <p:nvPr/>
        </p:nvSpPr>
        <p:spPr>
          <a:xfrm rot="0">
            <a:off x="479283" y="1421307"/>
            <a:ext cx="17329434" cy="8865693"/>
          </a:xfrm>
          <a:prstGeom prst="rect">
            <a:avLst/>
          </a:prstGeom>
        </p:spPr>
        <p:txBody>
          <a:bodyPr anchor="t" rtlCol="false" tIns="0" lIns="0" bIns="0" rIns="0">
            <a:spAutoFit/>
          </a:bodyPr>
          <a:lstStyle/>
          <a:p>
            <a:pPr algn="l">
              <a:lnSpc>
                <a:spcPts val="3377"/>
              </a:lnSpc>
            </a:pPr>
            <a:r>
              <a:rPr lang="en-US" sz="2412">
                <a:solidFill>
                  <a:srgbClr val="FFFFFF"/>
                </a:solidFill>
                <a:latin typeface="Open Sans"/>
                <a:ea typeface="Open Sans"/>
                <a:cs typeface="Open Sans"/>
                <a:sym typeface="Open Sans"/>
              </a:rPr>
              <a:t>The </a:t>
            </a:r>
            <a:r>
              <a:rPr lang="en-US" sz="2412">
                <a:solidFill>
                  <a:srgbClr val="FFFFFF"/>
                </a:solidFill>
                <a:latin typeface="Open Sans"/>
                <a:ea typeface="Open Sans"/>
                <a:cs typeface="Open Sans"/>
                <a:sym typeface="Open Sans"/>
              </a:rPr>
              <a:t>following</a:t>
            </a:r>
            <a:r>
              <a:rPr lang="en-US" sz="2412">
                <a:solidFill>
                  <a:srgbClr val="FFFFFF"/>
                </a:solidFill>
                <a:latin typeface="Open Sans"/>
                <a:ea typeface="Open Sans"/>
                <a:cs typeface="Open Sans"/>
                <a:sym typeface="Open Sans"/>
              </a:rPr>
              <a:t> side effects, typically mild to moderate in severity, may occur among those receiving CAB-LA injections:</a:t>
            </a:r>
          </a:p>
          <a:p>
            <a:pPr algn="l" marL="520933" indent="-260466" lvl="1">
              <a:lnSpc>
                <a:spcPts val="3377"/>
              </a:lnSpc>
              <a:buFont typeface="Arial"/>
              <a:buChar char="•"/>
            </a:pPr>
            <a:r>
              <a:rPr lang="en-US" sz="2412">
                <a:solidFill>
                  <a:srgbClr val="FFFFFF"/>
                </a:solidFill>
                <a:latin typeface="Open Sans"/>
                <a:ea typeface="Open Sans"/>
                <a:cs typeface="Open Sans"/>
                <a:sym typeface="Open Sans"/>
              </a:rPr>
              <a:t>Injection</a:t>
            </a:r>
            <a:r>
              <a:rPr lang="en-US" sz="2412">
                <a:solidFill>
                  <a:srgbClr val="FFFFFF"/>
                </a:solidFill>
                <a:latin typeface="Open Sans"/>
                <a:ea typeface="Open Sans"/>
                <a:cs typeface="Open Sans"/>
                <a:sym typeface="Open Sans"/>
              </a:rPr>
              <a:t> site reactions</a:t>
            </a:r>
          </a:p>
          <a:p>
            <a:pPr algn="l" marL="1041865" indent="-347288" lvl="2">
              <a:lnSpc>
                <a:spcPts val="3377"/>
              </a:lnSpc>
              <a:buFont typeface="Arial"/>
              <a:buChar char="⚬"/>
            </a:pPr>
            <a:r>
              <a:rPr lang="en-US" sz="2412">
                <a:solidFill>
                  <a:srgbClr val="FFFFFF"/>
                </a:solidFill>
                <a:latin typeface="Open Sans"/>
                <a:ea typeface="Open Sans"/>
                <a:cs typeface="Open Sans"/>
                <a:sym typeface="Open Sans"/>
              </a:rPr>
              <a:t>Pain</a:t>
            </a:r>
          </a:p>
          <a:p>
            <a:pPr algn="l" marL="1041865" indent="-347288" lvl="2">
              <a:lnSpc>
                <a:spcPts val="3377"/>
              </a:lnSpc>
              <a:buFont typeface="Arial"/>
              <a:buChar char="⚬"/>
            </a:pPr>
            <a:r>
              <a:rPr lang="en-US" sz="2412">
                <a:solidFill>
                  <a:srgbClr val="FFFFFF"/>
                </a:solidFill>
                <a:latin typeface="Open Sans"/>
                <a:ea typeface="Open Sans"/>
                <a:cs typeface="Open Sans"/>
                <a:sym typeface="Open Sans"/>
              </a:rPr>
              <a:t>Swelling</a:t>
            </a:r>
          </a:p>
          <a:p>
            <a:pPr algn="l" marL="1041865" indent="-347288" lvl="2">
              <a:lnSpc>
                <a:spcPts val="3377"/>
              </a:lnSpc>
              <a:buFont typeface="Arial"/>
              <a:buChar char="⚬"/>
            </a:pPr>
            <a:r>
              <a:rPr lang="en-US" sz="2412">
                <a:solidFill>
                  <a:srgbClr val="FFFFFF"/>
                </a:solidFill>
                <a:latin typeface="Open Sans"/>
                <a:ea typeface="Open Sans"/>
                <a:cs typeface="Open Sans"/>
                <a:sym typeface="Open Sans"/>
              </a:rPr>
              <a:t>Nodules</a:t>
            </a:r>
          </a:p>
          <a:p>
            <a:pPr algn="l" marL="1041865" indent="-347288" lvl="2">
              <a:lnSpc>
                <a:spcPts val="3377"/>
              </a:lnSpc>
              <a:buFont typeface="Arial"/>
              <a:buChar char="⚬"/>
            </a:pPr>
            <a:r>
              <a:rPr lang="en-US" sz="2412">
                <a:solidFill>
                  <a:srgbClr val="FFFFFF"/>
                </a:solidFill>
                <a:latin typeface="Open Sans"/>
                <a:ea typeface="Open Sans"/>
                <a:cs typeface="Open Sans"/>
                <a:sym typeface="Open Sans"/>
              </a:rPr>
              <a:t>Induration</a:t>
            </a:r>
          </a:p>
          <a:p>
            <a:pPr algn="l" marL="1041865" indent="-347288" lvl="2">
              <a:lnSpc>
                <a:spcPts val="3377"/>
              </a:lnSpc>
              <a:buFont typeface="Arial"/>
              <a:buChar char="⚬"/>
            </a:pPr>
            <a:r>
              <a:rPr lang="en-US" sz="2412">
                <a:solidFill>
                  <a:srgbClr val="FFFFFF"/>
                </a:solidFill>
                <a:latin typeface="Open Sans"/>
                <a:ea typeface="Open Sans"/>
                <a:cs typeface="Open Sans"/>
                <a:sym typeface="Open Sans"/>
              </a:rPr>
              <a:t>Redness/bruising</a:t>
            </a:r>
          </a:p>
          <a:p>
            <a:pPr algn="l" marL="1041865" indent="-347288" lvl="2">
              <a:lnSpc>
                <a:spcPts val="3377"/>
              </a:lnSpc>
              <a:buFont typeface="Arial"/>
              <a:buChar char="⚬"/>
            </a:pPr>
            <a:r>
              <a:rPr lang="en-US" sz="2412">
                <a:solidFill>
                  <a:srgbClr val="FFFFFF"/>
                </a:solidFill>
                <a:latin typeface="Open Sans"/>
                <a:ea typeface="Open Sans"/>
                <a:cs typeface="Open Sans"/>
                <a:sym typeface="Open Sans"/>
              </a:rPr>
              <a:t>Itching</a:t>
            </a:r>
          </a:p>
          <a:p>
            <a:pPr algn="l" marL="520933" indent="-260466" lvl="1">
              <a:lnSpc>
                <a:spcPts val="3377"/>
              </a:lnSpc>
              <a:buFont typeface="Arial"/>
              <a:buChar char="•"/>
            </a:pPr>
            <a:r>
              <a:rPr lang="en-US" sz="2412">
                <a:solidFill>
                  <a:srgbClr val="FFFFFF"/>
                </a:solidFill>
                <a:latin typeface="Open Sans"/>
                <a:ea typeface="Open Sans"/>
                <a:cs typeface="Open Sans"/>
                <a:sym typeface="Open Sans"/>
              </a:rPr>
              <a:t>Headache</a:t>
            </a:r>
          </a:p>
          <a:p>
            <a:pPr algn="l" marL="520933" indent="-260466" lvl="1">
              <a:lnSpc>
                <a:spcPts val="3377"/>
              </a:lnSpc>
              <a:buFont typeface="Arial"/>
              <a:buChar char="•"/>
            </a:pPr>
            <a:r>
              <a:rPr lang="en-US" sz="2412">
                <a:solidFill>
                  <a:srgbClr val="FFFFFF"/>
                </a:solidFill>
                <a:latin typeface="Open Sans"/>
                <a:ea typeface="Open Sans"/>
                <a:cs typeface="Open Sans"/>
                <a:sym typeface="Open Sans"/>
              </a:rPr>
              <a:t>Diarrhea</a:t>
            </a:r>
          </a:p>
          <a:p>
            <a:pPr algn="l" marL="520933" indent="-260466" lvl="1">
              <a:lnSpc>
                <a:spcPts val="3377"/>
              </a:lnSpc>
              <a:buFont typeface="Arial"/>
              <a:buChar char="•"/>
            </a:pPr>
            <a:r>
              <a:rPr lang="en-US" sz="2412">
                <a:solidFill>
                  <a:srgbClr val="FFFFFF"/>
                </a:solidFill>
                <a:latin typeface="Open Sans"/>
                <a:ea typeface="Open Sans"/>
                <a:cs typeface="Open Sans"/>
                <a:sym typeface="Open Sans"/>
              </a:rPr>
              <a:t>Nausea</a:t>
            </a:r>
          </a:p>
          <a:p>
            <a:pPr algn="l" marL="520933" indent="-260466" lvl="1">
              <a:lnSpc>
                <a:spcPts val="3377"/>
              </a:lnSpc>
              <a:buFont typeface="Arial"/>
              <a:buChar char="•"/>
            </a:pPr>
            <a:r>
              <a:rPr lang="en-US" sz="2412">
                <a:solidFill>
                  <a:srgbClr val="FFFFFF"/>
                </a:solidFill>
                <a:latin typeface="Open Sans"/>
                <a:ea typeface="Open Sans"/>
                <a:cs typeface="Open Sans"/>
                <a:sym typeface="Open Sans"/>
              </a:rPr>
              <a:t>Tiredness</a:t>
            </a:r>
          </a:p>
          <a:p>
            <a:pPr algn="l" marL="520933" indent="-260466" lvl="1">
              <a:lnSpc>
                <a:spcPts val="3377"/>
              </a:lnSpc>
              <a:buFont typeface="Arial"/>
              <a:buChar char="•"/>
            </a:pPr>
            <a:r>
              <a:rPr lang="en-US" sz="2412">
                <a:solidFill>
                  <a:srgbClr val="FFFFFF"/>
                </a:solidFill>
                <a:latin typeface="Open Sans"/>
                <a:ea typeface="Open Sans"/>
                <a:cs typeface="Open Sans"/>
                <a:sym typeface="Open Sans"/>
              </a:rPr>
              <a:t>Dizziness</a:t>
            </a:r>
          </a:p>
          <a:p>
            <a:pPr algn="l">
              <a:lnSpc>
                <a:spcPts val="3377"/>
              </a:lnSpc>
            </a:pPr>
          </a:p>
          <a:p>
            <a:pPr algn="l">
              <a:lnSpc>
                <a:spcPts val="3377"/>
              </a:lnSpc>
            </a:pPr>
            <a:r>
              <a:rPr lang="en-US" sz="2412">
                <a:solidFill>
                  <a:srgbClr val="FFFFFF"/>
                </a:solidFill>
                <a:latin typeface="Open Sans"/>
                <a:ea typeface="Open Sans"/>
                <a:cs typeface="Open Sans"/>
                <a:sym typeface="Open Sans"/>
              </a:rPr>
              <a:t>Injection site reactions are the most common side effects, and these are more common with early injections and then usually decrease with subsequent injecti</a:t>
            </a:r>
            <a:r>
              <a:rPr lang="en-US" sz="2412">
                <a:solidFill>
                  <a:srgbClr val="FFFFFF"/>
                </a:solidFill>
                <a:latin typeface="Open Sans"/>
                <a:ea typeface="Open Sans"/>
                <a:cs typeface="Open Sans"/>
                <a:sym typeface="Open Sans"/>
              </a:rPr>
              <a:t>ons. These may be minimized by use of warm or cold compresses and/or use of NSAIDS before and/or after each inj</a:t>
            </a:r>
            <a:r>
              <a:rPr lang="en-US" sz="2412">
                <a:solidFill>
                  <a:srgbClr val="FFFFFF"/>
                </a:solidFill>
                <a:latin typeface="Open Sans"/>
                <a:ea typeface="Open Sans"/>
                <a:cs typeface="Open Sans"/>
                <a:sym typeface="Open Sans"/>
              </a:rPr>
              <a:t>ection.</a:t>
            </a:r>
          </a:p>
          <a:p>
            <a:pPr algn="l">
              <a:lnSpc>
                <a:spcPts val="3377"/>
              </a:lnSpc>
            </a:pPr>
          </a:p>
          <a:p>
            <a:pPr algn="l">
              <a:lnSpc>
                <a:spcPts val="3377"/>
              </a:lnSpc>
            </a:pPr>
            <a:r>
              <a:rPr lang="en-US" sz="2412">
                <a:solidFill>
                  <a:srgbClr val="FFFFFF"/>
                </a:solidFill>
                <a:latin typeface="Open Sans"/>
                <a:ea typeface="Open Sans"/>
                <a:cs typeface="Open Sans"/>
                <a:sym typeface="Open Sans"/>
              </a:rPr>
              <a:t>Most o</a:t>
            </a:r>
            <a:r>
              <a:rPr lang="en-US" sz="2412">
                <a:solidFill>
                  <a:srgbClr val="FFFFFF"/>
                </a:solidFill>
                <a:latin typeface="Open Sans"/>
                <a:ea typeface="Open Sans"/>
                <a:cs typeface="Open Sans"/>
                <a:sym typeface="Open Sans"/>
              </a:rPr>
              <a:t>ther side effects are rare, mild, can be managed symptomatically with non-prescription medicines when indicated, and typically resolve without the need to discontinue CAB-LA.</a:t>
            </a:r>
          </a:p>
          <a:p>
            <a:pPr algn="l">
              <a:lnSpc>
                <a:spcPts val="3377"/>
              </a:lnSpc>
            </a:pPr>
          </a:p>
        </p:txBody>
      </p:sp>
    </p:spTree>
  </p:cSld>
  <p:clrMapOvr>
    <a:masterClrMapping/>
  </p:clrMapOvr>
</p:sld>
</file>

<file path=ppt/slides/slide84.xml><?xml version="1.0" encoding="utf-8"?>
<p:sld xmlns:p="http://schemas.openxmlformats.org/presentationml/2006/main" xmlns:a="http://schemas.openxmlformats.org/drawingml/2006/main">
  <p:cSld>
    <p:spTree>
      <p:nvGrpSpPr>
        <p:cNvPr id="1" name=""/>
        <p:cNvGrpSpPr/>
        <p:nvPr/>
      </p:nvGrpSpPr>
      <p:grpSpPr>
        <a:xfrm>
          <a:off x="0" y="0"/>
          <a:ext cx="0" cy="0"/>
          <a:chOff x="0" y="0"/>
          <a:chExt cx="0" cy="0"/>
        </a:xfrm>
      </p:grpSpPr>
      <p:sp>
        <p:nvSpPr>
          <p:cNvPr name="TextBox 2" id="2"/>
          <p:cNvSpPr txBox="true"/>
          <p:nvPr/>
        </p:nvSpPr>
        <p:spPr>
          <a:xfrm rot="0">
            <a:off x="448364" y="198120"/>
            <a:ext cx="15497243" cy="830580"/>
          </a:xfrm>
          <a:prstGeom prst="rect">
            <a:avLst/>
          </a:prstGeom>
        </p:spPr>
        <p:txBody>
          <a:bodyPr anchor="t" rtlCol="false" tIns="0" lIns="0" bIns="0" rIns="0">
            <a:spAutoFit/>
          </a:bodyPr>
          <a:lstStyle/>
          <a:p>
            <a:pPr algn="l">
              <a:lnSpc>
                <a:spcPts val="6719"/>
              </a:lnSpc>
            </a:pPr>
            <a:r>
              <a:rPr lang="en-US" sz="4800" b="true">
                <a:solidFill>
                  <a:srgbClr val="000000"/>
                </a:solidFill>
                <a:latin typeface="Roboto Condensed Bold"/>
                <a:ea typeface="Roboto Condensed Bold"/>
                <a:cs typeface="Roboto Condensed Bold"/>
                <a:sym typeface="Roboto Condensed Bold"/>
              </a:rPr>
              <a:t>Summary: Contraindications/Considerations to LEN use</a:t>
            </a:r>
          </a:p>
        </p:txBody>
      </p:sp>
      <p:grpSp>
        <p:nvGrpSpPr>
          <p:cNvPr name="Group 3" id="3"/>
          <p:cNvGrpSpPr/>
          <p:nvPr/>
        </p:nvGrpSpPr>
        <p:grpSpPr>
          <a:xfrm rot="0">
            <a:off x="-103277" y="1028700"/>
            <a:ext cx="18623458" cy="9414846"/>
            <a:chOff x="0" y="0"/>
            <a:chExt cx="4523762" cy="2286929"/>
          </a:xfrm>
        </p:grpSpPr>
        <p:sp>
          <p:nvSpPr>
            <p:cNvPr name="Freeform 4" id="4"/>
            <p:cNvSpPr/>
            <p:nvPr/>
          </p:nvSpPr>
          <p:spPr>
            <a:xfrm flipH="false" flipV="false" rot="0">
              <a:off x="0" y="0"/>
              <a:ext cx="4523762" cy="2286929"/>
            </a:xfrm>
            <a:custGeom>
              <a:avLst/>
              <a:gdLst/>
              <a:ahLst/>
              <a:cxnLst/>
              <a:rect r="r" b="b" t="t" l="l"/>
              <a:pathLst>
                <a:path h="2286929" w="4523762">
                  <a:moveTo>
                    <a:pt x="0" y="0"/>
                  </a:moveTo>
                  <a:lnTo>
                    <a:pt x="4523762" y="0"/>
                  </a:lnTo>
                  <a:lnTo>
                    <a:pt x="4523762" y="2286929"/>
                  </a:lnTo>
                  <a:lnTo>
                    <a:pt x="0" y="2286929"/>
                  </a:lnTo>
                  <a:close/>
                </a:path>
              </a:pathLst>
            </a:custGeom>
            <a:solidFill>
              <a:srgbClr val="FE6C39"/>
            </a:solidFill>
          </p:spPr>
        </p:sp>
        <p:sp>
          <p:nvSpPr>
            <p:cNvPr name="TextBox 5" id="5"/>
            <p:cNvSpPr txBox="true"/>
            <p:nvPr/>
          </p:nvSpPr>
          <p:spPr>
            <a:xfrm>
              <a:off x="0" y="66675"/>
              <a:ext cx="4523762" cy="2220254"/>
            </a:xfrm>
            <a:prstGeom prst="rect">
              <a:avLst/>
            </a:prstGeom>
          </p:spPr>
          <p:txBody>
            <a:bodyPr anchor="ctr" rtlCol="false" tIns="50800" lIns="50800" bIns="50800" rIns="50800"/>
            <a:lstStyle/>
            <a:p>
              <a:pPr algn="ctr">
                <a:lnSpc>
                  <a:spcPts val="1773"/>
                </a:lnSpc>
              </a:pPr>
            </a:p>
          </p:txBody>
        </p:sp>
      </p:grpSp>
      <p:sp>
        <p:nvSpPr>
          <p:cNvPr name="TextBox 6" id="6"/>
          <p:cNvSpPr txBox="true"/>
          <p:nvPr/>
        </p:nvSpPr>
        <p:spPr>
          <a:xfrm rot="0">
            <a:off x="333165" y="2272995"/>
            <a:ext cx="17369724" cy="7402189"/>
          </a:xfrm>
          <a:prstGeom prst="rect">
            <a:avLst/>
          </a:prstGeom>
        </p:spPr>
        <p:txBody>
          <a:bodyPr anchor="t" rtlCol="false" tIns="0" lIns="0" bIns="0" rIns="0">
            <a:spAutoFit/>
          </a:bodyPr>
          <a:lstStyle/>
          <a:p>
            <a:pPr algn="l">
              <a:lnSpc>
                <a:spcPts val="3080"/>
              </a:lnSpc>
            </a:pPr>
            <a:r>
              <a:rPr lang="en-US" sz="2200">
                <a:solidFill>
                  <a:srgbClr val="FFFFFF"/>
                </a:solidFill>
                <a:latin typeface="Open Sans"/>
                <a:ea typeface="Open Sans"/>
                <a:cs typeface="Open Sans"/>
                <a:sym typeface="Open Sans"/>
              </a:rPr>
              <a:t>C</a:t>
            </a:r>
            <a:r>
              <a:rPr lang="en-US" sz="2200">
                <a:solidFill>
                  <a:srgbClr val="FFFFFF"/>
                </a:solidFill>
                <a:latin typeface="Open Sans"/>
                <a:ea typeface="Open Sans"/>
                <a:cs typeface="Open Sans"/>
                <a:sym typeface="Open Sans"/>
              </a:rPr>
              <a:t>ontraindications/considerations to continued use of </a:t>
            </a:r>
            <a:r>
              <a:rPr lang="en-US" sz="2200">
                <a:solidFill>
                  <a:srgbClr val="FFFFFF"/>
                </a:solidFill>
                <a:latin typeface="Open Sans"/>
                <a:ea typeface="Open Sans"/>
                <a:cs typeface="Open Sans"/>
                <a:sym typeface="Open Sans"/>
              </a:rPr>
              <a:t>LEN are as follow</a:t>
            </a:r>
            <a:r>
              <a:rPr lang="en-US" sz="2200">
                <a:solidFill>
                  <a:srgbClr val="FFFFFF"/>
                </a:solidFill>
                <a:latin typeface="Open Sans"/>
                <a:ea typeface="Open Sans"/>
                <a:cs typeface="Open Sans"/>
                <a:sym typeface="Open Sans"/>
              </a:rPr>
              <a:t>s:</a:t>
            </a:r>
          </a:p>
          <a:p>
            <a:pPr algn="l" marL="475028" indent="-237514" lvl="1">
              <a:lnSpc>
                <a:spcPts val="3080"/>
              </a:lnSpc>
              <a:buFont typeface="Arial"/>
              <a:buChar char="•"/>
            </a:pPr>
            <a:r>
              <a:rPr lang="en-US" b="true" sz="2200">
                <a:solidFill>
                  <a:srgbClr val="FFFFFF"/>
                </a:solidFill>
                <a:latin typeface="Open Sans Bold"/>
                <a:ea typeface="Open Sans Bold"/>
                <a:cs typeface="Open Sans Bold"/>
                <a:sym typeface="Open Sans Bold"/>
              </a:rPr>
              <a:t>HIV-positive or inconclusive results</a:t>
            </a:r>
          </a:p>
          <a:p>
            <a:pPr algn="l" marL="950056" indent="-316685" lvl="2">
              <a:lnSpc>
                <a:spcPts val="3080"/>
              </a:lnSpc>
              <a:buFont typeface="Arial"/>
              <a:buChar char="⚬"/>
            </a:pPr>
            <a:r>
              <a:rPr lang="en-US" sz="2200">
                <a:solidFill>
                  <a:srgbClr val="FFFFFF"/>
                </a:solidFill>
                <a:latin typeface="Open Sans"/>
                <a:ea typeface="Open Sans"/>
                <a:cs typeface="Open Sans"/>
                <a:sym typeface="Open Sans"/>
              </a:rPr>
              <a:t>Discontinue LEN; refer for ART</a:t>
            </a:r>
          </a:p>
          <a:p>
            <a:pPr algn="l" marL="475028" indent="-237514" lvl="1">
              <a:lnSpc>
                <a:spcPts val="3080"/>
              </a:lnSpc>
              <a:buFont typeface="Arial"/>
              <a:buChar char="•"/>
            </a:pPr>
            <a:r>
              <a:rPr lang="en-US" b="true" sz="2200" i="true">
                <a:solidFill>
                  <a:srgbClr val="FFFFFF"/>
                </a:solidFill>
                <a:latin typeface="Open Sans Bold Italics"/>
                <a:ea typeface="Open Sans Bold Italics"/>
                <a:cs typeface="Open Sans Bold Italics"/>
                <a:sym typeface="Open Sans Bold Italics"/>
              </a:rPr>
              <a:t>High indication for PEP </a:t>
            </a:r>
            <a:r>
              <a:rPr lang="en-US" sz="2200">
                <a:solidFill>
                  <a:srgbClr val="FFFFFF"/>
                </a:solidFill>
                <a:latin typeface="Open Sans"/>
                <a:ea typeface="Open Sans"/>
                <a:cs typeface="Open Sans"/>
                <a:sym typeface="Open Sans"/>
              </a:rPr>
              <a:t>(high-risk exposure and significant LEN use deviation/injection delay)</a:t>
            </a:r>
          </a:p>
          <a:p>
            <a:pPr algn="l" marL="950056" indent="-316685" lvl="2">
              <a:lnSpc>
                <a:spcPts val="3080"/>
              </a:lnSpc>
              <a:buFont typeface="Arial"/>
              <a:buChar char="⚬"/>
            </a:pPr>
            <a:r>
              <a:rPr lang="en-US" sz="2200">
                <a:solidFill>
                  <a:srgbClr val="FFFFFF"/>
                </a:solidFill>
                <a:latin typeface="Open Sans"/>
                <a:ea typeface="Open Sans"/>
                <a:cs typeface="Open Sans"/>
                <a:sym typeface="Open Sans"/>
              </a:rPr>
              <a:t>Consider discontinuing LEN and starting 1-month course of PEP, after assess</a:t>
            </a:r>
            <a:r>
              <a:rPr lang="en-US" sz="2200">
                <a:solidFill>
                  <a:srgbClr val="FFFFFF"/>
                </a:solidFill>
                <a:latin typeface="Open Sans"/>
                <a:ea typeface="Open Sans"/>
                <a:cs typeface="Open Sans"/>
                <a:sym typeface="Open Sans"/>
              </a:rPr>
              <a:t>ing likelihood of PEP adherence/completion</a:t>
            </a:r>
          </a:p>
          <a:p>
            <a:pPr algn="l" marL="475028" indent="-237514" lvl="1">
              <a:lnSpc>
                <a:spcPts val="3080"/>
              </a:lnSpc>
              <a:buFont typeface="Arial"/>
              <a:buChar char="•"/>
            </a:pPr>
            <a:r>
              <a:rPr lang="en-US" b="true" sz="2200" i="true">
                <a:solidFill>
                  <a:srgbClr val="FFFFFF"/>
                </a:solidFill>
                <a:latin typeface="Open Sans Bold Italics"/>
                <a:ea typeface="Open Sans Bold Italics"/>
                <a:cs typeface="Open Sans Bold Italics"/>
                <a:sym typeface="Open Sans Bold Italics"/>
              </a:rPr>
              <a:t>H</a:t>
            </a:r>
            <a:r>
              <a:rPr lang="en-US" b="true" sz="2200" i="true">
                <a:solidFill>
                  <a:srgbClr val="FFFFFF"/>
                </a:solidFill>
                <a:latin typeface="Open Sans Bold Italics"/>
                <a:ea typeface="Open Sans Bold Italics"/>
                <a:cs typeface="Open Sans Bold Italics"/>
                <a:sym typeface="Open Sans Bold Italics"/>
              </a:rPr>
              <a:t>igh suspicion of AHI </a:t>
            </a:r>
            <a:r>
              <a:rPr lang="en-US" sz="2200">
                <a:solidFill>
                  <a:srgbClr val="FFFFFF"/>
                </a:solidFill>
                <a:latin typeface="Open Sans"/>
                <a:ea typeface="Open Sans"/>
                <a:cs typeface="Open Sans"/>
                <a:sym typeface="Open Sans"/>
              </a:rPr>
              <a:t>(signs/symptoms/exposure history and significant use deviation/ injection delay)</a:t>
            </a:r>
          </a:p>
          <a:p>
            <a:pPr algn="l" marL="950056" indent="-316685" lvl="2">
              <a:lnSpc>
                <a:spcPts val="3080"/>
              </a:lnSpc>
              <a:buFont typeface="Arial"/>
              <a:buChar char="⚬"/>
            </a:pPr>
            <a:r>
              <a:rPr lang="en-US" sz="2200">
                <a:solidFill>
                  <a:srgbClr val="FFFFFF"/>
                </a:solidFill>
                <a:latin typeface="Open Sans"/>
                <a:ea typeface="Open Sans"/>
                <a:cs typeface="Open Sans"/>
                <a:sym typeface="Open Sans"/>
              </a:rPr>
              <a:t>C</a:t>
            </a:r>
            <a:r>
              <a:rPr lang="en-US" sz="2200">
                <a:solidFill>
                  <a:srgbClr val="FFFFFF"/>
                </a:solidFill>
                <a:latin typeface="Open Sans"/>
                <a:ea typeface="Open Sans"/>
                <a:cs typeface="Open Sans"/>
                <a:sym typeface="Open Sans"/>
              </a:rPr>
              <a:t>onsider pausing LEN pending retesting for HIV in 1 month, after weighing risks/benefits of pausing/c</a:t>
            </a:r>
            <a:r>
              <a:rPr lang="en-US" sz="2200">
                <a:solidFill>
                  <a:srgbClr val="FFFFFF"/>
                </a:solidFill>
                <a:latin typeface="Open Sans"/>
                <a:ea typeface="Open Sans"/>
                <a:cs typeface="Open Sans"/>
                <a:sym typeface="Open Sans"/>
              </a:rPr>
              <a:t>ontinuing</a:t>
            </a:r>
          </a:p>
          <a:p>
            <a:pPr algn="l" marL="475028" indent="-237514" lvl="1">
              <a:lnSpc>
                <a:spcPts val="3080"/>
              </a:lnSpc>
              <a:buFont typeface="Arial"/>
              <a:buChar char="•"/>
            </a:pPr>
            <a:r>
              <a:rPr lang="en-US" sz="2200">
                <a:solidFill>
                  <a:srgbClr val="FFFFFF"/>
                </a:solidFill>
                <a:latin typeface="Open Sans"/>
                <a:ea typeface="Open Sans"/>
                <a:cs typeface="Open Sans"/>
                <a:sym typeface="Open Sans"/>
              </a:rPr>
              <a:t>Medication interactions</a:t>
            </a:r>
          </a:p>
          <a:p>
            <a:pPr algn="l" marL="950056" indent="-316685" lvl="2">
              <a:lnSpc>
                <a:spcPts val="3080"/>
              </a:lnSpc>
              <a:buFont typeface="Arial"/>
              <a:buChar char="⚬"/>
            </a:pPr>
            <a:r>
              <a:rPr lang="en-US" sz="2200">
                <a:solidFill>
                  <a:srgbClr val="FFFFFF"/>
                </a:solidFill>
                <a:latin typeface="Open Sans"/>
                <a:ea typeface="Open Sans"/>
                <a:cs typeface="Open Sans"/>
                <a:sym typeface="Open Sans"/>
              </a:rPr>
              <a:t>There are no contraindications to using LEN due to use of other medications. </a:t>
            </a:r>
          </a:p>
          <a:p>
            <a:pPr algn="l" marL="950056" indent="-316685" lvl="2">
              <a:lnSpc>
                <a:spcPts val="3080"/>
              </a:lnSpc>
              <a:buFont typeface="Arial"/>
              <a:buChar char="⚬"/>
            </a:pPr>
            <a:r>
              <a:rPr lang="en-US" sz="2200">
                <a:solidFill>
                  <a:srgbClr val="FFFFFF"/>
                </a:solidFill>
                <a:latin typeface="Open Sans"/>
                <a:ea typeface="Open Sans"/>
                <a:cs typeface="Open Sans"/>
                <a:sym typeface="Open Sans"/>
              </a:rPr>
              <a:t>Use of any of the foll</a:t>
            </a:r>
            <a:r>
              <a:rPr lang="en-US" sz="2200">
                <a:solidFill>
                  <a:srgbClr val="FFFFFF"/>
                </a:solidFill>
                <a:latin typeface="Open Sans"/>
                <a:ea typeface="Open Sans"/>
                <a:cs typeface="Open Sans"/>
                <a:sym typeface="Open Sans"/>
              </a:rPr>
              <a:t>owing m</a:t>
            </a:r>
            <a:r>
              <a:rPr lang="en-US" sz="2200">
                <a:solidFill>
                  <a:srgbClr val="FFFFFF"/>
                </a:solidFill>
                <a:latin typeface="Open Sans"/>
                <a:ea typeface="Open Sans"/>
                <a:cs typeface="Open Sans"/>
                <a:sym typeface="Open Sans"/>
              </a:rPr>
              <a:t>edications concomitantly with LEN or in the months after LEN discontinuation may require a dose adjustment (to the dose of either LEN or the other medication):</a:t>
            </a:r>
          </a:p>
          <a:p>
            <a:pPr algn="l" marL="1425084" indent="-356271" lvl="3">
              <a:lnSpc>
                <a:spcPts val="3080"/>
              </a:lnSpc>
              <a:buFont typeface="Arial"/>
              <a:buChar char="￭"/>
            </a:pPr>
            <a:r>
              <a:rPr lang="en-US" sz="2200">
                <a:solidFill>
                  <a:srgbClr val="FFFFFF"/>
                </a:solidFill>
                <a:latin typeface="Open Sans"/>
                <a:ea typeface="Open Sans"/>
                <a:cs typeface="Open Sans"/>
                <a:sym typeface="Open Sans"/>
              </a:rPr>
              <a:t>Rifabutin</a:t>
            </a:r>
          </a:p>
          <a:p>
            <a:pPr algn="l" marL="1425084" indent="-356271" lvl="3">
              <a:lnSpc>
                <a:spcPts val="3080"/>
              </a:lnSpc>
              <a:buFont typeface="Arial"/>
              <a:buChar char="￭"/>
            </a:pPr>
            <a:r>
              <a:rPr lang="en-US" sz="2200">
                <a:solidFill>
                  <a:srgbClr val="FFFFFF"/>
                </a:solidFill>
                <a:latin typeface="Open Sans"/>
                <a:ea typeface="Open Sans"/>
                <a:cs typeface="Open Sans"/>
                <a:sym typeface="Open Sans"/>
              </a:rPr>
              <a:t>Rifampicin</a:t>
            </a:r>
          </a:p>
          <a:p>
            <a:pPr algn="l" marL="1425084" indent="-356271" lvl="3">
              <a:lnSpc>
                <a:spcPts val="3080"/>
              </a:lnSpc>
              <a:buFont typeface="Arial"/>
              <a:buChar char="￭"/>
            </a:pPr>
            <a:r>
              <a:rPr lang="en-US" sz="2200">
                <a:solidFill>
                  <a:srgbClr val="FFFFFF"/>
                </a:solidFill>
                <a:latin typeface="Open Sans"/>
                <a:ea typeface="Open Sans"/>
                <a:cs typeface="Open Sans"/>
                <a:sym typeface="Open Sans"/>
              </a:rPr>
              <a:t>Rifapentine</a:t>
            </a:r>
          </a:p>
          <a:p>
            <a:pPr algn="l" marL="1425084" indent="-356271" lvl="3">
              <a:lnSpc>
                <a:spcPts val="3080"/>
              </a:lnSpc>
              <a:buFont typeface="Arial"/>
              <a:buChar char="￭"/>
            </a:pPr>
            <a:r>
              <a:rPr lang="en-US" sz="2200">
                <a:solidFill>
                  <a:srgbClr val="FFFFFF"/>
                </a:solidFill>
                <a:latin typeface="Open Sans"/>
                <a:ea typeface="Open Sans"/>
                <a:cs typeface="Open Sans"/>
                <a:sym typeface="Open Sans"/>
              </a:rPr>
              <a:t>Carbamazepine</a:t>
            </a:r>
          </a:p>
          <a:p>
            <a:pPr algn="l" marL="950056" indent="-316685" lvl="2">
              <a:lnSpc>
                <a:spcPts val="3080"/>
              </a:lnSpc>
              <a:buFont typeface="Arial"/>
              <a:buChar char="⚬"/>
            </a:pPr>
            <a:r>
              <a:rPr lang="en-US" sz="2200">
                <a:solidFill>
                  <a:srgbClr val="FFFFFF"/>
                </a:solidFill>
                <a:latin typeface="Open Sans"/>
                <a:ea typeface="Open Sans"/>
                <a:cs typeface="Open Sans"/>
                <a:sym typeface="Open Sans"/>
              </a:rPr>
              <a:t>Prescribers should review the regulatory labels of both medications when being prescribed for concomitant use or when the other medication is used after LEN has been discontinued.</a:t>
            </a:r>
          </a:p>
          <a:p>
            <a:pPr algn="l" marL="475028" indent="-237514" lvl="1">
              <a:lnSpc>
                <a:spcPts val="3080"/>
              </a:lnSpc>
              <a:buFont typeface="Arial"/>
              <a:buChar char="•"/>
            </a:pPr>
            <a:r>
              <a:rPr lang="en-US" b="true" sz="2200">
                <a:solidFill>
                  <a:srgbClr val="FFFFFF"/>
                </a:solidFill>
                <a:latin typeface="Open Sans Bold"/>
                <a:ea typeface="Open Sans Bold"/>
                <a:cs typeface="Open Sans Bold"/>
                <a:sym typeface="Open Sans Bold"/>
              </a:rPr>
              <a:t>Allergic reaction to lenacapavir/LEN injection</a:t>
            </a:r>
          </a:p>
          <a:p>
            <a:pPr algn="l" marL="950056" indent="-316685" lvl="2">
              <a:lnSpc>
                <a:spcPts val="3080"/>
              </a:lnSpc>
              <a:buFont typeface="Arial"/>
              <a:buChar char="⚬"/>
            </a:pPr>
            <a:r>
              <a:rPr lang="en-US" sz="2200">
                <a:solidFill>
                  <a:srgbClr val="FFFFFF"/>
                </a:solidFill>
                <a:latin typeface="Open Sans"/>
                <a:ea typeface="Open Sans"/>
                <a:cs typeface="Open Sans"/>
                <a:sym typeface="Open Sans"/>
              </a:rPr>
              <a:t>Discontinue LEN; an alternative PrEP product may be suitable</a:t>
            </a:r>
          </a:p>
        </p:txBody>
      </p:sp>
      <p:sp>
        <p:nvSpPr>
          <p:cNvPr name="TextBox 7" id="7"/>
          <p:cNvSpPr txBox="true"/>
          <p:nvPr/>
        </p:nvSpPr>
        <p:spPr>
          <a:xfrm rot="0">
            <a:off x="448364" y="1278585"/>
            <a:ext cx="17839636" cy="772795"/>
          </a:xfrm>
          <a:prstGeom prst="rect">
            <a:avLst/>
          </a:prstGeom>
        </p:spPr>
        <p:txBody>
          <a:bodyPr anchor="t" rtlCol="false" tIns="0" lIns="0" bIns="0" rIns="0">
            <a:spAutoFit/>
          </a:bodyPr>
          <a:lstStyle/>
          <a:p>
            <a:pPr algn="l">
              <a:lnSpc>
                <a:spcPts val="3079"/>
              </a:lnSpc>
              <a:spcBef>
                <a:spcPct val="0"/>
              </a:spcBef>
            </a:pPr>
            <a:r>
              <a:rPr lang="en-US" b="true" sz="2199">
                <a:solidFill>
                  <a:srgbClr val="FFFFFF"/>
                </a:solidFill>
                <a:latin typeface="Roboto Condensed Bold"/>
                <a:ea typeface="Roboto Condensed Bold"/>
                <a:cs typeface="Roboto Condensed Bold"/>
                <a:sym typeface="Roboto Condensed Bold"/>
              </a:rPr>
              <a:t>Some contraindications only pertain to LEN clients with deviations in use (delays between injections), which are noted in italicized text below, while others apply to all LEN users. </a:t>
            </a:r>
          </a:p>
        </p:txBody>
      </p:sp>
      <p:sp>
        <p:nvSpPr>
          <p:cNvPr name="TextBox 8" id="8"/>
          <p:cNvSpPr txBox="true"/>
          <p:nvPr/>
        </p:nvSpPr>
        <p:spPr>
          <a:xfrm rot="0">
            <a:off x="3243811" y="6566282"/>
            <a:ext cx="4121921" cy="1544320"/>
          </a:xfrm>
          <a:prstGeom prst="rect">
            <a:avLst/>
          </a:prstGeom>
        </p:spPr>
        <p:txBody>
          <a:bodyPr anchor="t" rtlCol="false" tIns="0" lIns="0" bIns="0" rIns="0">
            <a:spAutoFit/>
          </a:bodyPr>
          <a:lstStyle/>
          <a:p>
            <a:pPr algn="l" marL="1424938" indent="-356235" lvl="3">
              <a:lnSpc>
                <a:spcPts val="3079"/>
              </a:lnSpc>
              <a:buFont typeface="Arial"/>
              <a:buChar char="￭"/>
            </a:pPr>
            <a:r>
              <a:rPr lang="en-US" sz="2199">
                <a:solidFill>
                  <a:srgbClr val="FFFFFF"/>
                </a:solidFill>
                <a:latin typeface="Open Sans"/>
                <a:ea typeface="Open Sans"/>
                <a:cs typeface="Open Sans"/>
                <a:sym typeface="Open Sans"/>
              </a:rPr>
              <a:t>Phenobarbital</a:t>
            </a:r>
          </a:p>
          <a:p>
            <a:pPr algn="l" marL="1424938" indent="-356235" lvl="3">
              <a:lnSpc>
                <a:spcPts val="3079"/>
              </a:lnSpc>
              <a:buFont typeface="Arial"/>
              <a:buChar char="￭"/>
            </a:pPr>
            <a:r>
              <a:rPr lang="en-US" sz="2199">
                <a:solidFill>
                  <a:srgbClr val="FFFFFF"/>
                </a:solidFill>
                <a:latin typeface="Open Sans"/>
                <a:ea typeface="Open Sans"/>
                <a:cs typeface="Open Sans"/>
                <a:sym typeface="Open Sans"/>
              </a:rPr>
              <a:t>Phenytoin</a:t>
            </a:r>
          </a:p>
          <a:p>
            <a:pPr algn="l" marL="1424938" indent="-356235" lvl="3">
              <a:lnSpc>
                <a:spcPts val="3079"/>
              </a:lnSpc>
              <a:buFont typeface="Arial"/>
              <a:buChar char="￭"/>
            </a:pPr>
            <a:r>
              <a:rPr lang="en-US" sz="2199">
                <a:solidFill>
                  <a:srgbClr val="FFFFFF"/>
                </a:solidFill>
                <a:latin typeface="Open Sans"/>
                <a:ea typeface="Open Sans"/>
                <a:cs typeface="Open Sans"/>
                <a:sym typeface="Open Sans"/>
              </a:rPr>
              <a:t>Ketamine</a:t>
            </a:r>
          </a:p>
          <a:p>
            <a:pPr algn="l" marL="1424938" indent="-356235" lvl="3">
              <a:lnSpc>
                <a:spcPts val="3079"/>
              </a:lnSpc>
              <a:buFont typeface="Arial"/>
              <a:buChar char="￭"/>
            </a:pPr>
            <a:r>
              <a:rPr lang="en-US" sz="2199">
                <a:solidFill>
                  <a:srgbClr val="FFFFFF"/>
                </a:solidFill>
                <a:latin typeface="Open Sans"/>
                <a:ea typeface="Open Sans"/>
                <a:cs typeface="Open Sans"/>
                <a:sym typeface="Open Sans"/>
              </a:rPr>
              <a:t>Avanafil</a:t>
            </a:r>
          </a:p>
        </p:txBody>
      </p:sp>
      <p:sp>
        <p:nvSpPr>
          <p:cNvPr name="TextBox 9" id="9"/>
          <p:cNvSpPr txBox="true"/>
          <p:nvPr/>
        </p:nvSpPr>
        <p:spPr>
          <a:xfrm rot="0">
            <a:off x="6468142" y="6566282"/>
            <a:ext cx="3088448" cy="1544320"/>
          </a:xfrm>
          <a:prstGeom prst="rect">
            <a:avLst/>
          </a:prstGeom>
        </p:spPr>
        <p:txBody>
          <a:bodyPr anchor="t" rtlCol="false" tIns="0" lIns="0" bIns="0" rIns="0">
            <a:spAutoFit/>
          </a:bodyPr>
          <a:lstStyle/>
          <a:p>
            <a:pPr algn="l" marL="1424938" indent="-356235" lvl="3">
              <a:lnSpc>
                <a:spcPts val="3079"/>
              </a:lnSpc>
              <a:buFont typeface="Arial"/>
              <a:buChar char="￭"/>
            </a:pPr>
            <a:r>
              <a:rPr lang="en-US" sz="2199">
                <a:solidFill>
                  <a:srgbClr val="FFFFFF"/>
                </a:solidFill>
                <a:latin typeface="Open Sans"/>
                <a:ea typeface="Open Sans"/>
                <a:cs typeface="Open Sans"/>
                <a:sym typeface="Open Sans"/>
              </a:rPr>
              <a:t>Sild</a:t>
            </a:r>
            <a:r>
              <a:rPr lang="en-US" sz="2199">
                <a:solidFill>
                  <a:srgbClr val="FFFFFF"/>
                </a:solidFill>
                <a:latin typeface="Open Sans"/>
                <a:ea typeface="Open Sans"/>
                <a:cs typeface="Open Sans"/>
                <a:sym typeface="Open Sans"/>
              </a:rPr>
              <a:t>enafil</a:t>
            </a:r>
          </a:p>
          <a:p>
            <a:pPr algn="l" marL="1424938" indent="-356235" lvl="3">
              <a:lnSpc>
                <a:spcPts val="3079"/>
              </a:lnSpc>
              <a:buFont typeface="Arial"/>
              <a:buChar char="￭"/>
            </a:pPr>
            <a:r>
              <a:rPr lang="en-US" sz="2199">
                <a:solidFill>
                  <a:srgbClr val="FFFFFF"/>
                </a:solidFill>
                <a:latin typeface="Open Sans"/>
                <a:ea typeface="Open Sans"/>
                <a:cs typeface="Open Sans"/>
                <a:sym typeface="Open Sans"/>
              </a:rPr>
              <a:t>Tadal</a:t>
            </a:r>
            <a:r>
              <a:rPr lang="en-US" sz="2199">
                <a:solidFill>
                  <a:srgbClr val="FFFFFF"/>
                </a:solidFill>
                <a:latin typeface="Open Sans"/>
                <a:ea typeface="Open Sans"/>
                <a:cs typeface="Open Sans"/>
                <a:sym typeface="Open Sans"/>
              </a:rPr>
              <a:t>afil</a:t>
            </a:r>
          </a:p>
          <a:p>
            <a:pPr algn="l" marL="1424938" indent="-356235" lvl="3">
              <a:lnSpc>
                <a:spcPts val="3079"/>
              </a:lnSpc>
              <a:buFont typeface="Arial"/>
              <a:buChar char="￭"/>
            </a:pPr>
            <a:r>
              <a:rPr lang="en-US" sz="2199">
                <a:solidFill>
                  <a:srgbClr val="FFFFFF"/>
                </a:solidFill>
                <a:latin typeface="Open Sans"/>
                <a:ea typeface="Open Sans"/>
                <a:cs typeface="Open Sans"/>
                <a:sym typeface="Open Sans"/>
              </a:rPr>
              <a:t>V</a:t>
            </a:r>
            <a:r>
              <a:rPr lang="en-US" sz="2199">
                <a:solidFill>
                  <a:srgbClr val="FFFFFF"/>
                </a:solidFill>
                <a:latin typeface="Open Sans"/>
                <a:ea typeface="Open Sans"/>
                <a:cs typeface="Open Sans"/>
                <a:sym typeface="Open Sans"/>
              </a:rPr>
              <a:t>ardenafil</a:t>
            </a:r>
          </a:p>
          <a:p>
            <a:pPr algn="l">
              <a:lnSpc>
                <a:spcPts val="3079"/>
              </a:lnSpc>
            </a:pPr>
          </a:p>
        </p:txBody>
      </p:sp>
    </p:spTree>
  </p:cSld>
  <p:clrMapOvr>
    <a:masterClrMapping/>
  </p:clrMapOvr>
</p:sld>
</file>

<file path=ppt/slides/slide85.xml><?xml version="1.0" encoding="utf-8"?>
<p:sld xmlns:p="http://schemas.openxmlformats.org/presentationml/2006/main" xmlns:a="http://schemas.openxmlformats.org/drawingml/2006/main">
  <p:cSld>
    <p:spTree>
      <p:nvGrpSpPr>
        <p:cNvPr id="1" name=""/>
        <p:cNvGrpSpPr/>
        <p:nvPr/>
      </p:nvGrpSpPr>
      <p:grpSpPr>
        <a:xfrm>
          <a:off x="0" y="0"/>
          <a:ext cx="0" cy="0"/>
          <a:chOff x="0" y="0"/>
          <a:chExt cx="0" cy="0"/>
        </a:xfrm>
      </p:grpSpPr>
      <p:sp>
        <p:nvSpPr>
          <p:cNvPr name="TextBox 2" id="2"/>
          <p:cNvSpPr txBox="true"/>
          <p:nvPr/>
        </p:nvSpPr>
        <p:spPr>
          <a:xfrm rot="0">
            <a:off x="448364" y="198120"/>
            <a:ext cx="15497243" cy="830580"/>
          </a:xfrm>
          <a:prstGeom prst="rect">
            <a:avLst/>
          </a:prstGeom>
        </p:spPr>
        <p:txBody>
          <a:bodyPr anchor="t" rtlCol="false" tIns="0" lIns="0" bIns="0" rIns="0">
            <a:spAutoFit/>
          </a:bodyPr>
          <a:lstStyle/>
          <a:p>
            <a:pPr algn="l">
              <a:lnSpc>
                <a:spcPts val="6719"/>
              </a:lnSpc>
            </a:pPr>
            <a:r>
              <a:rPr lang="en-US" sz="4800" b="true">
                <a:solidFill>
                  <a:srgbClr val="000000"/>
                </a:solidFill>
                <a:latin typeface="Roboto Condensed Bold"/>
                <a:ea typeface="Roboto Condensed Bold"/>
                <a:cs typeface="Roboto Condensed Bold"/>
                <a:sym typeface="Roboto Condensed Bold"/>
              </a:rPr>
              <a:t>Summary: LEN Side Effects</a:t>
            </a:r>
          </a:p>
        </p:txBody>
      </p:sp>
      <p:grpSp>
        <p:nvGrpSpPr>
          <p:cNvPr name="Group 3" id="3"/>
          <p:cNvGrpSpPr/>
          <p:nvPr/>
        </p:nvGrpSpPr>
        <p:grpSpPr>
          <a:xfrm rot="0">
            <a:off x="-103277" y="1234947"/>
            <a:ext cx="18623458" cy="9414846"/>
            <a:chOff x="0" y="0"/>
            <a:chExt cx="4523762" cy="2286929"/>
          </a:xfrm>
        </p:grpSpPr>
        <p:sp>
          <p:nvSpPr>
            <p:cNvPr name="Freeform 4" id="4"/>
            <p:cNvSpPr/>
            <p:nvPr/>
          </p:nvSpPr>
          <p:spPr>
            <a:xfrm flipH="false" flipV="false" rot="0">
              <a:off x="0" y="0"/>
              <a:ext cx="4523762" cy="2286929"/>
            </a:xfrm>
            <a:custGeom>
              <a:avLst/>
              <a:gdLst/>
              <a:ahLst/>
              <a:cxnLst/>
              <a:rect r="r" b="b" t="t" l="l"/>
              <a:pathLst>
                <a:path h="2286929" w="4523762">
                  <a:moveTo>
                    <a:pt x="0" y="0"/>
                  </a:moveTo>
                  <a:lnTo>
                    <a:pt x="4523762" y="0"/>
                  </a:lnTo>
                  <a:lnTo>
                    <a:pt x="4523762" y="2286929"/>
                  </a:lnTo>
                  <a:lnTo>
                    <a:pt x="0" y="2286929"/>
                  </a:lnTo>
                  <a:close/>
                </a:path>
              </a:pathLst>
            </a:custGeom>
            <a:solidFill>
              <a:srgbClr val="FE6C39"/>
            </a:solidFill>
          </p:spPr>
        </p:sp>
        <p:sp>
          <p:nvSpPr>
            <p:cNvPr name="TextBox 5" id="5"/>
            <p:cNvSpPr txBox="true"/>
            <p:nvPr/>
          </p:nvSpPr>
          <p:spPr>
            <a:xfrm>
              <a:off x="0" y="47625"/>
              <a:ext cx="4523762" cy="2239304"/>
            </a:xfrm>
            <a:prstGeom prst="rect">
              <a:avLst/>
            </a:prstGeom>
          </p:spPr>
          <p:txBody>
            <a:bodyPr anchor="ctr" rtlCol="false" tIns="50800" lIns="50800" bIns="50800" rIns="50800"/>
            <a:lstStyle/>
            <a:p>
              <a:pPr algn="ctr">
                <a:lnSpc>
                  <a:spcPts val="1602"/>
                </a:lnSpc>
              </a:pPr>
            </a:p>
          </p:txBody>
        </p:sp>
      </p:grpSp>
      <p:sp>
        <p:nvSpPr>
          <p:cNvPr name="TextBox 6" id="6"/>
          <p:cNvSpPr txBox="true"/>
          <p:nvPr/>
        </p:nvSpPr>
        <p:spPr>
          <a:xfrm rot="0">
            <a:off x="735349" y="1650077"/>
            <a:ext cx="16817303" cy="7857401"/>
          </a:xfrm>
          <a:prstGeom prst="rect">
            <a:avLst/>
          </a:prstGeom>
        </p:spPr>
        <p:txBody>
          <a:bodyPr anchor="t" rtlCol="false" tIns="0" lIns="0" bIns="0" rIns="0">
            <a:spAutoFit/>
          </a:bodyPr>
          <a:lstStyle/>
          <a:p>
            <a:pPr algn="l">
              <a:lnSpc>
                <a:spcPts val="3314"/>
              </a:lnSpc>
            </a:pPr>
            <a:r>
              <a:rPr lang="en-US" sz="2367">
                <a:solidFill>
                  <a:srgbClr val="FFFFFF"/>
                </a:solidFill>
                <a:latin typeface="Open Sans"/>
                <a:ea typeface="Open Sans"/>
                <a:cs typeface="Open Sans"/>
                <a:sym typeface="Open Sans"/>
              </a:rPr>
              <a:t>The following side effects, typically mild to moderate in severity, may occur among those receiving LEN injections:</a:t>
            </a:r>
          </a:p>
          <a:p>
            <a:pPr algn="l" marL="511118" indent="-255559" lvl="1">
              <a:lnSpc>
                <a:spcPts val="3314"/>
              </a:lnSpc>
              <a:buFont typeface="Arial"/>
              <a:buChar char="•"/>
            </a:pPr>
            <a:r>
              <a:rPr lang="en-US" sz="2367">
                <a:solidFill>
                  <a:srgbClr val="FFFFFF"/>
                </a:solidFill>
                <a:latin typeface="Open Sans"/>
                <a:ea typeface="Open Sans"/>
                <a:cs typeface="Open Sans"/>
                <a:sym typeface="Open Sans"/>
              </a:rPr>
              <a:t>Injection site reactions</a:t>
            </a:r>
          </a:p>
          <a:p>
            <a:pPr algn="l" marL="1022237" indent="-340746" lvl="2">
              <a:lnSpc>
                <a:spcPts val="3314"/>
              </a:lnSpc>
              <a:buFont typeface="Arial"/>
              <a:buChar char="⚬"/>
            </a:pPr>
            <a:r>
              <a:rPr lang="en-US" sz="2367">
                <a:solidFill>
                  <a:srgbClr val="FFFFFF"/>
                </a:solidFill>
                <a:latin typeface="Open Sans"/>
                <a:ea typeface="Open Sans"/>
                <a:cs typeface="Open Sans"/>
                <a:sym typeface="Open Sans"/>
              </a:rPr>
              <a:t>Nodules</a:t>
            </a:r>
          </a:p>
          <a:p>
            <a:pPr algn="l" marL="1022237" indent="-340746" lvl="2">
              <a:lnSpc>
                <a:spcPts val="3314"/>
              </a:lnSpc>
              <a:buFont typeface="Arial"/>
              <a:buChar char="⚬"/>
            </a:pPr>
            <a:r>
              <a:rPr lang="en-US" sz="2367">
                <a:solidFill>
                  <a:srgbClr val="FFFFFF"/>
                </a:solidFill>
                <a:latin typeface="Open Sans"/>
                <a:ea typeface="Open Sans"/>
                <a:cs typeface="Open Sans"/>
                <a:sym typeface="Open Sans"/>
              </a:rPr>
              <a:t>Pain</a:t>
            </a:r>
          </a:p>
          <a:p>
            <a:pPr algn="l" marL="1022237" indent="-340746" lvl="2">
              <a:lnSpc>
                <a:spcPts val="3314"/>
              </a:lnSpc>
              <a:buFont typeface="Arial"/>
              <a:buChar char="⚬"/>
            </a:pPr>
            <a:r>
              <a:rPr lang="en-US" sz="2367">
                <a:solidFill>
                  <a:srgbClr val="FFFFFF"/>
                </a:solidFill>
                <a:latin typeface="Open Sans"/>
                <a:ea typeface="Open Sans"/>
                <a:cs typeface="Open Sans"/>
                <a:sym typeface="Open Sans"/>
              </a:rPr>
              <a:t>Redness/bruising</a:t>
            </a:r>
          </a:p>
          <a:p>
            <a:pPr algn="l" marL="1022237" indent="-340746" lvl="2">
              <a:lnSpc>
                <a:spcPts val="3314"/>
              </a:lnSpc>
              <a:buFont typeface="Arial"/>
              <a:buChar char="⚬"/>
            </a:pPr>
            <a:r>
              <a:rPr lang="en-US" sz="2367">
                <a:solidFill>
                  <a:srgbClr val="FFFFFF"/>
                </a:solidFill>
                <a:latin typeface="Open Sans"/>
                <a:ea typeface="Open Sans"/>
                <a:cs typeface="Open Sans"/>
                <a:sym typeface="Open Sans"/>
              </a:rPr>
              <a:t>Induration</a:t>
            </a:r>
          </a:p>
          <a:p>
            <a:pPr algn="l" marL="1022237" indent="-340746" lvl="2">
              <a:lnSpc>
                <a:spcPts val="3314"/>
              </a:lnSpc>
              <a:buFont typeface="Arial"/>
              <a:buChar char="⚬"/>
            </a:pPr>
            <a:r>
              <a:rPr lang="en-US" sz="2367">
                <a:solidFill>
                  <a:srgbClr val="FFFFFF"/>
                </a:solidFill>
                <a:latin typeface="Open Sans"/>
                <a:ea typeface="Open Sans"/>
                <a:cs typeface="Open Sans"/>
                <a:sym typeface="Open Sans"/>
              </a:rPr>
              <a:t>Swelling</a:t>
            </a:r>
          </a:p>
          <a:p>
            <a:pPr algn="l" marL="1022237" indent="-340746" lvl="2">
              <a:lnSpc>
                <a:spcPts val="3314"/>
              </a:lnSpc>
              <a:buFont typeface="Arial"/>
              <a:buChar char="⚬"/>
            </a:pPr>
            <a:r>
              <a:rPr lang="en-US" sz="2367">
                <a:solidFill>
                  <a:srgbClr val="FFFFFF"/>
                </a:solidFill>
                <a:latin typeface="Open Sans"/>
                <a:ea typeface="Open Sans"/>
                <a:cs typeface="Open Sans"/>
                <a:sym typeface="Open Sans"/>
              </a:rPr>
              <a:t>Itching</a:t>
            </a:r>
          </a:p>
          <a:p>
            <a:pPr algn="l" marL="511118" indent="-255559" lvl="1">
              <a:lnSpc>
                <a:spcPts val="3314"/>
              </a:lnSpc>
              <a:buFont typeface="Arial"/>
              <a:buChar char="•"/>
            </a:pPr>
            <a:r>
              <a:rPr lang="en-US" sz="2367">
                <a:solidFill>
                  <a:srgbClr val="FFFFFF"/>
                </a:solidFill>
                <a:latin typeface="Open Sans"/>
                <a:ea typeface="Open Sans"/>
                <a:cs typeface="Open Sans"/>
                <a:sym typeface="Open Sans"/>
              </a:rPr>
              <a:t>Headache</a:t>
            </a:r>
          </a:p>
          <a:p>
            <a:pPr algn="l" marL="511118" indent="-255559" lvl="1">
              <a:lnSpc>
                <a:spcPts val="3314"/>
              </a:lnSpc>
              <a:buFont typeface="Arial"/>
              <a:buChar char="•"/>
            </a:pPr>
            <a:r>
              <a:rPr lang="en-US" sz="2367">
                <a:solidFill>
                  <a:srgbClr val="FFFFFF"/>
                </a:solidFill>
                <a:latin typeface="Open Sans"/>
                <a:ea typeface="Open Sans"/>
                <a:cs typeface="Open Sans"/>
                <a:sym typeface="Open Sans"/>
              </a:rPr>
              <a:t>Nausea</a:t>
            </a:r>
          </a:p>
          <a:p>
            <a:pPr algn="l" marL="511118" indent="-255559" lvl="1">
              <a:lnSpc>
                <a:spcPts val="3314"/>
              </a:lnSpc>
              <a:buFont typeface="Arial"/>
              <a:buChar char="•"/>
            </a:pPr>
            <a:r>
              <a:rPr lang="en-US" sz="2367">
                <a:solidFill>
                  <a:srgbClr val="FFFFFF"/>
                </a:solidFill>
                <a:latin typeface="Open Sans"/>
                <a:ea typeface="Open Sans"/>
                <a:cs typeface="Open Sans"/>
                <a:sym typeface="Open Sans"/>
              </a:rPr>
              <a:t>Diarrhea</a:t>
            </a:r>
          </a:p>
          <a:p>
            <a:pPr algn="l" marL="511118" indent="-255559" lvl="1">
              <a:lnSpc>
                <a:spcPts val="3314"/>
              </a:lnSpc>
              <a:buFont typeface="Arial"/>
              <a:buChar char="•"/>
            </a:pPr>
            <a:r>
              <a:rPr lang="en-US" sz="2367">
                <a:solidFill>
                  <a:srgbClr val="FFFFFF"/>
                </a:solidFill>
                <a:latin typeface="Open Sans"/>
                <a:ea typeface="Open Sans"/>
                <a:cs typeface="Open Sans"/>
                <a:sym typeface="Open Sans"/>
              </a:rPr>
              <a:t>Tiredness</a:t>
            </a:r>
          </a:p>
          <a:p>
            <a:pPr algn="l">
              <a:lnSpc>
                <a:spcPts val="3314"/>
              </a:lnSpc>
            </a:pPr>
          </a:p>
          <a:p>
            <a:pPr algn="l">
              <a:lnSpc>
                <a:spcPts val="3314"/>
              </a:lnSpc>
            </a:pPr>
            <a:r>
              <a:rPr lang="en-US" sz="2367">
                <a:solidFill>
                  <a:srgbClr val="FFFFFF"/>
                </a:solidFill>
                <a:latin typeface="Open Sans"/>
                <a:ea typeface="Open Sans"/>
                <a:cs typeface="Open Sans"/>
                <a:sym typeface="Open Sans"/>
              </a:rPr>
              <a:t>Injection site reactions are the most common side effects and may be minimized by use of ice/cold compresses and NSAIDs before and/or after injections. Nodules and indurations may persist for longer than other injection site reactions.</a:t>
            </a:r>
          </a:p>
          <a:p>
            <a:pPr algn="l">
              <a:lnSpc>
                <a:spcPts val="3314"/>
              </a:lnSpc>
            </a:pPr>
          </a:p>
          <a:p>
            <a:pPr algn="l">
              <a:lnSpc>
                <a:spcPts val="3314"/>
              </a:lnSpc>
            </a:pPr>
            <a:r>
              <a:rPr lang="en-US" sz="2367">
                <a:solidFill>
                  <a:srgbClr val="FFFFFF"/>
                </a:solidFill>
                <a:latin typeface="Open Sans"/>
                <a:ea typeface="Open Sans"/>
                <a:cs typeface="Open Sans"/>
                <a:sym typeface="Open Sans"/>
              </a:rPr>
              <a:t>Most other side effects are rare, mild, can be managed symptomatically with non-prescription medicines when indicated, and typically resolve without the need to discontinue LEN.</a:t>
            </a:r>
          </a:p>
        </p:txBody>
      </p:sp>
    </p:spTree>
  </p:cSld>
  <p:clrMapOvr>
    <a:masterClrMapping/>
  </p:clrMapOvr>
</p:sld>
</file>

<file path=ppt/slides/slide86.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12571919" y="4472070"/>
            <a:ext cx="3778031" cy="2928928"/>
          </a:xfrm>
          <a:custGeom>
            <a:avLst/>
            <a:gdLst/>
            <a:ahLst/>
            <a:cxnLst/>
            <a:rect r="r" b="b" t="t" l="l"/>
            <a:pathLst>
              <a:path h="2928928" w="3778031">
                <a:moveTo>
                  <a:pt x="0" y="0"/>
                </a:moveTo>
                <a:lnTo>
                  <a:pt x="3778031" y="0"/>
                </a:lnTo>
                <a:lnTo>
                  <a:pt x="3778031" y="2928928"/>
                </a:lnTo>
                <a:lnTo>
                  <a:pt x="0" y="2928928"/>
                </a:lnTo>
                <a:lnTo>
                  <a:pt x="0" y="0"/>
                </a:lnTo>
                <a:close/>
              </a:path>
            </a:pathLst>
          </a:custGeom>
          <a:blipFill>
            <a:blip r:embed="rId2"/>
            <a:stretch>
              <a:fillRect l="0" t="0" r="0" b="0"/>
            </a:stretch>
          </a:blipFill>
          <a:ln w="9525" cap="sq">
            <a:solidFill>
              <a:srgbClr val="10A0DB"/>
            </a:solidFill>
            <a:prstDash val="solid"/>
            <a:miter/>
          </a:ln>
        </p:spPr>
      </p:sp>
      <p:sp>
        <p:nvSpPr>
          <p:cNvPr name="Freeform 3" id="3"/>
          <p:cNvSpPr/>
          <p:nvPr/>
        </p:nvSpPr>
        <p:spPr>
          <a:xfrm flipH="false" flipV="false" rot="0">
            <a:off x="12603549" y="7420436"/>
            <a:ext cx="3746400" cy="2866564"/>
          </a:xfrm>
          <a:custGeom>
            <a:avLst/>
            <a:gdLst/>
            <a:ahLst/>
            <a:cxnLst/>
            <a:rect r="r" b="b" t="t" l="l"/>
            <a:pathLst>
              <a:path h="2866564" w="3746400">
                <a:moveTo>
                  <a:pt x="0" y="0"/>
                </a:moveTo>
                <a:lnTo>
                  <a:pt x="3746401" y="0"/>
                </a:lnTo>
                <a:lnTo>
                  <a:pt x="3746401" y="2866564"/>
                </a:lnTo>
                <a:lnTo>
                  <a:pt x="0" y="2866564"/>
                </a:lnTo>
                <a:lnTo>
                  <a:pt x="0" y="0"/>
                </a:lnTo>
                <a:close/>
              </a:path>
            </a:pathLst>
          </a:custGeom>
          <a:blipFill>
            <a:blip r:embed="rId3"/>
            <a:stretch>
              <a:fillRect l="0" t="0" r="0" b="0"/>
            </a:stretch>
          </a:blipFill>
          <a:ln w="9525" cap="sq">
            <a:solidFill>
              <a:srgbClr val="10A0DB"/>
            </a:solidFill>
            <a:prstDash val="solid"/>
            <a:miter/>
          </a:ln>
        </p:spPr>
      </p:sp>
      <p:sp>
        <p:nvSpPr>
          <p:cNvPr name="Freeform 4" id="4"/>
          <p:cNvSpPr/>
          <p:nvPr/>
        </p:nvSpPr>
        <p:spPr>
          <a:xfrm flipH="false" flipV="false" rot="0">
            <a:off x="265546" y="5143500"/>
            <a:ext cx="2640400" cy="3454479"/>
          </a:xfrm>
          <a:custGeom>
            <a:avLst/>
            <a:gdLst/>
            <a:ahLst/>
            <a:cxnLst/>
            <a:rect r="r" b="b" t="t" l="l"/>
            <a:pathLst>
              <a:path h="3454479" w="2640400">
                <a:moveTo>
                  <a:pt x="0" y="0"/>
                </a:moveTo>
                <a:lnTo>
                  <a:pt x="2640400" y="0"/>
                </a:lnTo>
                <a:lnTo>
                  <a:pt x="2640400" y="3454479"/>
                </a:lnTo>
                <a:lnTo>
                  <a:pt x="0" y="3454479"/>
                </a:lnTo>
                <a:lnTo>
                  <a:pt x="0" y="0"/>
                </a:lnTo>
                <a:close/>
              </a:path>
            </a:pathLst>
          </a:custGeom>
          <a:blipFill>
            <a:blip r:embed="rId4"/>
            <a:stretch>
              <a:fillRect l="0" t="0" r="0" b="0"/>
            </a:stretch>
          </a:blipFill>
          <a:ln w="9525" cap="sq">
            <a:solidFill>
              <a:srgbClr val="1D9EDE"/>
            </a:solidFill>
            <a:prstDash val="solid"/>
            <a:miter/>
          </a:ln>
        </p:spPr>
      </p:sp>
      <p:sp>
        <p:nvSpPr>
          <p:cNvPr name="Freeform 5" id="5"/>
          <p:cNvSpPr/>
          <p:nvPr/>
        </p:nvSpPr>
        <p:spPr>
          <a:xfrm flipH="false" flipV="false" rot="0">
            <a:off x="3016283" y="5143500"/>
            <a:ext cx="2649033" cy="3455027"/>
          </a:xfrm>
          <a:custGeom>
            <a:avLst/>
            <a:gdLst/>
            <a:ahLst/>
            <a:cxnLst/>
            <a:rect r="r" b="b" t="t" l="l"/>
            <a:pathLst>
              <a:path h="3455027" w="2649033">
                <a:moveTo>
                  <a:pt x="0" y="0"/>
                </a:moveTo>
                <a:lnTo>
                  <a:pt x="2649034" y="0"/>
                </a:lnTo>
                <a:lnTo>
                  <a:pt x="2649034" y="3455027"/>
                </a:lnTo>
                <a:lnTo>
                  <a:pt x="0" y="3455027"/>
                </a:lnTo>
                <a:lnTo>
                  <a:pt x="0" y="0"/>
                </a:lnTo>
                <a:close/>
              </a:path>
            </a:pathLst>
          </a:custGeom>
          <a:blipFill>
            <a:blip r:embed="rId5"/>
            <a:stretch>
              <a:fillRect l="0" t="0" r="0" b="0"/>
            </a:stretch>
          </a:blipFill>
          <a:ln w="9525" cap="sq">
            <a:solidFill>
              <a:srgbClr val="1D9EDE"/>
            </a:solidFill>
            <a:prstDash val="solid"/>
            <a:miter/>
          </a:ln>
        </p:spPr>
      </p:sp>
      <p:sp>
        <p:nvSpPr>
          <p:cNvPr name="Freeform 6" id="6"/>
          <p:cNvSpPr/>
          <p:nvPr/>
        </p:nvSpPr>
        <p:spPr>
          <a:xfrm flipH="false" flipV="false" rot="0">
            <a:off x="5775654" y="5177692"/>
            <a:ext cx="2646434" cy="3420836"/>
          </a:xfrm>
          <a:custGeom>
            <a:avLst/>
            <a:gdLst/>
            <a:ahLst/>
            <a:cxnLst/>
            <a:rect r="r" b="b" t="t" l="l"/>
            <a:pathLst>
              <a:path h="3420836" w="2646434">
                <a:moveTo>
                  <a:pt x="0" y="0"/>
                </a:moveTo>
                <a:lnTo>
                  <a:pt x="2646434" y="0"/>
                </a:lnTo>
                <a:lnTo>
                  <a:pt x="2646434" y="3420835"/>
                </a:lnTo>
                <a:lnTo>
                  <a:pt x="0" y="3420835"/>
                </a:lnTo>
                <a:lnTo>
                  <a:pt x="0" y="0"/>
                </a:lnTo>
                <a:close/>
              </a:path>
            </a:pathLst>
          </a:custGeom>
          <a:blipFill>
            <a:blip r:embed="rId6"/>
            <a:stretch>
              <a:fillRect l="0" t="0" r="0" b="0"/>
            </a:stretch>
          </a:blipFill>
          <a:ln w="9525" cap="sq">
            <a:solidFill>
              <a:srgbClr val="1D9EDE"/>
            </a:solidFill>
            <a:prstDash val="solid"/>
            <a:miter/>
          </a:ln>
        </p:spPr>
      </p:sp>
      <p:sp>
        <p:nvSpPr>
          <p:cNvPr name="Freeform 7" id="7"/>
          <p:cNvSpPr/>
          <p:nvPr/>
        </p:nvSpPr>
        <p:spPr>
          <a:xfrm flipH="false" flipV="false" rot="0">
            <a:off x="8590374" y="5174224"/>
            <a:ext cx="2622608" cy="3393032"/>
          </a:xfrm>
          <a:custGeom>
            <a:avLst/>
            <a:gdLst/>
            <a:ahLst/>
            <a:cxnLst/>
            <a:rect r="r" b="b" t="t" l="l"/>
            <a:pathLst>
              <a:path h="3393032" w="2622608">
                <a:moveTo>
                  <a:pt x="0" y="0"/>
                </a:moveTo>
                <a:lnTo>
                  <a:pt x="2622608" y="0"/>
                </a:lnTo>
                <a:lnTo>
                  <a:pt x="2622608" y="3393032"/>
                </a:lnTo>
                <a:lnTo>
                  <a:pt x="0" y="3393032"/>
                </a:lnTo>
                <a:lnTo>
                  <a:pt x="0" y="0"/>
                </a:lnTo>
                <a:close/>
              </a:path>
            </a:pathLst>
          </a:custGeom>
          <a:blipFill>
            <a:blip r:embed="rId7"/>
            <a:stretch>
              <a:fillRect l="0" t="0" r="0" b="0"/>
            </a:stretch>
          </a:blipFill>
          <a:ln w="9525" cap="sq">
            <a:solidFill>
              <a:srgbClr val="1D9EDE"/>
            </a:solidFill>
            <a:prstDash val="solid"/>
            <a:miter/>
          </a:ln>
        </p:spPr>
      </p:sp>
      <p:sp>
        <p:nvSpPr>
          <p:cNvPr name="TextBox 8" id="8"/>
          <p:cNvSpPr txBox="true"/>
          <p:nvPr/>
        </p:nvSpPr>
        <p:spPr>
          <a:xfrm rot="0">
            <a:off x="725150" y="614542"/>
            <a:ext cx="15497243" cy="830580"/>
          </a:xfrm>
          <a:prstGeom prst="rect">
            <a:avLst/>
          </a:prstGeom>
        </p:spPr>
        <p:txBody>
          <a:bodyPr anchor="t" rtlCol="false" tIns="0" lIns="0" bIns="0" rIns="0">
            <a:spAutoFit/>
          </a:bodyPr>
          <a:lstStyle/>
          <a:p>
            <a:pPr algn="l">
              <a:lnSpc>
                <a:spcPts val="6719"/>
              </a:lnSpc>
            </a:pPr>
            <a:r>
              <a:rPr lang="en-US" sz="4800" b="true">
                <a:solidFill>
                  <a:srgbClr val="000000"/>
                </a:solidFill>
                <a:latin typeface="Roboto Condensed Bold"/>
                <a:ea typeface="Roboto Condensed Bold"/>
                <a:cs typeface="Roboto Condensed Bold"/>
                <a:sym typeface="Roboto Condensed Bold"/>
              </a:rPr>
              <a:t>Downloadable Resources for Lesson 4:</a:t>
            </a:r>
          </a:p>
        </p:txBody>
      </p:sp>
      <p:sp>
        <p:nvSpPr>
          <p:cNvPr name="TextBox 9" id="9"/>
          <p:cNvSpPr txBox="true"/>
          <p:nvPr/>
        </p:nvSpPr>
        <p:spPr>
          <a:xfrm rot="0">
            <a:off x="725150" y="1957396"/>
            <a:ext cx="15909045" cy="1233038"/>
          </a:xfrm>
          <a:prstGeom prst="rect">
            <a:avLst/>
          </a:prstGeom>
        </p:spPr>
        <p:txBody>
          <a:bodyPr anchor="t" rtlCol="false" tIns="0" lIns="0" bIns="0" rIns="0">
            <a:spAutoFit/>
          </a:bodyPr>
          <a:lstStyle/>
          <a:p>
            <a:pPr algn="l">
              <a:lnSpc>
                <a:spcPts val="5012"/>
              </a:lnSpc>
              <a:spcBef>
                <a:spcPct val="0"/>
              </a:spcBef>
            </a:pPr>
            <a:r>
              <a:rPr lang="en-US" sz="3580">
                <a:solidFill>
                  <a:srgbClr val="000000"/>
                </a:solidFill>
                <a:latin typeface="Open Sans"/>
                <a:ea typeface="Open Sans"/>
                <a:cs typeface="Open Sans"/>
                <a:sym typeface="Open Sans"/>
              </a:rPr>
              <a:t>The content in this lesson is also covered through downloadable resources, which can be found here:  </a:t>
            </a:r>
            <a:r>
              <a:rPr lang="en-US" sz="3580" u="sng">
                <a:solidFill>
                  <a:srgbClr val="FE6C39"/>
                </a:solidFill>
                <a:latin typeface="Open Sans"/>
                <a:ea typeface="Open Sans"/>
                <a:cs typeface="Open Sans"/>
                <a:sym typeface="Open Sans"/>
                <a:hlinkClick r:id="rId8" tooltip="https://drive.google.com/drive/folders/14ecBBRPd7wF4a2vVZyKAIPq8CzYhxJCi?usp=drive_link"/>
              </a:rPr>
              <a:t>Lesson 4 Job Aids</a:t>
            </a:r>
          </a:p>
        </p:txBody>
      </p:sp>
      <p:sp>
        <p:nvSpPr>
          <p:cNvPr name="TextBox 10" id="10"/>
          <p:cNvSpPr txBox="true"/>
          <p:nvPr/>
        </p:nvSpPr>
        <p:spPr>
          <a:xfrm rot="0">
            <a:off x="265546" y="4132881"/>
            <a:ext cx="10268449" cy="611703"/>
          </a:xfrm>
          <a:prstGeom prst="rect">
            <a:avLst/>
          </a:prstGeom>
        </p:spPr>
        <p:txBody>
          <a:bodyPr anchor="t" rtlCol="false" tIns="0" lIns="0" bIns="0" rIns="0">
            <a:spAutoFit/>
          </a:bodyPr>
          <a:lstStyle/>
          <a:p>
            <a:pPr algn="l">
              <a:lnSpc>
                <a:spcPts val="5012"/>
              </a:lnSpc>
              <a:spcBef>
                <a:spcPct val="0"/>
              </a:spcBef>
            </a:pPr>
            <a:r>
              <a:rPr lang="en-US" sz="3580">
                <a:solidFill>
                  <a:srgbClr val="000000"/>
                </a:solidFill>
                <a:latin typeface="Open Sans"/>
                <a:ea typeface="Open Sans"/>
                <a:cs typeface="Open Sans"/>
                <a:sym typeface="Open Sans"/>
              </a:rPr>
              <a:t>Assessing PrEP Use Deviation at Follow-Up</a:t>
            </a:r>
          </a:p>
        </p:txBody>
      </p:sp>
      <p:sp>
        <p:nvSpPr>
          <p:cNvPr name="TextBox 11" id="11"/>
          <p:cNvSpPr txBox="true"/>
          <p:nvPr/>
        </p:nvSpPr>
        <p:spPr>
          <a:xfrm rot="0">
            <a:off x="10581798" y="3123759"/>
            <a:ext cx="7370613" cy="1233038"/>
          </a:xfrm>
          <a:prstGeom prst="rect">
            <a:avLst/>
          </a:prstGeom>
        </p:spPr>
        <p:txBody>
          <a:bodyPr anchor="t" rtlCol="false" tIns="0" lIns="0" bIns="0" rIns="0">
            <a:spAutoFit/>
          </a:bodyPr>
          <a:lstStyle/>
          <a:p>
            <a:pPr algn="ctr">
              <a:lnSpc>
                <a:spcPts val="5012"/>
              </a:lnSpc>
              <a:spcBef>
                <a:spcPct val="0"/>
              </a:spcBef>
            </a:pPr>
            <a:r>
              <a:rPr lang="en-US" sz="3580">
                <a:solidFill>
                  <a:srgbClr val="000000"/>
                </a:solidFill>
                <a:latin typeface="Open Sans"/>
                <a:ea typeface="Open Sans"/>
                <a:cs typeface="Open Sans"/>
                <a:sym typeface="Open Sans"/>
              </a:rPr>
              <a:t>PrEP Side Effects and Other Complications </a:t>
            </a:r>
          </a:p>
        </p:txBody>
      </p:sp>
    </p:spTree>
  </p:cSld>
  <p:clrMapOvr>
    <a:masterClrMapping/>
  </p:clrMapOvr>
</p:sld>
</file>

<file path=ppt/slides/slide87.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grpSp>
        <p:nvGrpSpPr>
          <p:cNvPr name="Group 2" id="2"/>
          <p:cNvGrpSpPr/>
          <p:nvPr/>
        </p:nvGrpSpPr>
        <p:grpSpPr>
          <a:xfrm rot="0">
            <a:off x="-362541" y="-347435"/>
            <a:ext cx="4600156" cy="2169899"/>
            <a:chOff x="0" y="0"/>
            <a:chExt cx="1211564" cy="571496"/>
          </a:xfrm>
        </p:grpSpPr>
        <p:sp>
          <p:nvSpPr>
            <p:cNvPr name="Freeform 3" id="3"/>
            <p:cNvSpPr/>
            <p:nvPr/>
          </p:nvSpPr>
          <p:spPr>
            <a:xfrm flipH="false" flipV="false" rot="0">
              <a:off x="0" y="0"/>
              <a:ext cx="1211564" cy="571496"/>
            </a:xfrm>
            <a:custGeom>
              <a:avLst/>
              <a:gdLst/>
              <a:ahLst/>
              <a:cxnLst/>
              <a:rect r="r" b="b" t="t" l="l"/>
              <a:pathLst>
                <a:path h="571496" w="1211564">
                  <a:moveTo>
                    <a:pt x="58904" y="0"/>
                  </a:moveTo>
                  <a:lnTo>
                    <a:pt x="1152660" y="0"/>
                  </a:lnTo>
                  <a:cubicBezTo>
                    <a:pt x="1168282" y="0"/>
                    <a:pt x="1183265" y="6206"/>
                    <a:pt x="1194311" y="17253"/>
                  </a:cubicBezTo>
                  <a:cubicBezTo>
                    <a:pt x="1205358" y="28299"/>
                    <a:pt x="1211564" y="43282"/>
                    <a:pt x="1211564" y="58904"/>
                  </a:cubicBezTo>
                  <a:lnTo>
                    <a:pt x="1211564" y="512592"/>
                  </a:lnTo>
                  <a:cubicBezTo>
                    <a:pt x="1211564" y="545124"/>
                    <a:pt x="1185192" y="571496"/>
                    <a:pt x="1152660" y="571496"/>
                  </a:cubicBezTo>
                  <a:lnTo>
                    <a:pt x="58904" y="571496"/>
                  </a:lnTo>
                  <a:cubicBezTo>
                    <a:pt x="26372" y="571496"/>
                    <a:pt x="0" y="545124"/>
                    <a:pt x="0" y="512592"/>
                  </a:cubicBezTo>
                  <a:lnTo>
                    <a:pt x="0" y="58904"/>
                  </a:lnTo>
                  <a:cubicBezTo>
                    <a:pt x="0" y="26372"/>
                    <a:pt x="26372" y="0"/>
                    <a:pt x="58904" y="0"/>
                  </a:cubicBezTo>
                  <a:close/>
                </a:path>
              </a:pathLst>
            </a:custGeom>
            <a:solidFill>
              <a:srgbClr val="FFFFFF"/>
            </a:solidFill>
          </p:spPr>
        </p:sp>
        <p:sp>
          <p:nvSpPr>
            <p:cNvPr name="TextBox 4" id="4"/>
            <p:cNvSpPr txBox="true"/>
            <p:nvPr/>
          </p:nvSpPr>
          <p:spPr>
            <a:xfrm>
              <a:off x="0" y="-47625"/>
              <a:ext cx="1211564" cy="619121"/>
            </a:xfrm>
            <a:prstGeom prst="rect">
              <a:avLst/>
            </a:prstGeom>
          </p:spPr>
          <p:txBody>
            <a:bodyPr anchor="ctr" rtlCol="false" tIns="50800" lIns="50800" bIns="50800" rIns="50800"/>
            <a:lstStyle/>
            <a:p>
              <a:pPr algn="ctr">
                <a:lnSpc>
                  <a:spcPts val="2659"/>
                </a:lnSpc>
              </a:pPr>
            </a:p>
          </p:txBody>
        </p:sp>
      </p:grpSp>
      <p:sp>
        <p:nvSpPr>
          <p:cNvPr name="Freeform 5" id="5"/>
          <p:cNvSpPr/>
          <p:nvPr/>
        </p:nvSpPr>
        <p:spPr>
          <a:xfrm flipH="false" flipV="false" rot="0">
            <a:off x="1937538" y="153339"/>
            <a:ext cx="1987012" cy="1495841"/>
          </a:xfrm>
          <a:custGeom>
            <a:avLst/>
            <a:gdLst/>
            <a:ahLst/>
            <a:cxnLst/>
            <a:rect r="r" b="b" t="t" l="l"/>
            <a:pathLst>
              <a:path h="1495841" w="1987012">
                <a:moveTo>
                  <a:pt x="0" y="0"/>
                </a:moveTo>
                <a:lnTo>
                  <a:pt x="1987012" y="0"/>
                </a:lnTo>
                <a:lnTo>
                  <a:pt x="1987012" y="1495840"/>
                </a:lnTo>
                <a:lnTo>
                  <a:pt x="0" y="1495840"/>
                </a:lnTo>
                <a:lnTo>
                  <a:pt x="0" y="0"/>
                </a:lnTo>
                <a:close/>
              </a:path>
            </a:pathLst>
          </a:custGeom>
          <a:blipFill>
            <a:blip r:embed="rId2"/>
            <a:stretch>
              <a:fillRect l="0" t="0" r="0" b="0"/>
            </a:stretch>
          </a:blipFill>
        </p:spPr>
      </p:sp>
      <p:sp>
        <p:nvSpPr>
          <p:cNvPr name="Freeform 6" id="6"/>
          <p:cNvSpPr/>
          <p:nvPr/>
        </p:nvSpPr>
        <p:spPr>
          <a:xfrm flipH="false" flipV="false" rot="0">
            <a:off x="276841" y="70690"/>
            <a:ext cx="1503719" cy="1578489"/>
          </a:xfrm>
          <a:custGeom>
            <a:avLst/>
            <a:gdLst/>
            <a:ahLst/>
            <a:cxnLst/>
            <a:rect r="r" b="b" t="t" l="l"/>
            <a:pathLst>
              <a:path h="1578489" w="1503719">
                <a:moveTo>
                  <a:pt x="0" y="0"/>
                </a:moveTo>
                <a:lnTo>
                  <a:pt x="1503718" y="0"/>
                </a:lnTo>
                <a:lnTo>
                  <a:pt x="1503718" y="1578489"/>
                </a:lnTo>
                <a:lnTo>
                  <a:pt x="0" y="1578489"/>
                </a:lnTo>
                <a:lnTo>
                  <a:pt x="0" y="0"/>
                </a:lnTo>
                <a:close/>
              </a:path>
            </a:pathLst>
          </a:custGeom>
          <a:blipFill>
            <a:blip r:embed="rId3"/>
            <a:stretch>
              <a:fillRect l="0" t="0" r="0" b="0"/>
            </a:stretch>
          </a:blipFill>
        </p:spPr>
      </p:sp>
      <p:sp>
        <p:nvSpPr>
          <p:cNvPr name="TextBox 7" id="7"/>
          <p:cNvSpPr txBox="true"/>
          <p:nvPr/>
        </p:nvSpPr>
        <p:spPr>
          <a:xfrm rot="0">
            <a:off x="535188" y="3098363"/>
            <a:ext cx="17217624" cy="1398427"/>
          </a:xfrm>
          <a:prstGeom prst="rect">
            <a:avLst/>
          </a:prstGeom>
        </p:spPr>
        <p:txBody>
          <a:bodyPr anchor="t" rtlCol="false" tIns="0" lIns="0" bIns="0" rIns="0">
            <a:spAutoFit/>
          </a:bodyPr>
          <a:lstStyle/>
          <a:p>
            <a:pPr algn="ctr">
              <a:lnSpc>
                <a:spcPts val="10676"/>
              </a:lnSpc>
            </a:pPr>
            <a:r>
              <a:rPr lang="en-US" b="true" sz="9885" spc="-49">
                <a:solidFill>
                  <a:srgbClr val="48AEA8"/>
                </a:solidFill>
                <a:latin typeface="Roboto Condensed Bold"/>
                <a:ea typeface="Roboto Condensed Bold"/>
                <a:cs typeface="Roboto Condensed Bold"/>
                <a:sym typeface="Roboto Condensed Bold"/>
              </a:rPr>
              <a:t>Thank you!</a:t>
            </a:r>
          </a:p>
        </p:txBody>
      </p:sp>
      <p:sp>
        <p:nvSpPr>
          <p:cNvPr name="TextBox 8" id="8"/>
          <p:cNvSpPr txBox="true"/>
          <p:nvPr/>
        </p:nvSpPr>
        <p:spPr>
          <a:xfrm rot="0">
            <a:off x="369537" y="7761664"/>
            <a:ext cx="17537414" cy="1957214"/>
          </a:xfrm>
          <a:prstGeom prst="rect">
            <a:avLst/>
          </a:prstGeom>
        </p:spPr>
        <p:txBody>
          <a:bodyPr anchor="t" rtlCol="false" tIns="0" lIns="0" bIns="0" rIns="0">
            <a:spAutoFit/>
          </a:bodyPr>
          <a:lstStyle/>
          <a:p>
            <a:pPr algn="ctr">
              <a:lnSpc>
                <a:spcPts val="3947"/>
              </a:lnSpc>
            </a:pPr>
            <a:r>
              <a:rPr lang="en-US" sz="2819" i="true">
                <a:solidFill>
                  <a:srgbClr val="000000"/>
                </a:solidFill>
                <a:latin typeface="Open Sans Italics"/>
                <a:ea typeface="Open Sans Italics"/>
                <a:cs typeface="Open Sans Italics"/>
                <a:sym typeface="Open Sans Italics"/>
              </a:rPr>
              <a:t>This resource was made possible with support and technical c</a:t>
            </a:r>
            <a:r>
              <a:rPr lang="en-US" sz="2819" i="true">
                <a:solidFill>
                  <a:srgbClr val="000000"/>
                </a:solidFill>
                <a:latin typeface="Open Sans Italics"/>
                <a:ea typeface="Open Sans Italics"/>
                <a:cs typeface="Open Sans Italics"/>
                <a:sym typeface="Open Sans Italics"/>
              </a:rPr>
              <a:t>ontributions from Gilead Sciences, Inc., Viiv Healthcare, Population Council, the World Health Organization, Jhpiego, and the United States Government funded RISE program, under the terms of the cooperative agreement 7200AA19CA00003. The contents are the responsibility of Jhpiego and do not necessarily reflect the views of the United States Government.</a:t>
            </a:r>
          </a:p>
        </p:txBody>
      </p:sp>
      <p:sp>
        <p:nvSpPr>
          <p:cNvPr name="TextBox 9" id="9"/>
          <p:cNvSpPr txBox="true"/>
          <p:nvPr/>
        </p:nvSpPr>
        <p:spPr>
          <a:xfrm rot="0">
            <a:off x="1937538" y="5156531"/>
            <a:ext cx="14401412" cy="1481183"/>
          </a:xfrm>
          <a:prstGeom prst="rect">
            <a:avLst/>
          </a:prstGeom>
        </p:spPr>
        <p:txBody>
          <a:bodyPr anchor="t" rtlCol="false" tIns="0" lIns="0" bIns="0" rIns="0">
            <a:spAutoFit/>
          </a:bodyPr>
          <a:lstStyle/>
          <a:p>
            <a:pPr algn="ctr">
              <a:lnSpc>
                <a:spcPts val="5740"/>
              </a:lnSpc>
            </a:pPr>
            <a:r>
              <a:rPr lang="en-US" b="true" sz="5315" spc="-26">
                <a:solidFill>
                  <a:srgbClr val="000000"/>
                </a:solidFill>
                <a:latin typeface="Roboto Condensed Bold"/>
                <a:ea typeface="Roboto Condensed Bold"/>
                <a:cs typeface="Roboto Condensed Bold"/>
                <a:sym typeface="Roboto Condensed Bold"/>
              </a:rPr>
              <a:t>For more information, visit: </a:t>
            </a:r>
            <a:r>
              <a:rPr lang="en-US" b="true" sz="5315" spc="-26">
                <a:solidFill>
                  <a:srgbClr val="FE6C39"/>
                </a:solidFill>
                <a:latin typeface="Roboto Condensed Bold"/>
                <a:ea typeface="Roboto Condensed Bold"/>
                <a:cs typeface="Roboto Condensed Bold"/>
                <a:sym typeface="Roboto Condensed Bold"/>
              </a:rPr>
              <a:t>www.jhpiego.org/HIVPrEPtoolkit</a:t>
            </a:r>
          </a:p>
        </p:txBody>
      </p:sp>
    </p:spTree>
  </p:cSld>
  <p:clrMapOvr>
    <a:masterClrMapping/>
  </p:clrMapOvr>
</p:sld>
</file>

<file path=ppt/slides/slide9.xml><?xml version="1.0" encoding="utf-8"?>
<p:sld xmlns:p="http://schemas.openxmlformats.org/presentationml/2006/main" xmlns:a="http://schemas.openxmlformats.org/drawingml/2006/main">
  <p:cSld>
    <p:spTree>
      <p:nvGrpSpPr>
        <p:cNvPr id="1" name=""/>
        <p:cNvGrpSpPr/>
        <p:nvPr/>
      </p:nvGrpSpPr>
      <p:grpSpPr>
        <a:xfrm>
          <a:off x="0" y="0"/>
          <a:ext cx="0" cy="0"/>
          <a:chOff x="0" y="0"/>
          <a:chExt cx="0" cy="0"/>
        </a:xfrm>
      </p:grpSpPr>
      <p:sp>
        <p:nvSpPr>
          <p:cNvPr name="TextBox 2" id="2"/>
          <p:cNvSpPr txBox="true"/>
          <p:nvPr/>
        </p:nvSpPr>
        <p:spPr>
          <a:xfrm rot="0">
            <a:off x="671150" y="542883"/>
            <a:ext cx="16407437" cy="866859"/>
          </a:xfrm>
          <a:prstGeom prst="rect">
            <a:avLst/>
          </a:prstGeom>
        </p:spPr>
        <p:txBody>
          <a:bodyPr anchor="t" rtlCol="false" tIns="0" lIns="0" bIns="0" rIns="0">
            <a:spAutoFit/>
          </a:bodyPr>
          <a:lstStyle/>
          <a:p>
            <a:pPr algn="l">
              <a:lnSpc>
                <a:spcPts val="7042"/>
              </a:lnSpc>
            </a:pPr>
            <a:r>
              <a:rPr lang="en-US" sz="5030" b="true">
                <a:solidFill>
                  <a:srgbClr val="000000"/>
                </a:solidFill>
                <a:latin typeface="Roboto Condensed Bold"/>
                <a:ea typeface="Roboto Condensed Bold"/>
                <a:cs typeface="Roboto Condensed Bold"/>
                <a:sym typeface="Roboto Condensed Bold"/>
              </a:rPr>
              <a:t>PrEP Use Deviations and Eligibility to Continue PrEP</a:t>
            </a:r>
          </a:p>
        </p:txBody>
      </p:sp>
      <p:sp>
        <p:nvSpPr>
          <p:cNvPr name="TextBox 3" id="3"/>
          <p:cNvSpPr txBox="true"/>
          <p:nvPr/>
        </p:nvSpPr>
        <p:spPr>
          <a:xfrm rot="0">
            <a:off x="671150" y="1619078"/>
            <a:ext cx="16230600" cy="2223770"/>
          </a:xfrm>
          <a:prstGeom prst="rect">
            <a:avLst/>
          </a:prstGeom>
        </p:spPr>
        <p:txBody>
          <a:bodyPr anchor="t" rtlCol="false" tIns="0" lIns="0" bIns="0" rIns="0">
            <a:spAutoFit/>
          </a:bodyPr>
          <a:lstStyle/>
          <a:p>
            <a:pPr algn="l">
              <a:lnSpc>
                <a:spcPts val="4480"/>
              </a:lnSpc>
              <a:spcBef>
                <a:spcPct val="0"/>
              </a:spcBef>
            </a:pPr>
            <a:r>
              <a:rPr lang="en-US" sz="3200">
                <a:solidFill>
                  <a:srgbClr val="000000"/>
                </a:solidFill>
                <a:latin typeface="Open Sans"/>
                <a:ea typeface="Open Sans"/>
                <a:cs typeface="Open Sans"/>
                <a:sym typeface="Open Sans"/>
              </a:rPr>
              <a:t>The PEP and AHI assessment steps conducted at follow-up visits must include an additional evaluation component: </a:t>
            </a:r>
            <a:r>
              <a:rPr lang="en-US" b="true" sz="3200">
                <a:solidFill>
                  <a:srgbClr val="000000"/>
                </a:solidFill>
                <a:latin typeface="Open Sans Bold"/>
                <a:ea typeface="Open Sans Bold"/>
                <a:cs typeface="Open Sans Bold"/>
                <a:sym typeface="Open Sans Bold"/>
              </a:rPr>
              <a:t>whether deviations in PrEP use occurred since the last visit</a:t>
            </a:r>
            <a:r>
              <a:rPr lang="en-US" sz="3200">
                <a:solidFill>
                  <a:srgbClr val="000000"/>
                </a:solidFill>
                <a:latin typeface="Open Sans"/>
                <a:ea typeface="Open Sans"/>
                <a:cs typeface="Open Sans"/>
                <a:sym typeface="Open Sans"/>
              </a:rPr>
              <a:t> (i.e. missed oral doses of TDF-based PrEP, days not wearing the DVR, delayed return for reinjection of CAB-LA or LEN). </a:t>
            </a:r>
          </a:p>
        </p:txBody>
      </p:sp>
      <p:sp>
        <p:nvSpPr>
          <p:cNvPr name="TextBox 4" id="4"/>
          <p:cNvSpPr txBox="true"/>
          <p:nvPr/>
        </p:nvSpPr>
        <p:spPr>
          <a:xfrm rot="0">
            <a:off x="671150" y="4246306"/>
            <a:ext cx="12229320" cy="638189"/>
          </a:xfrm>
          <a:prstGeom prst="rect">
            <a:avLst/>
          </a:prstGeom>
        </p:spPr>
        <p:txBody>
          <a:bodyPr anchor="t" rtlCol="false" tIns="0" lIns="0" bIns="0" rIns="0">
            <a:spAutoFit/>
          </a:bodyPr>
          <a:lstStyle/>
          <a:p>
            <a:pPr algn="l">
              <a:lnSpc>
                <a:spcPts val="5249"/>
              </a:lnSpc>
            </a:pPr>
            <a:r>
              <a:rPr lang="en-US" sz="3749" b="true">
                <a:solidFill>
                  <a:srgbClr val="1D9EDE"/>
                </a:solidFill>
                <a:latin typeface="Roboto Condensed Bold"/>
                <a:ea typeface="Roboto Condensed Bold"/>
                <a:cs typeface="Roboto Condensed Bold"/>
                <a:sym typeface="Roboto Condensed Bold"/>
              </a:rPr>
              <a:t>Why is this necessary?</a:t>
            </a:r>
          </a:p>
        </p:txBody>
      </p:sp>
      <p:sp>
        <p:nvSpPr>
          <p:cNvPr name="TextBox 5" id="5"/>
          <p:cNvSpPr txBox="true"/>
          <p:nvPr/>
        </p:nvSpPr>
        <p:spPr>
          <a:xfrm rot="0">
            <a:off x="518548" y="5086350"/>
            <a:ext cx="7943277" cy="4762578"/>
          </a:xfrm>
          <a:prstGeom prst="rect">
            <a:avLst/>
          </a:prstGeom>
        </p:spPr>
        <p:txBody>
          <a:bodyPr anchor="t" rtlCol="false" tIns="0" lIns="0" bIns="0" rIns="0">
            <a:spAutoFit/>
          </a:bodyPr>
          <a:lstStyle/>
          <a:p>
            <a:pPr algn="l" marL="583037" indent="-291518" lvl="1">
              <a:lnSpc>
                <a:spcPts val="3780"/>
              </a:lnSpc>
              <a:spcBef>
                <a:spcPct val="0"/>
              </a:spcBef>
              <a:buFont typeface="Arial"/>
              <a:buChar char="•"/>
            </a:pPr>
            <a:r>
              <a:rPr lang="en-US" sz="2700" i="true">
                <a:solidFill>
                  <a:srgbClr val="000000"/>
                </a:solidFill>
                <a:latin typeface="Open Sans Italics"/>
                <a:ea typeface="Open Sans Italics"/>
                <a:cs typeface="Open Sans Italics"/>
                <a:sym typeface="Open Sans Italics"/>
              </a:rPr>
              <a:t>Clients who </a:t>
            </a:r>
            <a:r>
              <a:rPr lang="en-US" sz="2700" i="true">
                <a:solidFill>
                  <a:srgbClr val="000000"/>
                </a:solidFill>
                <a:latin typeface="Open Sans Italics"/>
                <a:ea typeface="Open Sans Italics"/>
                <a:cs typeface="Open Sans Italics"/>
                <a:sym typeface="Open Sans Italics"/>
              </a:rPr>
              <a:t>have been using PrEP effectively/as instructed</a:t>
            </a:r>
            <a:r>
              <a:rPr lang="en-US" sz="2700">
                <a:solidFill>
                  <a:srgbClr val="000000"/>
                </a:solidFill>
                <a:latin typeface="Open Sans"/>
                <a:ea typeface="Open Sans"/>
                <a:cs typeface="Open Sans"/>
                <a:sym typeface="Open Sans"/>
              </a:rPr>
              <a:t> (without significantly deviating from recommended dosing schedules)</a:t>
            </a:r>
            <a:r>
              <a:rPr lang="en-US" b="true" sz="2700">
                <a:solidFill>
                  <a:srgbClr val="000000"/>
                </a:solidFill>
                <a:latin typeface="Open Sans Bold"/>
                <a:ea typeface="Open Sans Bold"/>
                <a:cs typeface="Open Sans Bold"/>
                <a:sym typeface="Open Sans Bold"/>
              </a:rPr>
              <a:t> should have been maximally protected against HIV by PrEP.</a:t>
            </a:r>
          </a:p>
          <a:p>
            <a:pPr algn="l" marL="583037" indent="-291518" lvl="1">
              <a:lnSpc>
                <a:spcPts val="3780"/>
              </a:lnSpc>
              <a:spcBef>
                <a:spcPct val="0"/>
              </a:spcBef>
              <a:buFont typeface="Arial"/>
              <a:buChar char="•"/>
            </a:pPr>
            <a:r>
              <a:rPr lang="en-US" sz="2700">
                <a:solidFill>
                  <a:srgbClr val="000000"/>
                </a:solidFill>
                <a:latin typeface="Open Sans"/>
                <a:ea typeface="Open Sans"/>
                <a:cs typeface="Open Sans"/>
                <a:sym typeface="Open Sans"/>
              </a:rPr>
              <a:t>This means there is unlikely to be a high indication for PEP or high suspicion of AHI, regardless of clients’ behavioral factors and signs/symptoms, and continued us</a:t>
            </a:r>
            <a:r>
              <a:rPr lang="en-US" sz="2700">
                <a:solidFill>
                  <a:srgbClr val="000000"/>
                </a:solidFill>
                <a:latin typeface="Open Sans"/>
                <a:ea typeface="Open Sans"/>
                <a:cs typeface="Open Sans"/>
                <a:sym typeface="Open Sans"/>
              </a:rPr>
              <a:t>e</a:t>
            </a:r>
            <a:r>
              <a:rPr lang="en-US" sz="2700">
                <a:solidFill>
                  <a:srgbClr val="000000"/>
                </a:solidFill>
                <a:latin typeface="Open Sans"/>
                <a:ea typeface="Open Sans"/>
                <a:cs typeface="Open Sans"/>
                <a:sym typeface="Open Sans"/>
              </a:rPr>
              <a:t> of </a:t>
            </a:r>
            <a:r>
              <a:rPr lang="en-US" sz="2700">
                <a:solidFill>
                  <a:srgbClr val="000000"/>
                </a:solidFill>
                <a:latin typeface="Open Sans"/>
                <a:ea typeface="Open Sans"/>
                <a:cs typeface="Open Sans"/>
                <a:sym typeface="Open Sans"/>
              </a:rPr>
              <a:t>the</a:t>
            </a:r>
            <a:r>
              <a:rPr lang="en-US" sz="2700">
                <a:solidFill>
                  <a:srgbClr val="000000"/>
                </a:solidFill>
                <a:latin typeface="Open Sans"/>
                <a:ea typeface="Open Sans"/>
                <a:cs typeface="Open Sans"/>
                <a:sym typeface="Open Sans"/>
              </a:rPr>
              <a:t> P</a:t>
            </a:r>
            <a:r>
              <a:rPr lang="en-US" sz="2700">
                <a:solidFill>
                  <a:srgbClr val="000000"/>
                </a:solidFill>
                <a:latin typeface="Open Sans"/>
                <a:ea typeface="Open Sans"/>
                <a:cs typeface="Open Sans"/>
                <a:sym typeface="Open Sans"/>
              </a:rPr>
              <a:t>r</a:t>
            </a:r>
            <a:r>
              <a:rPr lang="en-US" sz="2700">
                <a:solidFill>
                  <a:srgbClr val="000000"/>
                </a:solidFill>
                <a:latin typeface="Open Sans"/>
                <a:ea typeface="Open Sans"/>
                <a:cs typeface="Open Sans"/>
                <a:sym typeface="Open Sans"/>
              </a:rPr>
              <a:t>EP</a:t>
            </a:r>
            <a:r>
              <a:rPr lang="en-US" sz="2700">
                <a:solidFill>
                  <a:srgbClr val="000000"/>
                </a:solidFill>
                <a:latin typeface="Open Sans"/>
                <a:ea typeface="Open Sans"/>
                <a:cs typeface="Open Sans"/>
                <a:sym typeface="Open Sans"/>
              </a:rPr>
              <a:t> </a:t>
            </a:r>
            <a:r>
              <a:rPr lang="en-US" sz="2700">
                <a:solidFill>
                  <a:srgbClr val="000000"/>
                </a:solidFill>
                <a:latin typeface="Open Sans"/>
                <a:ea typeface="Open Sans"/>
                <a:cs typeface="Open Sans"/>
                <a:sym typeface="Open Sans"/>
              </a:rPr>
              <a:t>pro</a:t>
            </a:r>
            <a:r>
              <a:rPr lang="en-US" sz="2700">
                <a:solidFill>
                  <a:srgbClr val="000000"/>
                </a:solidFill>
                <a:latin typeface="Open Sans"/>
                <a:ea typeface="Open Sans"/>
                <a:cs typeface="Open Sans"/>
                <a:sym typeface="Open Sans"/>
              </a:rPr>
              <a:t>d</a:t>
            </a:r>
            <a:r>
              <a:rPr lang="en-US" sz="2700">
                <a:solidFill>
                  <a:srgbClr val="000000"/>
                </a:solidFill>
                <a:latin typeface="Open Sans"/>
                <a:ea typeface="Open Sans"/>
                <a:cs typeface="Open Sans"/>
                <a:sym typeface="Open Sans"/>
              </a:rPr>
              <a:t>uc</a:t>
            </a:r>
            <a:r>
              <a:rPr lang="en-US" sz="2700">
                <a:solidFill>
                  <a:srgbClr val="000000"/>
                </a:solidFill>
                <a:latin typeface="Open Sans"/>
                <a:ea typeface="Open Sans"/>
                <a:cs typeface="Open Sans"/>
                <a:sym typeface="Open Sans"/>
              </a:rPr>
              <a:t>t</a:t>
            </a:r>
            <a:r>
              <a:rPr lang="en-US" sz="2700">
                <a:solidFill>
                  <a:srgbClr val="000000"/>
                </a:solidFill>
                <a:latin typeface="Open Sans"/>
                <a:ea typeface="Open Sans"/>
                <a:cs typeface="Open Sans"/>
                <a:sym typeface="Open Sans"/>
              </a:rPr>
              <a:t> </a:t>
            </a:r>
            <a:r>
              <a:rPr lang="en-US" sz="2700">
                <a:solidFill>
                  <a:srgbClr val="000000"/>
                </a:solidFill>
                <a:latin typeface="Open Sans"/>
                <a:ea typeface="Open Sans"/>
                <a:cs typeface="Open Sans"/>
                <a:sym typeface="Open Sans"/>
              </a:rPr>
              <a:t>i</a:t>
            </a:r>
            <a:r>
              <a:rPr lang="en-US" sz="2700">
                <a:solidFill>
                  <a:srgbClr val="000000"/>
                </a:solidFill>
                <a:latin typeface="Open Sans"/>
                <a:ea typeface="Open Sans"/>
                <a:cs typeface="Open Sans"/>
                <a:sym typeface="Open Sans"/>
              </a:rPr>
              <a:t>s pr</a:t>
            </a:r>
            <a:r>
              <a:rPr lang="en-US" sz="2700">
                <a:solidFill>
                  <a:srgbClr val="000000"/>
                </a:solidFill>
                <a:latin typeface="Open Sans"/>
                <a:ea typeface="Open Sans"/>
                <a:cs typeface="Open Sans"/>
                <a:sym typeface="Open Sans"/>
              </a:rPr>
              <a:t>o</a:t>
            </a:r>
            <a:r>
              <a:rPr lang="en-US" sz="2700">
                <a:solidFill>
                  <a:srgbClr val="000000"/>
                </a:solidFill>
                <a:latin typeface="Open Sans"/>
                <a:ea typeface="Open Sans"/>
                <a:cs typeface="Open Sans"/>
                <a:sym typeface="Open Sans"/>
              </a:rPr>
              <a:t>bably</a:t>
            </a:r>
            <a:r>
              <a:rPr lang="en-US" sz="2700">
                <a:solidFill>
                  <a:srgbClr val="000000"/>
                </a:solidFill>
                <a:latin typeface="Open Sans"/>
                <a:ea typeface="Open Sans"/>
                <a:cs typeface="Open Sans"/>
                <a:sym typeface="Open Sans"/>
              </a:rPr>
              <a:t> </a:t>
            </a:r>
            <a:r>
              <a:rPr lang="en-US" sz="2700">
                <a:solidFill>
                  <a:srgbClr val="000000"/>
                </a:solidFill>
                <a:latin typeface="Open Sans"/>
                <a:ea typeface="Open Sans"/>
                <a:cs typeface="Open Sans"/>
                <a:sym typeface="Open Sans"/>
              </a:rPr>
              <a:t>appropr</a:t>
            </a:r>
            <a:r>
              <a:rPr lang="en-US" sz="2700">
                <a:solidFill>
                  <a:srgbClr val="000000"/>
                </a:solidFill>
                <a:latin typeface="Open Sans"/>
                <a:ea typeface="Open Sans"/>
                <a:cs typeface="Open Sans"/>
                <a:sym typeface="Open Sans"/>
              </a:rPr>
              <a:t>i</a:t>
            </a:r>
            <a:r>
              <a:rPr lang="en-US" sz="2700">
                <a:solidFill>
                  <a:srgbClr val="000000"/>
                </a:solidFill>
                <a:latin typeface="Open Sans"/>
                <a:ea typeface="Open Sans"/>
                <a:cs typeface="Open Sans"/>
                <a:sym typeface="Open Sans"/>
              </a:rPr>
              <a:t>ate.</a:t>
            </a:r>
          </a:p>
        </p:txBody>
      </p:sp>
      <p:sp>
        <p:nvSpPr>
          <p:cNvPr name="TextBox 6" id="6"/>
          <p:cNvSpPr txBox="true"/>
          <p:nvPr/>
        </p:nvSpPr>
        <p:spPr>
          <a:xfrm rot="0">
            <a:off x="10026517" y="5095875"/>
            <a:ext cx="7385384" cy="4353832"/>
          </a:xfrm>
          <a:prstGeom prst="rect">
            <a:avLst/>
          </a:prstGeom>
        </p:spPr>
        <p:txBody>
          <a:bodyPr anchor="t" rtlCol="false" tIns="0" lIns="0" bIns="0" rIns="0">
            <a:spAutoFit/>
          </a:bodyPr>
          <a:lstStyle/>
          <a:p>
            <a:pPr algn="l" marL="593818" indent="-296909" lvl="1">
              <a:lnSpc>
                <a:spcPts val="3850"/>
              </a:lnSpc>
              <a:spcBef>
                <a:spcPct val="0"/>
              </a:spcBef>
              <a:buFont typeface="Arial"/>
              <a:buChar char="•"/>
            </a:pPr>
            <a:r>
              <a:rPr lang="en-US" sz="2750" i="true">
                <a:solidFill>
                  <a:srgbClr val="000000"/>
                </a:solidFill>
                <a:latin typeface="Open Sans Italics"/>
                <a:ea typeface="Open Sans Italics"/>
                <a:cs typeface="Open Sans Italics"/>
                <a:sym typeface="Open Sans Italics"/>
              </a:rPr>
              <a:t>Clients who </a:t>
            </a:r>
            <a:r>
              <a:rPr lang="en-US" sz="2750" i="true">
                <a:solidFill>
                  <a:srgbClr val="000000"/>
                </a:solidFill>
                <a:latin typeface="Open Sans Italics"/>
                <a:ea typeface="Open Sans Italics"/>
                <a:cs typeface="Open Sans Italics"/>
                <a:sym typeface="Open Sans Italics"/>
              </a:rPr>
              <a:t>experienced significant PrEP use deviations </a:t>
            </a:r>
            <a:r>
              <a:rPr lang="en-US" sz="2750">
                <a:solidFill>
                  <a:srgbClr val="000000"/>
                </a:solidFill>
                <a:latin typeface="Open Sans"/>
                <a:ea typeface="Open Sans"/>
                <a:cs typeface="Open Sans"/>
                <a:sym typeface="Open Sans"/>
              </a:rPr>
              <a:t>(e.g. missed or delayed PrEP doses or periods when PrEP wasn’t used) </a:t>
            </a:r>
            <a:r>
              <a:rPr lang="en-US" b="true" sz="2750">
                <a:solidFill>
                  <a:srgbClr val="000000"/>
                </a:solidFill>
                <a:latin typeface="Open Sans Bold"/>
                <a:ea typeface="Open Sans Bold"/>
                <a:cs typeface="Open Sans Bold"/>
                <a:sym typeface="Open Sans Bold"/>
              </a:rPr>
              <a:t>may not have been protected against HIV by PrEP.</a:t>
            </a:r>
            <a:r>
              <a:rPr lang="en-US" sz="2750">
                <a:solidFill>
                  <a:srgbClr val="000000"/>
                </a:solidFill>
                <a:latin typeface="Open Sans"/>
                <a:ea typeface="Open Sans"/>
                <a:cs typeface="Open Sans"/>
                <a:sym typeface="Open Sans"/>
              </a:rPr>
              <a:t> </a:t>
            </a:r>
          </a:p>
          <a:p>
            <a:pPr algn="l" marL="593818" indent="-296909" lvl="1">
              <a:lnSpc>
                <a:spcPts val="3850"/>
              </a:lnSpc>
              <a:spcBef>
                <a:spcPct val="0"/>
              </a:spcBef>
              <a:buFont typeface="Arial"/>
              <a:buChar char="•"/>
            </a:pPr>
            <a:r>
              <a:rPr lang="en-US" sz="2750">
                <a:solidFill>
                  <a:srgbClr val="000000"/>
                </a:solidFill>
                <a:latin typeface="Open Sans"/>
                <a:ea typeface="Open Sans"/>
                <a:cs typeface="Open Sans"/>
                <a:sym typeface="Open Sans"/>
              </a:rPr>
              <a:t>This means PEP use may be indicated (instead of continuing PrEP), or AHI may be suspected (warranting a pause in the us</a:t>
            </a:r>
            <a:r>
              <a:rPr lang="en-US" sz="2750">
                <a:solidFill>
                  <a:srgbClr val="000000"/>
                </a:solidFill>
                <a:latin typeface="Open Sans"/>
                <a:ea typeface="Open Sans"/>
                <a:cs typeface="Open Sans"/>
                <a:sym typeface="Open Sans"/>
              </a:rPr>
              <a:t>e</a:t>
            </a:r>
            <a:r>
              <a:rPr lang="en-US" sz="2750">
                <a:solidFill>
                  <a:srgbClr val="000000"/>
                </a:solidFill>
                <a:latin typeface="Open Sans"/>
                <a:ea typeface="Open Sans"/>
                <a:cs typeface="Open Sans"/>
                <a:sym typeface="Open Sans"/>
              </a:rPr>
              <a:t> of P</a:t>
            </a:r>
            <a:r>
              <a:rPr lang="en-US" sz="2750">
                <a:solidFill>
                  <a:srgbClr val="000000"/>
                </a:solidFill>
                <a:latin typeface="Open Sans"/>
                <a:ea typeface="Open Sans"/>
                <a:cs typeface="Open Sans"/>
                <a:sym typeface="Open Sans"/>
              </a:rPr>
              <a:t>r</a:t>
            </a:r>
            <a:r>
              <a:rPr lang="en-US" sz="2750">
                <a:solidFill>
                  <a:srgbClr val="000000"/>
                </a:solidFill>
                <a:latin typeface="Open Sans"/>
                <a:ea typeface="Open Sans"/>
                <a:cs typeface="Open Sans"/>
                <a:sym typeface="Open Sans"/>
              </a:rPr>
              <a:t>EP,</a:t>
            </a:r>
            <a:r>
              <a:rPr lang="en-US" sz="2750">
                <a:solidFill>
                  <a:srgbClr val="000000"/>
                </a:solidFill>
                <a:latin typeface="Open Sans"/>
                <a:ea typeface="Open Sans"/>
                <a:cs typeface="Open Sans"/>
                <a:sym typeface="Open Sans"/>
              </a:rPr>
              <a:t> at</a:t>
            </a:r>
            <a:r>
              <a:rPr lang="en-US" sz="2750">
                <a:solidFill>
                  <a:srgbClr val="000000"/>
                </a:solidFill>
                <a:latin typeface="Open Sans"/>
                <a:ea typeface="Open Sans"/>
                <a:cs typeface="Open Sans"/>
                <a:sym typeface="Open Sans"/>
              </a:rPr>
              <a:t> least temp</a:t>
            </a:r>
            <a:r>
              <a:rPr lang="en-US" sz="2750">
                <a:solidFill>
                  <a:srgbClr val="000000"/>
                </a:solidFill>
                <a:latin typeface="Open Sans"/>
                <a:ea typeface="Open Sans"/>
                <a:cs typeface="Open Sans"/>
                <a:sym typeface="Open Sans"/>
              </a:rPr>
              <a:t>o</a:t>
            </a:r>
            <a:r>
              <a:rPr lang="en-US" sz="2750">
                <a:solidFill>
                  <a:srgbClr val="000000"/>
                </a:solidFill>
                <a:latin typeface="Open Sans"/>
                <a:ea typeface="Open Sans"/>
                <a:cs typeface="Open Sans"/>
                <a:sym typeface="Open Sans"/>
              </a:rPr>
              <a:t>rar</a:t>
            </a:r>
            <a:r>
              <a:rPr lang="en-US" sz="2750">
                <a:solidFill>
                  <a:srgbClr val="000000"/>
                </a:solidFill>
                <a:latin typeface="Open Sans"/>
                <a:ea typeface="Open Sans"/>
                <a:cs typeface="Open Sans"/>
                <a:sym typeface="Open Sans"/>
              </a:rPr>
              <a:t>ily)</a:t>
            </a:r>
            <a:r>
              <a:rPr lang="en-US" sz="2750">
                <a:solidFill>
                  <a:srgbClr val="000000"/>
                </a:solidFill>
                <a:latin typeface="Open Sans"/>
                <a:ea typeface="Open Sans"/>
                <a:cs typeface="Open Sans"/>
                <a:sym typeface="Open Sans"/>
              </a:rPr>
              <a:t>.</a:t>
            </a: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0</Words>
  <Application>Microsoft Office PowerPoint</Application>
  <PresentationFormat>On-screen Show (4:3)</PresentationFormat>
  <Paragraphs>0</Paragraphs>
  <Slides>0</Slides>
  <Notes>0</Notes>
  <HiddenSlides>0</HiddenSlides>
  <MMClips>0</MMClips>
  <ScaleCrop>false</ScaleCrop>
  <HeadingPairs>
    <vt:vector size="4" baseType="variant">
      <vt:variant>
        <vt:lpstr>Theme</vt:lpstr>
      </vt:variant>
      <vt:variant>
        <vt:i4>1</vt:i4>
      </vt:variant>
      <vt:variant>
        <vt:lpstr>Slide Titles</vt:lpstr>
      </vt:variant>
      <vt:variant>
        <vt:i4>0</vt:i4>
      </vt:variant>
    </vt:vector>
  </HeadingPairs>
  <TitlesOfParts>
    <vt:vector size="1" baseType="lpstr">
      <vt:lpstr>Office Theme</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xsi="http://www.w3.org/2001/XMLSchema-instance">
  <dcterms:created xsi:type="dcterms:W3CDTF">2006-08-16T00:00:00Z</dcterms:created>
  <dc:identifier>DAGtWAvPi9Y</dc:identifier>
  <dcterms:modified xsi:type="dcterms:W3CDTF">2011-08-01T06:04:30Z</dcterms:modified>
  <cp:revision>1</cp:revision>
  <dc:title>L4 Classroom-based PPT</dc:title>
</cp:coreProperties>
</file>