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embeddedFontLst>
    <p:embeddedFont>
      <p:font typeface="Noto Sans Symbols" panose="020B0604020202020204" charset="0"/>
      <p:regular r:id="rId53"/>
      <p:bold r:id="rId54"/>
      <p:italic r:id="rId55"/>
      <p:boldItalic r:id="rId56"/>
    </p:embeddedFont>
    <p:embeddedFont>
      <p:font typeface="Poppins" panose="00000500000000000000" pitchFamily="2" charset="0"/>
      <p:regular r:id="rId57"/>
      <p:bold r:id="rId58"/>
      <p:italic r:id="rId59"/>
      <p:boldItalic r:id="rId60"/>
    </p:embeddedFont>
    <p:embeddedFont>
      <p:font typeface="Poppins SemiBold" panose="000007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vO6T+bDnQbQSo0+gWQhNuq+2kE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brey Weber" initials="" lastIdx="7" clrIdx="0"/>
  <p:cmAuthor id="1" name="Morgan Garcia" initials="" lastIdx="3" clrIdx="1"/>
  <p:cmAuthor id="2" name="Rose Wilcher"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7F"/>
    <a:srgbClr val="E0DF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C0102B-048B-4631-B9A1-240A7705A76E}">
  <a:tblStyle styleId="{6FC0102B-048B-4631-B9A1-240A7705A76E}"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7E7E9"/>
          </a:solidFill>
        </a:fill>
      </a:tcStyle>
    </a:band1H>
    <a:band2H>
      <a:tcTxStyle b="off" i="off"/>
      <a:tcStyle>
        <a:tcBdr/>
      </a:tcStyle>
    </a:band2H>
    <a:band1V>
      <a:tcTxStyle b="off" i="off"/>
      <a:tcStyle>
        <a:tcBdr/>
        <a:fill>
          <a:solidFill>
            <a:srgbClr val="E7E7E9"/>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1"/>
    <p:restoredTop sz="63926" autoAdjust="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Ask</a:t>
            </a:r>
            <a:r>
              <a:rPr lang="en-US"/>
              <a:t> participants to add to the chat box or share verbally: name, organization, country, and the reason they have decided to join this training.</a:t>
            </a:r>
            <a:endParaRPr/>
          </a:p>
          <a:p>
            <a:pPr marL="0" lvl="0" indent="0" algn="l" rtl="0">
              <a:lnSpc>
                <a:spcPct val="100000"/>
              </a:lnSpc>
              <a:spcBef>
                <a:spcPts val="0"/>
              </a:spcBef>
              <a:spcAft>
                <a:spcPts val="0"/>
              </a:spcAft>
              <a:buSzPts val="1400"/>
              <a:buNone/>
            </a:pPr>
            <a:r>
              <a:rPr lang="en-US" b="1"/>
              <a:t>Introduce </a:t>
            </a:r>
            <a:r>
              <a:rPr lang="en-US" b="0"/>
              <a:t>yourself and any co-facilitators to the group. </a:t>
            </a:r>
            <a:endParaRPr b="1"/>
          </a:p>
        </p:txBody>
      </p:sp>
      <p:sp>
        <p:nvSpPr>
          <p:cNvPr id="260" name="Google Shape;26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Remind</a:t>
            </a:r>
            <a:r>
              <a:rPr lang="en-US" b="0"/>
              <a:t> participants that this training is not all-encompassing. </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 to share what other skills and training participants should have before facilitating the HIV Prevention Ambassador Training.</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42" name="Google Shape;3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50" name="Google Shape;35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p:txBody>
      </p:sp>
      <p:sp>
        <p:nvSpPr>
          <p:cNvPr id="358" name="Google Shape;35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second module</a:t>
            </a:r>
            <a:endParaRPr b="1"/>
          </a:p>
        </p:txBody>
      </p:sp>
      <p:sp>
        <p:nvSpPr>
          <p:cNvPr id="367" name="Google Shape;3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a:t>
            </a:r>
            <a:r>
              <a:rPr lang="en-US" b="0" dirty="0"/>
              <a:t> the slide content</a:t>
            </a:r>
            <a:endParaRPr dirty="0"/>
          </a:p>
          <a:p>
            <a:pPr marL="0" lvl="0" indent="0" algn="l" rtl="0">
              <a:lnSpc>
                <a:spcPct val="100000"/>
              </a:lnSpc>
              <a:spcBef>
                <a:spcPts val="0"/>
              </a:spcBef>
              <a:spcAft>
                <a:spcPts val="0"/>
              </a:spcAft>
              <a:buSzPts val="1400"/>
              <a:buNone/>
            </a:pPr>
            <a:r>
              <a:rPr lang="en-US" b="1" dirty="0"/>
              <a:t>Ask </a:t>
            </a:r>
            <a:r>
              <a:rPr lang="en-US" b="0" dirty="0"/>
              <a:t>participants to share who ambassadors might be in their context. Ask about their age, gender, and other demographics. </a:t>
            </a:r>
            <a:endParaRPr dirty="0"/>
          </a:p>
          <a:p>
            <a:pPr marL="0" lvl="0" indent="0" algn="l" rtl="0">
              <a:lnSpc>
                <a:spcPct val="100000"/>
              </a:lnSpc>
              <a:spcBef>
                <a:spcPts val="0"/>
              </a:spcBef>
              <a:spcAft>
                <a:spcPts val="0"/>
              </a:spcAft>
              <a:buSzPts val="1400"/>
              <a:buNone/>
            </a:pPr>
            <a:r>
              <a:rPr lang="en-US" b="1" dirty="0"/>
              <a:t>Ask </a:t>
            </a:r>
            <a:r>
              <a:rPr lang="en-US" b="0" dirty="0"/>
              <a:t>participants to take note of what their ambassadors might look like. You can support their planning by also taking note of their responses to help prompt them in future discussions.</a:t>
            </a:r>
            <a:endParaRPr b="1" dirty="0"/>
          </a:p>
          <a:p>
            <a:pPr marL="0" lvl="0" indent="0" algn="l" rtl="0">
              <a:lnSpc>
                <a:spcPct val="100000"/>
              </a:lnSpc>
              <a:spcBef>
                <a:spcPts val="0"/>
              </a:spcBef>
              <a:spcAft>
                <a:spcPts val="0"/>
              </a:spcAft>
              <a:buSzPts val="1400"/>
              <a:buNone/>
            </a:pPr>
            <a:endParaRPr dirty="0"/>
          </a:p>
        </p:txBody>
      </p:sp>
      <p:sp>
        <p:nvSpPr>
          <p:cNvPr id="373" name="Google Shape;3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Review</a:t>
            </a:r>
            <a:r>
              <a:rPr lang="en-US" b="0" dirty="0"/>
              <a:t> the slide content</a:t>
            </a:r>
            <a:endParaRPr dirty="0"/>
          </a:p>
        </p:txBody>
      </p:sp>
      <p:sp>
        <p:nvSpPr>
          <p:cNvPr id="383" name="Google Shape;38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ADVANCE PREPARATION: Revise the characteristics of the ambassadors on upcoming slides to align with the types of ambassadors that your participants will be training.</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slide content</a:t>
            </a:r>
            <a:endParaRPr/>
          </a:p>
        </p:txBody>
      </p:sp>
      <p:sp>
        <p:nvSpPr>
          <p:cNvPr id="392" name="Google Shape;39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information about Amara on the right side of the slide</a:t>
            </a:r>
            <a:endParaRPr/>
          </a:p>
          <a:p>
            <a:pPr marL="0" lvl="0" indent="0" algn="l" rtl="0">
              <a:lnSpc>
                <a:spcPct val="100000"/>
              </a:lnSpc>
              <a:spcBef>
                <a:spcPts val="0"/>
              </a:spcBef>
              <a:spcAft>
                <a:spcPts val="0"/>
              </a:spcAft>
              <a:buSzPts val="1400"/>
              <a:buNone/>
            </a:pPr>
            <a:r>
              <a:rPr lang="en-US" b="1"/>
              <a:t>Ask </a:t>
            </a:r>
            <a:r>
              <a:rPr lang="en-US" b="0"/>
              <a:t>participants the questions on the left one at a time. Allow for about 5 minutes of discussion on the slide. Add anything the participants might have missed in their responses.</a:t>
            </a:r>
            <a:endParaRPr b="1"/>
          </a:p>
          <a:p>
            <a:pPr marL="0" lvl="0" indent="0" algn="l" rtl="0">
              <a:lnSpc>
                <a:spcPct val="100000"/>
              </a:lnSpc>
              <a:spcBef>
                <a:spcPts val="0"/>
              </a:spcBef>
              <a:spcAft>
                <a:spcPts val="0"/>
              </a:spcAft>
              <a:buSzPts val="1400"/>
              <a:buNone/>
            </a:pPr>
            <a:endParaRPr/>
          </a:p>
        </p:txBody>
      </p:sp>
      <p:sp>
        <p:nvSpPr>
          <p:cNvPr id="400" name="Google Shape;4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information about Sade on the right side of the slide</a:t>
            </a:r>
            <a:endParaRPr/>
          </a:p>
          <a:p>
            <a:pPr marL="0" lvl="0" indent="0" algn="l" rtl="0">
              <a:lnSpc>
                <a:spcPct val="100000"/>
              </a:lnSpc>
              <a:spcBef>
                <a:spcPts val="0"/>
              </a:spcBef>
              <a:spcAft>
                <a:spcPts val="0"/>
              </a:spcAft>
              <a:buSzPts val="1400"/>
              <a:buNone/>
            </a:pPr>
            <a:r>
              <a:rPr lang="en-US" b="1"/>
              <a:t>Ask </a:t>
            </a:r>
            <a:r>
              <a:rPr lang="en-US" b="0"/>
              <a:t>participants the questions on the left one at a time. Allow for about 5 minutes of discussion on the slide. Add anything the participants might have missed in their responses.</a:t>
            </a:r>
            <a:endParaRPr b="1"/>
          </a:p>
        </p:txBody>
      </p:sp>
      <p:sp>
        <p:nvSpPr>
          <p:cNvPr id="414" name="Google Shape;41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information about Caleb on the right side of the slide</a:t>
            </a:r>
            <a:endParaRPr/>
          </a:p>
          <a:p>
            <a:pPr marL="0" lvl="0" indent="0" algn="l" rtl="0">
              <a:lnSpc>
                <a:spcPct val="100000"/>
              </a:lnSpc>
              <a:spcBef>
                <a:spcPts val="0"/>
              </a:spcBef>
              <a:spcAft>
                <a:spcPts val="0"/>
              </a:spcAft>
              <a:buSzPts val="1400"/>
              <a:buNone/>
            </a:pPr>
            <a:r>
              <a:rPr lang="en-US" b="1"/>
              <a:t>Ask </a:t>
            </a:r>
            <a:r>
              <a:rPr lang="en-US" b="0"/>
              <a:t>participants the questions on the left one at a time. Allow for about 5 minutes of discussion on the slide. Add anything the participants might have missed in their responses.</a:t>
            </a:r>
            <a:endParaRPr b="1"/>
          </a:p>
        </p:txBody>
      </p:sp>
      <p:sp>
        <p:nvSpPr>
          <p:cNvPr id="428" name="Google Shape;42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Edit or add </a:t>
            </a:r>
            <a:r>
              <a:rPr lang="en-US" b="0"/>
              <a:t>logistic items in advance to be relevant to your context and training format.</a:t>
            </a:r>
            <a:endParaRPr/>
          </a:p>
        </p:txBody>
      </p:sp>
      <p:sp>
        <p:nvSpPr>
          <p:cNvPr id="268" name="Google Shape;26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third module</a:t>
            </a:r>
            <a:endParaRPr b="1"/>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As you review, encourage participants to open their training manuals and toolkits to find the different components of the package for themselves.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52" name="Google Shape;45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Highlight for participants that the Foundational Knowledge for the AGYW and Diverse Versions have different orders. These differences will be outlined when you go over that section of the manuals.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62" name="Google Shape;4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p:txBody>
      </p:sp>
      <p:sp>
        <p:nvSpPr>
          <p:cNvPr id="473" name="Google Shape;47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p:txBody>
      </p:sp>
      <p:sp>
        <p:nvSpPr>
          <p:cNvPr id="484" name="Google Shape;4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p:txBody>
      </p:sp>
      <p:sp>
        <p:nvSpPr>
          <p:cNvPr id="494" name="Google Shape;49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Highlight that the STANDALONE SESSIONS can be done on their own and are not necessarily connected to other sessions.</a:t>
            </a:r>
            <a:endParaRPr/>
          </a:p>
        </p:txBody>
      </p:sp>
      <p:sp>
        <p:nvSpPr>
          <p:cNvPr id="506" name="Google Shape;50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a:t>
            </a:r>
            <a:endParaRPr/>
          </a:p>
        </p:txBody>
      </p:sp>
      <p:sp>
        <p:nvSpPr>
          <p:cNvPr id="516" name="Google Shape;51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a:t>
            </a:r>
            <a:endParaRPr/>
          </a:p>
        </p:txBody>
      </p:sp>
      <p:sp>
        <p:nvSpPr>
          <p:cNvPr id="527" name="Google Shape;5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contents. Reassure participants that they will get to know the journey map more as this training goes on, and that they will have a chance to consider how they would like to organize their PrEP method sessions considering their ambassadors’ needs.</a:t>
            </a:r>
            <a:endParaRPr/>
          </a:p>
        </p:txBody>
      </p:sp>
      <p:sp>
        <p:nvSpPr>
          <p:cNvPr id="536" name="Google Shape;5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working agreements with participants. </a:t>
            </a:r>
            <a:endParaRPr/>
          </a:p>
          <a:p>
            <a:pPr marL="0" lvl="0" indent="0" algn="l" rtl="0">
              <a:lnSpc>
                <a:spcPct val="100000"/>
              </a:lnSpc>
              <a:spcBef>
                <a:spcPts val="0"/>
              </a:spcBef>
              <a:spcAft>
                <a:spcPts val="0"/>
              </a:spcAft>
              <a:buSzPts val="1400"/>
              <a:buNone/>
            </a:pPr>
            <a:r>
              <a:rPr lang="en-US" b="1"/>
              <a:t>Ask </a:t>
            </a:r>
            <a:r>
              <a:rPr lang="en-US" b="0"/>
              <a:t>participants to suggest other working agreements that would help them participate fully.</a:t>
            </a:r>
            <a:endParaRPr b="1"/>
          </a:p>
        </p:txBody>
      </p:sp>
      <p:sp>
        <p:nvSpPr>
          <p:cNvPr id="275" name="Google Shape;2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a:t>Give the participants a 10-minute break. Make sure to let them know the time they should be back before letting them step away.</a:t>
            </a:r>
            <a:endParaRPr/>
          </a:p>
        </p:txBody>
      </p:sp>
      <p:sp>
        <p:nvSpPr>
          <p:cNvPr id="545" name="Google Shape;54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Advance Preparation:</a:t>
            </a:r>
            <a:endParaRPr/>
          </a:p>
          <a:p>
            <a:pPr marL="0" lvl="0" indent="0" algn="l" rtl="0">
              <a:lnSpc>
                <a:spcPct val="100000"/>
              </a:lnSpc>
              <a:spcBef>
                <a:spcPts val="0"/>
              </a:spcBef>
              <a:spcAft>
                <a:spcPts val="0"/>
              </a:spcAft>
              <a:buSzPts val="1400"/>
              <a:buNone/>
            </a:pPr>
            <a:r>
              <a:rPr lang="en-US" b="1"/>
              <a:t>Brainstorm examples</a:t>
            </a:r>
            <a:r>
              <a:rPr lang="en-US" b="0"/>
              <a:t> from your personal experience that highlight the importance of </a:t>
            </a:r>
            <a:r>
              <a:rPr lang="en-US" b="1"/>
              <a:t>at least two</a:t>
            </a:r>
            <a:r>
              <a:rPr lang="en-US" b="0"/>
              <a:t> of the facilitation tips. If you have time, you can share more than two – or ask for experiences from the audience. If possible, prioritize tips 2 and 5 for more discussion.</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fourth module for the day.</a:t>
            </a:r>
            <a:endParaRPr/>
          </a:p>
          <a:p>
            <a:pPr marL="0" lvl="0" indent="0" algn="l" rtl="0">
              <a:lnSpc>
                <a:spcPct val="100000"/>
              </a:lnSpc>
              <a:spcBef>
                <a:spcPts val="0"/>
              </a:spcBef>
              <a:spcAft>
                <a:spcPts val="0"/>
              </a:spcAft>
              <a:buSzPts val="1400"/>
              <a:buNone/>
            </a:pPr>
            <a:r>
              <a:rPr lang="en-US" b="1"/>
              <a:t>Ask </a:t>
            </a:r>
            <a:r>
              <a:rPr lang="en-US" b="0"/>
              <a:t>participants to turn to the “Facilitation Tips” section of their manuals. This is page 19 in the Diverse Version and page 16 in the AGYW version.</a:t>
            </a:r>
            <a:endParaRPr b="1"/>
          </a:p>
        </p:txBody>
      </p:sp>
      <p:sp>
        <p:nvSpPr>
          <p:cNvPr id="551" name="Google Shape;55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if they have had an experience of leading a training without understanding the full resource.</a:t>
            </a:r>
            <a:endParaRPr/>
          </a:p>
          <a:p>
            <a:pPr marL="0" lvl="0" indent="0" algn="l" rtl="0">
              <a:lnSpc>
                <a:spcPct val="100000"/>
              </a:lnSpc>
              <a:spcBef>
                <a:spcPts val="0"/>
              </a:spcBef>
              <a:spcAft>
                <a:spcPts val="0"/>
              </a:spcAft>
              <a:buSzPts val="1400"/>
              <a:buNone/>
            </a:pPr>
            <a:r>
              <a:rPr lang="en-US" b="1"/>
              <a:t>Ask</a:t>
            </a:r>
            <a:r>
              <a:rPr lang="en-US" b="0"/>
              <a:t> participants to read facilitation tip #1 in their manual to themselves, or you can choose to ask someone to read for the group.</a:t>
            </a:r>
            <a:endParaRPr b="1"/>
          </a:p>
        </p:txBody>
      </p:sp>
      <p:sp>
        <p:nvSpPr>
          <p:cNvPr id="557" name="Google Shape;55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if they have had an experience of examining their values as a result of learning something new.</a:t>
            </a:r>
            <a:endParaRPr/>
          </a:p>
          <a:p>
            <a:pPr marL="0" lvl="0" indent="0" algn="l" rtl="0">
              <a:lnSpc>
                <a:spcPct val="100000"/>
              </a:lnSpc>
              <a:spcBef>
                <a:spcPts val="0"/>
              </a:spcBef>
              <a:spcAft>
                <a:spcPts val="0"/>
              </a:spcAft>
              <a:buSzPts val="1400"/>
              <a:buNone/>
            </a:pPr>
            <a:r>
              <a:rPr lang="en-US" b="1"/>
              <a:t>Ask</a:t>
            </a:r>
            <a:r>
              <a:rPr lang="en-US" b="0"/>
              <a:t> participants to read facilitation tip #2 in their manual to themselves, or you can choose to ask someone to read for the group.</a:t>
            </a:r>
            <a:endParaRPr b="1"/>
          </a:p>
        </p:txBody>
      </p:sp>
      <p:sp>
        <p:nvSpPr>
          <p:cNvPr id="565" name="Google Shape;56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if they have an inspiring story about being empowered by a facilitator.</a:t>
            </a:r>
            <a:endParaRPr/>
          </a:p>
          <a:p>
            <a:pPr marL="0" lvl="0" indent="0" algn="l" rtl="0">
              <a:lnSpc>
                <a:spcPct val="100000"/>
              </a:lnSpc>
              <a:spcBef>
                <a:spcPts val="0"/>
              </a:spcBef>
              <a:spcAft>
                <a:spcPts val="0"/>
              </a:spcAft>
              <a:buSzPts val="1400"/>
              <a:buNone/>
            </a:pPr>
            <a:r>
              <a:rPr lang="en-US" b="1"/>
              <a:t>Ask</a:t>
            </a:r>
            <a:r>
              <a:rPr lang="en-US" b="0"/>
              <a:t> participants to read facilitation tip #3 in their manual to themselves, or you can choose to ask someone to read for the group.</a:t>
            </a:r>
            <a:endParaRPr b="1"/>
          </a:p>
        </p:txBody>
      </p:sp>
      <p:sp>
        <p:nvSpPr>
          <p:cNvPr id="573" name="Google Shape;57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if they can give an example of why talking about lived experiences helps people connect to content.</a:t>
            </a:r>
            <a:endParaRPr/>
          </a:p>
          <a:p>
            <a:pPr marL="0" lvl="0" indent="0" algn="l" rtl="0">
              <a:lnSpc>
                <a:spcPct val="100000"/>
              </a:lnSpc>
              <a:spcBef>
                <a:spcPts val="0"/>
              </a:spcBef>
              <a:spcAft>
                <a:spcPts val="0"/>
              </a:spcAft>
              <a:buSzPts val="1400"/>
              <a:buNone/>
            </a:pPr>
            <a:r>
              <a:rPr lang="en-US" b="1"/>
              <a:t>Ask</a:t>
            </a:r>
            <a:r>
              <a:rPr lang="en-US" b="0"/>
              <a:t> participants to read facilitation tip #4 in their manual to themselves, or you can choose to ask someone to read for the group.</a:t>
            </a:r>
            <a:endParaRPr b="1"/>
          </a:p>
        </p:txBody>
      </p:sp>
      <p:sp>
        <p:nvSpPr>
          <p:cNvPr id="581" name="Google Shape;58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how you create a safe space, or ask a participant to share how they create a safe space.</a:t>
            </a:r>
            <a:endParaRPr/>
          </a:p>
          <a:p>
            <a:pPr marL="0" lvl="0" indent="0" algn="l" rtl="0">
              <a:lnSpc>
                <a:spcPct val="100000"/>
              </a:lnSpc>
              <a:spcBef>
                <a:spcPts val="0"/>
              </a:spcBef>
              <a:spcAft>
                <a:spcPts val="0"/>
              </a:spcAft>
              <a:buSzPts val="1400"/>
              <a:buNone/>
            </a:pPr>
            <a:r>
              <a:rPr lang="en-US" b="1"/>
              <a:t>Ask</a:t>
            </a:r>
            <a:r>
              <a:rPr lang="en-US" b="0"/>
              <a:t> participants to read facilitation tip #5 in their manual to themselves, or you can choose to ask someone to read for the group.</a:t>
            </a:r>
            <a:endParaRPr b="1"/>
          </a:p>
        </p:txBody>
      </p:sp>
      <p:sp>
        <p:nvSpPr>
          <p:cNvPr id="589" name="Google Shape;5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how you make your trainings inclusive, or ask a participant to share an example of a time when someone went out of their way to make them feel included.</a:t>
            </a:r>
            <a:endParaRPr/>
          </a:p>
          <a:p>
            <a:pPr marL="0" lvl="0" indent="0" algn="l" rtl="0">
              <a:lnSpc>
                <a:spcPct val="100000"/>
              </a:lnSpc>
              <a:spcBef>
                <a:spcPts val="0"/>
              </a:spcBef>
              <a:spcAft>
                <a:spcPts val="0"/>
              </a:spcAft>
              <a:buSzPts val="1400"/>
              <a:buNone/>
            </a:pPr>
            <a:r>
              <a:rPr lang="en-US" b="1"/>
              <a:t>Ask</a:t>
            </a:r>
            <a:r>
              <a:rPr lang="en-US" b="0"/>
              <a:t> participants to read facilitation tip #6 in their manual to themselves, or you can choose to ask someone to read for the group.</a:t>
            </a:r>
            <a:endParaRPr b="1"/>
          </a:p>
        </p:txBody>
      </p:sp>
      <p:sp>
        <p:nvSpPr>
          <p:cNvPr id="597" name="Google Shape;59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if they have an example of why open communication about sex is important for this training.</a:t>
            </a:r>
            <a:endParaRPr/>
          </a:p>
          <a:p>
            <a:pPr marL="0" lvl="0" indent="0" algn="l" rtl="0">
              <a:lnSpc>
                <a:spcPct val="100000"/>
              </a:lnSpc>
              <a:spcBef>
                <a:spcPts val="0"/>
              </a:spcBef>
              <a:spcAft>
                <a:spcPts val="0"/>
              </a:spcAft>
              <a:buSzPts val="1400"/>
              <a:buNone/>
            </a:pPr>
            <a:r>
              <a:rPr lang="en-US" b="1"/>
              <a:t>Ask</a:t>
            </a:r>
            <a:r>
              <a:rPr lang="en-US" b="0"/>
              <a:t> participants to read facilitation tip #7 in their manual to themselves, or you can choose to ask someone to read for the group.</a:t>
            </a:r>
            <a:endParaRPr b="1"/>
          </a:p>
        </p:txBody>
      </p:sp>
      <p:sp>
        <p:nvSpPr>
          <p:cNvPr id="605" name="Google Shape;60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how they have responded to participants who have struggled emotionally during trainings.</a:t>
            </a:r>
            <a:endParaRPr/>
          </a:p>
          <a:p>
            <a:pPr marL="0" lvl="0" indent="0" algn="l" rtl="0">
              <a:lnSpc>
                <a:spcPct val="100000"/>
              </a:lnSpc>
              <a:spcBef>
                <a:spcPts val="0"/>
              </a:spcBef>
              <a:spcAft>
                <a:spcPts val="0"/>
              </a:spcAft>
              <a:buSzPts val="1400"/>
              <a:buNone/>
            </a:pPr>
            <a:r>
              <a:rPr lang="en-US" b="1"/>
              <a:t>Ask</a:t>
            </a:r>
            <a:r>
              <a:rPr lang="en-US" b="0"/>
              <a:t> participants to read facilitation tip #8 in their manual to themselves, or you can choose to ask someone to read for the group.</a:t>
            </a:r>
            <a:endParaRPr b="1"/>
          </a:p>
        </p:txBody>
      </p:sp>
      <p:sp>
        <p:nvSpPr>
          <p:cNvPr id="613" name="Google Shape;61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multi-day overview agenda for participants</a:t>
            </a:r>
            <a:endParaRPr/>
          </a:p>
          <a:p>
            <a:pPr marL="0" lvl="0" indent="0" algn="l" rtl="0">
              <a:lnSpc>
                <a:spcPct val="100000"/>
              </a:lnSpc>
              <a:spcBef>
                <a:spcPts val="0"/>
              </a:spcBef>
              <a:spcAft>
                <a:spcPts val="0"/>
              </a:spcAft>
              <a:buSzPts val="1400"/>
              <a:buNone/>
            </a:pPr>
            <a:r>
              <a:rPr lang="en-US" b="1"/>
              <a:t>Ask </a:t>
            </a:r>
            <a:r>
              <a:rPr lang="en-US" b="0"/>
              <a:t>if participants have any questions</a:t>
            </a:r>
            <a:endParaRPr b="1"/>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how they validate the contributions of participants in other trainings they have led.</a:t>
            </a:r>
            <a:endParaRPr/>
          </a:p>
          <a:p>
            <a:pPr marL="0" lvl="0" indent="0" algn="l" rtl="0">
              <a:lnSpc>
                <a:spcPct val="100000"/>
              </a:lnSpc>
              <a:spcBef>
                <a:spcPts val="0"/>
              </a:spcBef>
              <a:spcAft>
                <a:spcPts val="0"/>
              </a:spcAft>
              <a:buSzPts val="1400"/>
              <a:buNone/>
            </a:pPr>
            <a:r>
              <a:rPr lang="en-US" b="1"/>
              <a:t>Ask</a:t>
            </a:r>
            <a:r>
              <a:rPr lang="en-US" b="0"/>
              <a:t> participants to read facilitation tip #9 in their manual to themselves, or you can choose to ask someone to read for the group.</a:t>
            </a:r>
            <a:endParaRPr b="1"/>
          </a:p>
        </p:txBody>
      </p:sp>
      <p:sp>
        <p:nvSpPr>
          <p:cNvPr id="621" name="Google Shape;62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experience or ask an audience member to share theirs.</a:t>
            </a:r>
            <a:endParaRPr/>
          </a:p>
          <a:p>
            <a:pPr marL="0" lvl="0" indent="0" algn="l" rtl="0">
              <a:lnSpc>
                <a:spcPct val="100000"/>
              </a:lnSpc>
              <a:spcBef>
                <a:spcPts val="0"/>
              </a:spcBef>
              <a:spcAft>
                <a:spcPts val="0"/>
              </a:spcAft>
              <a:buSzPts val="1400"/>
              <a:buNone/>
            </a:pPr>
            <a:r>
              <a:rPr lang="en-US" b="1"/>
              <a:t>Ask</a:t>
            </a:r>
            <a:r>
              <a:rPr lang="en-US" b="0"/>
              <a:t> participants to read facilitation tip #10 in their manual to themselves, or you can choose to ask someone to read for the group.</a:t>
            </a:r>
            <a:endParaRPr b="1"/>
          </a:p>
        </p:txBody>
      </p:sp>
      <p:sp>
        <p:nvSpPr>
          <p:cNvPr id="629" name="Google Shape;62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If time allows, share</a:t>
            </a:r>
            <a:r>
              <a:rPr lang="en-US" b="0"/>
              <a:t> your personal experience or ask your audience to share how debriefing has been helpful for them in the past.</a:t>
            </a:r>
            <a:endParaRPr/>
          </a:p>
          <a:p>
            <a:pPr marL="0" lvl="0" indent="0" algn="l" rtl="0">
              <a:lnSpc>
                <a:spcPct val="100000"/>
              </a:lnSpc>
              <a:spcBef>
                <a:spcPts val="0"/>
              </a:spcBef>
              <a:spcAft>
                <a:spcPts val="0"/>
              </a:spcAft>
              <a:buSzPts val="1400"/>
              <a:buNone/>
            </a:pPr>
            <a:r>
              <a:rPr lang="en-US" b="1"/>
              <a:t>Ask</a:t>
            </a:r>
            <a:r>
              <a:rPr lang="en-US" b="0"/>
              <a:t> participants to read facilitation tip #11 in their manual to themselves, or you can choose to ask someone to read for the group.</a:t>
            </a:r>
            <a:endParaRPr b="1"/>
          </a:p>
        </p:txBody>
      </p:sp>
      <p:sp>
        <p:nvSpPr>
          <p:cNvPr id="637" name="Google Shape;63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Reassure </a:t>
            </a:r>
            <a:r>
              <a:rPr lang="en-US" b="0"/>
              <a:t>participants that we are looking at the key elements of training now, so that they can think about them as we dive into the HIV Prevention Ambassador Training content. During our last session, we will look at all of the key elements together to begin your organization’s training plan.</a:t>
            </a:r>
            <a:endParaRPr/>
          </a:p>
          <a:p>
            <a:pPr marL="0" lvl="0" indent="0" algn="l" rtl="0">
              <a:lnSpc>
                <a:spcPct val="100000"/>
              </a:lnSpc>
              <a:spcBef>
                <a:spcPts val="0"/>
              </a:spcBef>
              <a:spcAft>
                <a:spcPts val="0"/>
              </a:spcAft>
              <a:buSzPts val="1400"/>
              <a:buNone/>
            </a:pPr>
            <a:r>
              <a:rPr lang="en-US" b="1"/>
              <a:t>Ask </a:t>
            </a:r>
            <a:r>
              <a:rPr lang="en-US" b="0"/>
              <a:t>participants to get out their “Planning Your Training” worksheet to follow along.</a:t>
            </a:r>
            <a:endParaRPr b="1"/>
          </a:p>
        </p:txBody>
      </p:sp>
      <p:sp>
        <p:nvSpPr>
          <p:cNvPr id="650" name="Google Shape;65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slide content.</a:t>
            </a:r>
            <a:endParaRPr b="1"/>
          </a:p>
          <a:p>
            <a:pPr marL="0" lvl="0" indent="0" algn="l" rtl="0">
              <a:lnSpc>
                <a:spcPct val="100000"/>
              </a:lnSpc>
              <a:spcBef>
                <a:spcPts val="0"/>
              </a:spcBef>
              <a:spcAft>
                <a:spcPts val="0"/>
              </a:spcAft>
              <a:buSzPts val="1400"/>
              <a:buNone/>
            </a:pPr>
            <a:r>
              <a:rPr lang="en-US" b="1"/>
              <a:t>Explain </a:t>
            </a:r>
            <a:r>
              <a:rPr lang="en-US" b="0"/>
              <a:t>to participants that, at the end of todays’ session, they will have a few minutes to answer questions about who they envision their ambassadors to be, and what duties their role might include. These are the </a:t>
            </a:r>
            <a:r>
              <a:rPr lang="en-US" b="1"/>
              <a:t>first two questions</a:t>
            </a:r>
            <a:r>
              <a:rPr lang="en-US" b="0"/>
              <a:t> on the “Planning Your Training” worksheet.</a:t>
            </a:r>
            <a:endParaRPr b="1"/>
          </a:p>
        </p:txBody>
      </p:sp>
      <p:sp>
        <p:nvSpPr>
          <p:cNvPr id="657" name="Google Shape;65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 </a:t>
            </a:r>
            <a:r>
              <a:rPr lang="en-US" b="0"/>
              <a:t>the slide content.</a:t>
            </a:r>
            <a:endParaRPr b="1"/>
          </a:p>
          <a:p>
            <a:pPr marL="0" lvl="0" indent="0" algn="l" rtl="0">
              <a:lnSpc>
                <a:spcPct val="100000"/>
              </a:lnSpc>
              <a:spcBef>
                <a:spcPts val="0"/>
              </a:spcBef>
              <a:spcAft>
                <a:spcPts val="0"/>
              </a:spcAft>
              <a:buSzPts val="1400"/>
              <a:buNone/>
            </a:pPr>
            <a:r>
              <a:rPr lang="en-US" b="1"/>
              <a:t>Explain </a:t>
            </a:r>
            <a:r>
              <a:rPr lang="en-US" b="0"/>
              <a:t>that, depending on who your ambassadors are, who they are working with, and their expected role and previous training all determine which content you will include in your training plan. This is the second section of the “Planning Your Training” worksheet.</a:t>
            </a:r>
            <a:endParaRPr/>
          </a:p>
          <a:p>
            <a:pPr marL="0" lvl="0" indent="0" algn="l" rtl="0">
              <a:lnSpc>
                <a:spcPct val="100000"/>
              </a:lnSpc>
              <a:spcBef>
                <a:spcPts val="0"/>
              </a:spcBef>
              <a:spcAft>
                <a:spcPts val="0"/>
              </a:spcAft>
              <a:buSzPts val="1400"/>
              <a:buNone/>
            </a:pPr>
            <a:r>
              <a:rPr lang="en-US" b="1"/>
              <a:t>Let participants know</a:t>
            </a:r>
            <a:r>
              <a:rPr lang="en-US" b="0"/>
              <a:t> that we will talk more about how the options for training on PrEP methods when we get to that session.</a:t>
            </a:r>
            <a:endParaRPr b="1"/>
          </a:p>
        </p:txBody>
      </p:sp>
      <p:sp>
        <p:nvSpPr>
          <p:cNvPr id="664" name="Google Shape;66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 </a:t>
            </a:r>
            <a:r>
              <a:rPr lang="en-US" b="0"/>
              <a:t>the slide contents.</a:t>
            </a:r>
            <a:endParaRPr b="1"/>
          </a:p>
          <a:p>
            <a:pPr marL="0" lvl="0" indent="0" algn="l" rtl="0">
              <a:lnSpc>
                <a:spcPct val="100000"/>
              </a:lnSpc>
              <a:spcBef>
                <a:spcPts val="0"/>
              </a:spcBef>
              <a:spcAft>
                <a:spcPts val="0"/>
              </a:spcAft>
              <a:buSzPts val="1400"/>
              <a:buNone/>
            </a:pPr>
            <a:r>
              <a:rPr lang="en-US" b="1"/>
              <a:t>Reinforce </a:t>
            </a:r>
            <a:r>
              <a:rPr lang="en-US" b="0"/>
              <a:t>the point that local resources, including local experts and counselors, are key to a successful training. This is the third section of the “Planning Your Training” worksheet.</a:t>
            </a:r>
            <a:endParaRPr b="1"/>
          </a:p>
        </p:txBody>
      </p:sp>
      <p:sp>
        <p:nvSpPr>
          <p:cNvPr id="671" name="Google Shape;67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slide content.</a:t>
            </a:r>
            <a:endParaRPr/>
          </a:p>
          <a:p>
            <a:pPr marL="0" lvl="0" indent="0" algn="l" rtl="0">
              <a:lnSpc>
                <a:spcPct val="100000"/>
              </a:lnSpc>
              <a:spcBef>
                <a:spcPts val="0"/>
              </a:spcBef>
              <a:spcAft>
                <a:spcPts val="0"/>
              </a:spcAft>
              <a:buSzPts val="1400"/>
              <a:buNone/>
            </a:pPr>
            <a:r>
              <a:rPr lang="en-US" b="1"/>
              <a:t>Guide </a:t>
            </a:r>
            <a:r>
              <a:rPr lang="en-US" b="0"/>
              <a:t>participants through a conversation where they share responses to these questions. </a:t>
            </a:r>
            <a:endParaRPr/>
          </a:p>
          <a:p>
            <a:pPr marL="0" lvl="0" indent="0" algn="l" rtl="0">
              <a:lnSpc>
                <a:spcPct val="100000"/>
              </a:lnSpc>
              <a:spcBef>
                <a:spcPts val="0"/>
              </a:spcBef>
              <a:spcAft>
                <a:spcPts val="0"/>
              </a:spcAft>
              <a:buSzPts val="1400"/>
              <a:buNone/>
            </a:pPr>
            <a:r>
              <a:rPr lang="en-US" b="1"/>
              <a:t>Encourage</a:t>
            </a:r>
            <a:r>
              <a:rPr lang="en-US" b="0"/>
              <a:t> participants take notes, ask questions or make comments as they think through the first questions of Key Element I.</a:t>
            </a:r>
            <a:endParaRPr b="1"/>
          </a:p>
        </p:txBody>
      </p:sp>
      <p:sp>
        <p:nvSpPr>
          <p:cNvPr id="678" name="Google Shape;67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 </a:t>
            </a:r>
            <a:r>
              <a:rPr lang="en-US" b="0"/>
              <a:t>the ROSE/BUD/THORN activity.</a:t>
            </a:r>
            <a:endParaRPr/>
          </a:p>
          <a:p>
            <a:pPr marL="0" lvl="0" indent="0" algn="l" rtl="0">
              <a:lnSpc>
                <a:spcPct val="100000"/>
              </a:lnSpc>
              <a:spcBef>
                <a:spcPts val="0"/>
              </a:spcBef>
              <a:spcAft>
                <a:spcPts val="0"/>
              </a:spcAft>
              <a:buSzPts val="1400"/>
              <a:buNone/>
            </a:pPr>
            <a:r>
              <a:rPr lang="en-US" b="1"/>
              <a:t>Encourage</a:t>
            </a:r>
            <a:r>
              <a:rPr lang="en-US" b="0"/>
              <a:t> participants share their thoughts about each prompt in the chat, or to come off mute and share verbally with each other. The amount of time you spend in discussion will depend upon the time you have remaining for the day.</a:t>
            </a:r>
            <a:endParaRPr b="1"/>
          </a:p>
        </p:txBody>
      </p:sp>
      <p:sp>
        <p:nvSpPr>
          <p:cNvPr id="685" name="Google Shape;685;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requirements for receiving a certification after the training. At your discretion, you may choose to be flexible with the certification requirements, but remember that your reputation is impacted by the level of training and quality of work performed by those you certify!</a:t>
            </a:r>
            <a:endParaRPr b="1"/>
          </a:p>
          <a:p>
            <a:pPr marL="457200" marR="0" lvl="0" indent="-228600" algn="l" rtl="0">
              <a:lnSpc>
                <a:spcPct val="100000"/>
              </a:lnSpc>
              <a:spcBef>
                <a:spcPts val="0"/>
              </a:spcBef>
              <a:spcAft>
                <a:spcPts val="0"/>
              </a:spcAft>
              <a:buSzPts val="1400"/>
              <a:buNone/>
            </a:pPr>
            <a:endParaRPr/>
          </a:p>
        </p:txBody>
      </p:sp>
      <p:sp>
        <p:nvSpPr>
          <p:cNvPr id="291" name="Google Shape;291;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ADVANCED PREPARATION:</a:t>
            </a:r>
            <a:endParaRPr dirty="0"/>
          </a:p>
          <a:p>
            <a:pPr marL="0" marR="0" lvl="0" indent="0" algn="l" rtl="0">
              <a:lnSpc>
                <a:spcPct val="100000"/>
              </a:lnSpc>
              <a:spcBef>
                <a:spcPts val="0"/>
              </a:spcBef>
              <a:spcAft>
                <a:spcPts val="0"/>
              </a:spcAft>
              <a:buClr>
                <a:schemeClr val="dk1"/>
              </a:buClr>
              <a:buSzPts val="1200"/>
              <a:buFont typeface="Calibri"/>
              <a:buNone/>
            </a:pPr>
            <a:r>
              <a:rPr lang="en-US" b="1" dirty="0"/>
              <a:t>Update</a:t>
            </a:r>
            <a:r>
              <a:rPr lang="en-US" b="0" dirty="0"/>
              <a:t> the date and time for session 2 listed on the slide.</a:t>
            </a: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lvl="0" indent="0" algn="l" rtl="0">
              <a:lnSpc>
                <a:spcPct val="100000"/>
              </a:lnSpc>
              <a:spcBef>
                <a:spcPts val="0"/>
              </a:spcBef>
              <a:spcAft>
                <a:spcPts val="0"/>
              </a:spcAft>
              <a:buSzPts val="1400"/>
              <a:buNone/>
            </a:pPr>
            <a:r>
              <a:rPr lang="en-US" b="1" dirty="0"/>
              <a:t>Close out </a:t>
            </a:r>
            <a:r>
              <a:rPr lang="en-US" b="0" dirty="0"/>
              <a:t>the session for the day. </a:t>
            </a:r>
            <a:endParaRPr dirty="0"/>
          </a:p>
          <a:p>
            <a:pPr marL="0" lvl="0" indent="0" algn="l" rtl="0">
              <a:lnSpc>
                <a:spcPct val="100000"/>
              </a:lnSpc>
              <a:spcBef>
                <a:spcPts val="0"/>
              </a:spcBef>
              <a:spcAft>
                <a:spcPts val="0"/>
              </a:spcAft>
              <a:buSzPts val="1400"/>
              <a:buNone/>
            </a:pPr>
            <a:r>
              <a:rPr lang="en-US" b="1" dirty="0"/>
              <a:t>Remind </a:t>
            </a:r>
            <a:r>
              <a:rPr lang="en-US" b="0" dirty="0"/>
              <a:t>participants to come to the next session at the determined date and time.</a:t>
            </a:r>
            <a:endParaRPr b="1" dirty="0"/>
          </a:p>
        </p:txBody>
      </p:sp>
      <p:sp>
        <p:nvSpPr>
          <p:cNvPr id="695" name="Google Shape;69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lvl="0" indent="0" algn="l" rtl="0">
              <a:lnSpc>
                <a:spcPct val="100000"/>
              </a:lnSpc>
              <a:spcBef>
                <a:spcPts val="0"/>
              </a:spcBef>
              <a:spcAft>
                <a:spcPts val="0"/>
              </a:spcAft>
              <a:buSzPts val="1400"/>
              <a:buNone/>
            </a:pPr>
            <a:r>
              <a:rPr lang="en-US" b="1"/>
              <a:t>Review</a:t>
            </a:r>
            <a:r>
              <a:rPr lang="en-US" b="0"/>
              <a:t> the day’s agenda for participants</a:t>
            </a:r>
            <a:endParaRPr b="1"/>
          </a:p>
          <a:p>
            <a:pPr marL="0" lvl="0" indent="0" algn="l" rtl="0">
              <a:lnSpc>
                <a:spcPct val="100000"/>
              </a:lnSpc>
              <a:spcBef>
                <a:spcPts val="0"/>
              </a:spcBef>
              <a:spcAft>
                <a:spcPts val="0"/>
              </a:spcAft>
              <a:buSzPts val="1400"/>
              <a:buNone/>
            </a:pPr>
            <a:endParaRPr/>
          </a:p>
        </p:txBody>
      </p:sp>
      <p:sp>
        <p:nvSpPr>
          <p:cNvPr id="300" name="Google Shape;3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endParaRPr/>
          </a:p>
          <a:p>
            <a:pPr marL="0" lvl="0" indent="0" algn="l" rtl="0">
              <a:lnSpc>
                <a:spcPct val="100000"/>
              </a:lnSpc>
              <a:spcBef>
                <a:spcPts val="0"/>
              </a:spcBef>
              <a:spcAft>
                <a:spcPts val="0"/>
              </a:spcAft>
              <a:buSzPts val="1400"/>
              <a:buNone/>
            </a:pPr>
            <a:r>
              <a:rPr lang="en-US" b="1"/>
              <a:t>Introduce</a:t>
            </a:r>
            <a:r>
              <a:rPr lang="en-US" b="0"/>
              <a:t> the first module</a:t>
            </a:r>
            <a:endParaRPr b="1"/>
          </a:p>
        </p:txBody>
      </p:sp>
      <p:sp>
        <p:nvSpPr>
          <p:cNvPr id="307" name="Google Shape;30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Facilitator notes:</a:t>
            </a:r>
            <a:endParaRPr/>
          </a:p>
          <a:p>
            <a:pPr marL="0" marR="0" lvl="0" indent="0" algn="l" rtl="0">
              <a:lnSpc>
                <a:spcPct val="100000"/>
              </a:lnSpc>
              <a:spcBef>
                <a:spcPts val="0"/>
              </a:spcBef>
              <a:spcAft>
                <a:spcPts val="0"/>
              </a:spcAft>
              <a:buClr>
                <a:schemeClr val="dk1"/>
              </a:buClr>
              <a:buSzPts val="1200"/>
              <a:buFont typeface="Calibri"/>
              <a:buNone/>
            </a:pPr>
            <a:r>
              <a:rPr lang="en-US" b="1"/>
              <a:t>Review</a:t>
            </a:r>
            <a:r>
              <a:rPr lang="en-US" b="0"/>
              <a:t> the session objectives for participants.</a:t>
            </a:r>
            <a:endParaRPr b="1"/>
          </a:p>
        </p:txBody>
      </p:sp>
      <p:sp>
        <p:nvSpPr>
          <p:cNvPr id="313" name="Google Shape;31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Facilitator notes:</a:t>
            </a:r>
            <a:endParaRPr dirty="0"/>
          </a:p>
          <a:p>
            <a:pPr marL="0" marR="0" lvl="0" indent="0" algn="l" rtl="0">
              <a:lnSpc>
                <a:spcPct val="100000"/>
              </a:lnSpc>
              <a:spcBef>
                <a:spcPts val="0"/>
              </a:spcBef>
              <a:spcAft>
                <a:spcPts val="0"/>
              </a:spcAft>
              <a:buClr>
                <a:schemeClr val="dk1"/>
              </a:buClr>
              <a:buSzPts val="1200"/>
              <a:buFont typeface="Calibri"/>
              <a:buNone/>
            </a:pPr>
            <a:r>
              <a:rPr lang="en-US" b="1" dirty="0"/>
              <a:t>Review</a:t>
            </a:r>
            <a:r>
              <a:rPr lang="en-US" b="0" dirty="0"/>
              <a:t> the learning objectives for participants.</a:t>
            </a:r>
            <a:endParaRPr dirty="0"/>
          </a:p>
          <a:p>
            <a:pPr marL="0" marR="0" lvl="0" indent="0" algn="l" rtl="0">
              <a:lnSpc>
                <a:spcPct val="100000"/>
              </a:lnSpc>
              <a:spcBef>
                <a:spcPts val="0"/>
              </a:spcBef>
              <a:spcAft>
                <a:spcPts val="0"/>
              </a:spcAft>
              <a:buClr>
                <a:schemeClr val="dk1"/>
              </a:buClr>
              <a:buSzPts val="1200"/>
              <a:buFont typeface="Calibri"/>
              <a:buNone/>
            </a:pPr>
            <a:r>
              <a:rPr lang="en-US" b="1" dirty="0"/>
              <a:t>Ask</a:t>
            </a:r>
            <a:r>
              <a:rPr lang="en-US" b="0" dirty="0"/>
              <a:t> if participants have additional goals for themselves. Take note of anything added by participants and make a plan, if possible, to address their additional objectives. </a:t>
            </a:r>
            <a:endParaRPr dirty="0"/>
          </a:p>
        </p:txBody>
      </p:sp>
      <p:sp>
        <p:nvSpPr>
          <p:cNvPr id="326" name="Google Shape;32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39.jpg"/><Relationship Id="rId7" Type="http://schemas.openxmlformats.org/officeDocument/2006/relationships/hyperlink" Target="https://twitter.com/MOSAICproj" TargetMode="External"/><Relationship Id="rId2" Type="http://schemas.openxmlformats.org/officeDocument/2006/relationships/image" Target="../media/image38.jpg"/><Relationship Id="rId1" Type="http://schemas.openxmlformats.org/officeDocument/2006/relationships/slideMaster" Target="../slideMasters/slideMaster1.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40.jpg"/><Relationship Id="rId9" Type="http://schemas.openxmlformats.org/officeDocument/2006/relationships/hyperlink" Target="https://www.mosaicproject.blog/" TargetMode="Externa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38.jpg"/><Relationship Id="rId1" Type="http://schemas.openxmlformats.org/officeDocument/2006/relationships/slideMaster" Target="../slideMasters/slideMaster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Content-Teal">
  <p:cSld name="Title &amp; Content-Teal">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51"/>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2" name="Google Shape;12;p51"/>
          <p:cNvSpPr txBox="1">
            <a:spLocks noGrp="1"/>
          </p:cNvSpPr>
          <p:nvPr>
            <p:ph type="body" idx="1"/>
          </p:nvPr>
        </p:nvSpPr>
        <p:spPr>
          <a:xfrm>
            <a:off x="838200" y="1350336"/>
            <a:ext cx="9677400" cy="482662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E0A141"/>
              </a:buClr>
              <a:buSzPts val="2800"/>
              <a:buFont typeface="Noto Sans Symbols"/>
              <a:buChar char="▪"/>
              <a:defRPr sz="2800" b="0" i="0" u="none" strike="noStrike" cap="none">
                <a:solidFill>
                  <a:srgbClr val="635F59"/>
                </a:solidFill>
                <a:latin typeface="Calibri"/>
                <a:ea typeface="Calibri"/>
                <a:cs typeface="Calibri"/>
                <a:sym typeface="Calibri"/>
              </a:defRPr>
            </a:lvl1pPr>
            <a:lvl2pPr marL="914400" marR="0" lvl="1" indent="-393700" algn="l" rtl="0">
              <a:lnSpc>
                <a:spcPct val="100000"/>
              </a:lnSpc>
              <a:spcBef>
                <a:spcPts val="520"/>
              </a:spcBef>
              <a:spcAft>
                <a:spcPts val="0"/>
              </a:spcAft>
              <a:buClr>
                <a:srgbClr val="E0A141"/>
              </a:buClr>
              <a:buSzPts val="2600"/>
              <a:buFont typeface="Arial"/>
              <a:buChar char="•"/>
              <a:defRPr sz="2600" b="0" i="0" u="none" strike="noStrike" cap="none">
                <a:solidFill>
                  <a:srgbClr val="635F59"/>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0A141"/>
              </a:buClr>
              <a:buSzPts val="2400"/>
              <a:buFont typeface="Arial"/>
              <a:buChar char="•"/>
              <a:defRPr sz="2400" b="0" i="0" u="none" strike="noStrike" cap="none">
                <a:solidFill>
                  <a:srgbClr val="635F59"/>
                </a:solidFill>
                <a:latin typeface="Calibri"/>
                <a:ea typeface="Calibri"/>
                <a:cs typeface="Calibri"/>
                <a:sym typeface="Calibri"/>
              </a:defRPr>
            </a:lvl3pPr>
            <a:lvl4pPr marL="1828800" marR="0" lvl="3" indent="-368300" algn="l" rtl="0">
              <a:lnSpc>
                <a:spcPct val="100000"/>
              </a:lnSpc>
              <a:spcBef>
                <a:spcPts val="440"/>
              </a:spcBef>
              <a:spcAft>
                <a:spcPts val="0"/>
              </a:spcAft>
              <a:buClr>
                <a:srgbClr val="E0A141"/>
              </a:buClr>
              <a:buSzPts val="2200"/>
              <a:buFont typeface="Arial"/>
              <a:buChar char="•"/>
              <a:defRPr sz="2200" b="0" i="0" u="none" strike="noStrike" cap="none">
                <a:solidFill>
                  <a:srgbClr val="635F59"/>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E0A141"/>
              </a:buClr>
              <a:buSzPts val="1800"/>
              <a:buFont typeface="Arial"/>
              <a:buChar char="•"/>
              <a:defRPr sz="1800" b="0" i="0" u="none" strike="noStrike" cap="none">
                <a:solidFill>
                  <a:srgbClr val="635F59"/>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51"/>
          <p:cNvPicPr preferRelativeResize="0"/>
          <p:nvPr/>
        </p:nvPicPr>
        <p:blipFill rotWithShape="1">
          <a:blip r:embed="rId3">
            <a:alphaModFix/>
          </a:blip>
          <a:srcRect/>
          <a:stretch/>
        </p:blipFill>
        <p:spPr>
          <a:xfrm>
            <a:off x="0" y="328116"/>
            <a:ext cx="289560" cy="8686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eal">
  <p:cSld name="1_Teal">
    <p:bg>
      <p:bgPr>
        <a:solidFill>
          <a:srgbClr val="E9EFF0"/>
        </a:solidFill>
        <a:effectLst/>
      </p:bgPr>
    </p:bg>
    <p:spTree>
      <p:nvGrpSpPr>
        <p:cNvPr id="1" name="Shape 45"/>
        <p:cNvGrpSpPr/>
        <p:nvPr/>
      </p:nvGrpSpPr>
      <p:grpSpPr>
        <a:xfrm>
          <a:off x="0" y="0"/>
          <a:ext cx="0" cy="0"/>
          <a:chOff x="0" y="0"/>
          <a:chExt cx="0" cy="0"/>
        </a:xfrm>
      </p:grpSpPr>
      <p:sp>
        <p:nvSpPr>
          <p:cNvPr id="46" name="Google Shape;46;p60"/>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6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dk2"/>
              </a:solidFill>
              <a:latin typeface="Poppins"/>
              <a:ea typeface="Poppins"/>
              <a:cs typeface="Poppins"/>
              <a:sym typeface="Poppins"/>
            </a:endParaRPr>
          </a:p>
        </p:txBody>
      </p:sp>
      <p:sp>
        <p:nvSpPr>
          <p:cNvPr id="48" name="Google Shape;48;p60"/>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dk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1_Picture with Caption">
  <p:cSld name="11_Picture with Caption">
    <p:bg>
      <p:bgPr>
        <a:solidFill>
          <a:srgbClr val="F3F7DF"/>
        </a:solidFill>
        <a:effectLst/>
      </p:bgPr>
    </p:bg>
    <p:spTree>
      <p:nvGrpSpPr>
        <p:cNvPr id="1" name="Shape 49"/>
        <p:cNvGrpSpPr/>
        <p:nvPr/>
      </p:nvGrpSpPr>
      <p:grpSpPr>
        <a:xfrm>
          <a:off x="0" y="0"/>
          <a:ext cx="0" cy="0"/>
          <a:chOff x="0" y="0"/>
          <a:chExt cx="0" cy="0"/>
        </a:xfrm>
      </p:grpSpPr>
      <p:grpSp>
        <p:nvGrpSpPr>
          <p:cNvPr id="50" name="Google Shape;50;p61"/>
          <p:cNvGrpSpPr/>
          <p:nvPr/>
        </p:nvGrpSpPr>
        <p:grpSpPr>
          <a:xfrm>
            <a:off x="0" y="19480"/>
            <a:ext cx="12192000" cy="6838520"/>
            <a:chOff x="0" y="9739"/>
            <a:chExt cx="12192000" cy="6838520"/>
          </a:xfrm>
        </p:grpSpPr>
        <p:pic>
          <p:nvPicPr>
            <p:cNvPr id="51" name="Google Shape;51;p6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52" name="Google Shape;52;p6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4" name="Google Shape;54;p6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55" name="Google Shape;55;p6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7194A3A3-EEFE-7C4E-3293-8836D0829E94}"/>
              </a:ext>
            </a:extLst>
          </p:cNvPr>
          <p:cNvPicPr>
            <a:picLocks noChangeAspect="1"/>
          </p:cNvPicPr>
          <p:nvPr userDrawn="1"/>
        </p:nvPicPr>
        <p:blipFill>
          <a:blip r:embed="rId3"/>
          <a:stretch>
            <a:fillRect/>
          </a:stretch>
        </p:blipFill>
        <p:spPr>
          <a:xfrm>
            <a:off x="993613" y="1230085"/>
            <a:ext cx="2122100" cy="5239657"/>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Picture with Caption">
  <p:cSld name="6_Picture with Caption">
    <p:bg>
      <p:bgPr>
        <a:solidFill>
          <a:srgbClr val="F3F7DF"/>
        </a:solidFill>
        <a:effectLst/>
      </p:bgPr>
    </p:bg>
    <p:spTree>
      <p:nvGrpSpPr>
        <p:cNvPr id="1" name="Shape 56"/>
        <p:cNvGrpSpPr/>
        <p:nvPr/>
      </p:nvGrpSpPr>
      <p:grpSpPr>
        <a:xfrm>
          <a:off x="0" y="0"/>
          <a:ext cx="0" cy="0"/>
          <a:chOff x="0" y="0"/>
          <a:chExt cx="0" cy="0"/>
        </a:xfrm>
      </p:grpSpPr>
      <p:grpSp>
        <p:nvGrpSpPr>
          <p:cNvPr id="57" name="Google Shape;57;p62"/>
          <p:cNvGrpSpPr/>
          <p:nvPr/>
        </p:nvGrpSpPr>
        <p:grpSpPr>
          <a:xfrm>
            <a:off x="0" y="10313"/>
            <a:ext cx="12192000" cy="6847687"/>
            <a:chOff x="0" y="5156"/>
            <a:chExt cx="12192000" cy="6847687"/>
          </a:xfrm>
        </p:grpSpPr>
        <p:pic>
          <p:nvPicPr>
            <p:cNvPr id="58" name="Google Shape;58;p62"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59" name="Google Shape;59;p62"/>
            <p:cNvSpPr/>
            <p:nvPr/>
          </p:nvSpPr>
          <p:spPr>
            <a:xfrm>
              <a:off x="580571" y="957943"/>
              <a:ext cx="2278743" cy="5239657"/>
            </a:xfrm>
            <a:prstGeom prst="rect">
              <a:avLst/>
            </a:prstGeom>
            <a:solidFill>
              <a:srgbClr val="F8EE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0" name="Google Shape;60;p62" descr="A person in a purple shirt&#10;&#10;AI-generated content may be incorrect."/>
          <p:cNvPicPr preferRelativeResize="0"/>
          <p:nvPr/>
        </p:nvPicPr>
        <p:blipFill rotWithShape="1">
          <a:blip r:embed="rId3">
            <a:alphaModFix/>
          </a:blip>
          <a:srcRect/>
          <a:stretch/>
        </p:blipFill>
        <p:spPr>
          <a:xfrm>
            <a:off x="1286954" y="1324585"/>
            <a:ext cx="3657860" cy="5264901"/>
          </a:xfrm>
          <a:prstGeom prst="rect">
            <a:avLst/>
          </a:prstGeom>
          <a:noFill/>
          <a:ln>
            <a:noFill/>
          </a:ln>
        </p:spPr>
      </p:pic>
      <p:sp>
        <p:nvSpPr>
          <p:cNvPr id="61" name="Google Shape;61;p62"/>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62" name="Google Shape;62;p62"/>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Picture with Caption">
  <p:cSld name="12_Picture with Caption">
    <p:bg>
      <p:bgPr>
        <a:solidFill>
          <a:srgbClr val="F3F7DF"/>
        </a:solidFill>
        <a:effectLst/>
      </p:bgPr>
    </p:bg>
    <p:spTree>
      <p:nvGrpSpPr>
        <p:cNvPr id="1" name="Shape 63"/>
        <p:cNvGrpSpPr/>
        <p:nvPr/>
      </p:nvGrpSpPr>
      <p:grpSpPr>
        <a:xfrm>
          <a:off x="0" y="0"/>
          <a:ext cx="0" cy="0"/>
          <a:chOff x="0" y="0"/>
          <a:chExt cx="0" cy="0"/>
        </a:xfrm>
      </p:grpSpPr>
      <p:grpSp>
        <p:nvGrpSpPr>
          <p:cNvPr id="64" name="Google Shape;64;p63"/>
          <p:cNvGrpSpPr/>
          <p:nvPr/>
        </p:nvGrpSpPr>
        <p:grpSpPr>
          <a:xfrm>
            <a:off x="0" y="10313"/>
            <a:ext cx="12192000" cy="6847687"/>
            <a:chOff x="0" y="5156"/>
            <a:chExt cx="12192000" cy="6847687"/>
          </a:xfrm>
        </p:grpSpPr>
        <p:pic>
          <p:nvPicPr>
            <p:cNvPr id="65" name="Google Shape;65;p63"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66" name="Google Shape;66;p63"/>
            <p:cNvSpPr/>
            <p:nvPr/>
          </p:nvSpPr>
          <p:spPr>
            <a:xfrm>
              <a:off x="580571" y="957943"/>
              <a:ext cx="2278743" cy="5239657"/>
            </a:xfrm>
            <a:prstGeom prst="rect">
              <a:avLst/>
            </a:prstGeom>
            <a:solidFill>
              <a:srgbClr val="F8EE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7" name="Google Shape;67;p63" descr="A pregnant person in a yellow dress&#10;&#10;AI-generated content may be incorrect."/>
          <p:cNvPicPr preferRelativeResize="0"/>
          <p:nvPr/>
        </p:nvPicPr>
        <p:blipFill rotWithShape="1">
          <a:blip r:embed="rId3">
            <a:alphaModFix/>
          </a:blip>
          <a:srcRect/>
          <a:stretch/>
        </p:blipFill>
        <p:spPr>
          <a:xfrm>
            <a:off x="49774" y="1669142"/>
            <a:ext cx="3340335" cy="4724400"/>
          </a:xfrm>
          <a:prstGeom prst="rect">
            <a:avLst/>
          </a:prstGeom>
          <a:noFill/>
          <a:ln>
            <a:noFill/>
          </a:ln>
        </p:spPr>
      </p:pic>
      <p:sp>
        <p:nvSpPr>
          <p:cNvPr id="68" name="Google Shape;68;p63"/>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69" name="Google Shape;69;p63"/>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0"/>
        <p:cNvGrpSpPr/>
        <p:nvPr/>
      </p:nvGrpSpPr>
      <p:grpSpPr>
        <a:xfrm>
          <a:off x="0" y="0"/>
          <a:ext cx="0" cy="0"/>
          <a:chOff x="0" y="0"/>
          <a:chExt cx="0" cy="0"/>
        </a:xfrm>
      </p:grpSpPr>
      <p:sp>
        <p:nvSpPr>
          <p:cNvPr id="71" name="Google Shape;71;p65"/>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72" name="Google Shape;72;p65"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3"/>
        <p:cNvGrpSpPr/>
        <p:nvPr/>
      </p:nvGrpSpPr>
      <p:grpSpPr>
        <a:xfrm>
          <a:off x="0" y="0"/>
          <a:ext cx="0" cy="0"/>
          <a:chOff x="0" y="0"/>
          <a:chExt cx="0" cy="0"/>
        </a:xfrm>
      </p:grpSpPr>
      <p:sp>
        <p:nvSpPr>
          <p:cNvPr id="74" name="Google Shape;74;p64"/>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75" name="Google Shape;75;p64"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6"/>
        <p:cNvGrpSpPr/>
        <p:nvPr/>
      </p:nvGrpSpPr>
      <p:grpSpPr>
        <a:xfrm>
          <a:off x="0" y="0"/>
          <a:ext cx="0" cy="0"/>
          <a:chOff x="0" y="0"/>
          <a:chExt cx="0" cy="0"/>
        </a:xfrm>
      </p:grpSpPr>
      <p:sp>
        <p:nvSpPr>
          <p:cNvPr id="77" name="Google Shape;77;p6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78" name="Google Shape;78;p6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Pink">
  <p:cSld name="1_Pink">
    <p:bg>
      <p:bgPr>
        <a:solidFill>
          <a:srgbClr val="F5EBEE"/>
        </a:solidFill>
        <a:effectLst/>
      </p:bgPr>
    </p:bg>
    <p:spTree>
      <p:nvGrpSpPr>
        <p:cNvPr id="1" name="Shape 79"/>
        <p:cNvGrpSpPr/>
        <p:nvPr/>
      </p:nvGrpSpPr>
      <p:grpSpPr>
        <a:xfrm>
          <a:off x="0" y="0"/>
          <a:ext cx="0" cy="0"/>
          <a:chOff x="0" y="0"/>
          <a:chExt cx="0" cy="0"/>
        </a:xfrm>
      </p:grpSpPr>
      <p:sp>
        <p:nvSpPr>
          <p:cNvPr id="80" name="Google Shape;80;p67"/>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67"/>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accent5"/>
              </a:solidFill>
              <a:latin typeface="Poppins"/>
              <a:ea typeface="Poppins"/>
              <a:cs typeface="Poppins"/>
              <a:sym typeface="Poppins"/>
            </a:endParaRPr>
          </a:p>
        </p:txBody>
      </p:sp>
      <p:sp>
        <p:nvSpPr>
          <p:cNvPr id="82" name="Google Shape;82;p67"/>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5"/>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Gold">
  <p:cSld name="1_Gold">
    <p:bg>
      <p:bgPr>
        <a:solidFill>
          <a:srgbClr val="FDFAF6"/>
        </a:solidFill>
        <a:effectLst/>
      </p:bgPr>
    </p:bg>
    <p:spTree>
      <p:nvGrpSpPr>
        <p:cNvPr id="1" name="Shape 83"/>
        <p:cNvGrpSpPr/>
        <p:nvPr/>
      </p:nvGrpSpPr>
      <p:grpSpPr>
        <a:xfrm>
          <a:off x="0" y="0"/>
          <a:ext cx="0" cy="0"/>
          <a:chOff x="0" y="0"/>
          <a:chExt cx="0" cy="0"/>
        </a:xfrm>
      </p:grpSpPr>
      <p:sp>
        <p:nvSpPr>
          <p:cNvPr id="84" name="Google Shape;84;p68"/>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eal">
  <p:cSld name="2_Teal">
    <p:bg>
      <p:bgPr>
        <a:solidFill>
          <a:srgbClr val="E9EFF0"/>
        </a:solidFill>
        <a:effectLst/>
      </p:bgPr>
    </p:bg>
    <p:spTree>
      <p:nvGrpSpPr>
        <p:cNvPr id="1" name="Shape 85"/>
        <p:cNvGrpSpPr/>
        <p:nvPr/>
      </p:nvGrpSpPr>
      <p:grpSpPr>
        <a:xfrm>
          <a:off x="0" y="0"/>
          <a:ext cx="0" cy="0"/>
          <a:chOff x="0" y="0"/>
          <a:chExt cx="0" cy="0"/>
        </a:xfrm>
      </p:grpSpPr>
      <p:sp>
        <p:nvSpPr>
          <p:cNvPr id="86" name="Google Shape;86;p69"/>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2"/>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87" name="Google Shape;87;p69"/>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69"/>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bg>
      <p:bgPr>
        <a:solidFill>
          <a:srgbClr val="F3F7DF"/>
        </a:solidFill>
        <a:effectLst/>
      </p:bgPr>
    </p:bg>
    <p:spTree>
      <p:nvGrpSpPr>
        <p:cNvPr id="1" name="Shape 14"/>
        <p:cNvGrpSpPr/>
        <p:nvPr/>
      </p:nvGrpSpPr>
      <p:grpSpPr>
        <a:xfrm>
          <a:off x="0" y="0"/>
          <a:ext cx="0" cy="0"/>
          <a:chOff x="0" y="0"/>
          <a:chExt cx="0" cy="0"/>
        </a:xfrm>
      </p:grpSpPr>
      <p:grpSp>
        <p:nvGrpSpPr>
          <p:cNvPr id="15" name="Google Shape;15;p52"/>
          <p:cNvGrpSpPr/>
          <p:nvPr/>
        </p:nvGrpSpPr>
        <p:grpSpPr>
          <a:xfrm>
            <a:off x="0" y="5156"/>
            <a:ext cx="12192000" cy="6847687"/>
            <a:chOff x="0" y="5156"/>
            <a:chExt cx="12192000" cy="6847687"/>
          </a:xfrm>
        </p:grpSpPr>
        <p:pic>
          <p:nvPicPr>
            <p:cNvPr id="16" name="Google Shape;16;p52"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17" name="Google Shape;17;p52"/>
            <p:cNvSpPr/>
            <p:nvPr/>
          </p:nvSpPr>
          <p:spPr>
            <a:xfrm>
              <a:off x="580571" y="957943"/>
              <a:ext cx="2235200" cy="5239657"/>
            </a:xfrm>
            <a:prstGeom prst="rect">
              <a:avLst/>
            </a:prstGeom>
            <a:solidFill>
              <a:srgbClr val="F7EE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 name="Google Shape;18;p52" descr="A person in a yellow shirt and blue skirt&#10;&#10;AI-generated content may be incorrect."/>
          <p:cNvPicPr preferRelativeResize="0"/>
          <p:nvPr/>
        </p:nvPicPr>
        <p:blipFill rotWithShape="1">
          <a:blip r:embed="rId3">
            <a:alphaModFix/>
          </a:blip>
          <a:srcRect/>
          <a:stretch/>
        </p:blipFill>
        <p:spPr>
          <a:xfrm>
            <a:off x="464458" y="1487888"/>
            <a:ext cx="3413021" cy="4825828"/>
          </a:xfrm>
          <a:prstGeom prst="rect">
            <a:avLst/>
          </a:prstGeom>
          <a:noFill/>
          <a:ln>
            <a:noFill/>
          </a:ln>
        </p:spPr>
      </p:pic>
      <p:sp>
        <p:nvSpPr>
          <p:cNvPr id="19" name="Google Shape;19;p52"/>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0" name="Google Shape;20;p52"/>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Pink">
  <p:cSld name="2_Pink">
    <p:bg>
      <p:bgPr>
        <a:solidFill>
          <a:srgbClr val="F5EBEE"/>
        </a:solidFill>
        <a:effectLst/>
      </p:bgPr>
    </p:bg>
    <p:spTree>
      <p:nvGrpSpPr>
        <p:cNvPr id="1" name="Shape 89"/>
        <p:cNvGrpSpPr/>
        <p:nvPr/>
      </p:nvGrpSpPr>
      <p:grpSpPr>
        <a:xfrm>
          <a:off x="0" y="0"/>
          <a:ext cx="0" cy="0"/>
          <a:chOff x="0" y="0"/>
          <a:chExt cx="0" cy="0"/>
        </a:xfrm>
      </p:grpSpPr>
      <p:sp>
        <p:nvSpPr>
          <p:cNvPr id="90" name="Google Shape;90;p70"/>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91" name="Google Shape;91;p70"/>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70"/>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Gold">
  <p:cSld name="2_Gold">
    <p:bg>
      <p:bgPr>
        <a:solidFill>
          <a:srgbClr val="FDFAF6"/>
        </a:solidFill>
        <a:effectLst/>
      </p:bgPr>
    </p:bg>
    <p:spTree>
      <p:nvGrpSpPr>
        <p:cNvPr id="1" name="Shape 93"/>
        <p:cNvGrpSpPr/>
        <p:nvPr/>
      </p:nvGrpSpPr>
      <p:grpSpPr>
        <a:xfrm>
          <a:off x="0" y="0"/>
          <a:ext cx="0" cy="0"/>
          <a:chOff x="0" y="0"/>
          <a:chExt cx="0" cy="0"/>
        </a:xfrm>
      </p:grpSpPr>
      <p:sp>
        <p:nvSpPr>
          <p:cNvPr id="94" name="Google Shape;94;p71"/>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DE9F3B"/>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95" name="Google Shape;95;p71"/>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71"/>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rgbClr val="F3F7DF"/>
        </a:solidFill>
        <a:effectLst/>
      </p:bgPr>
    </p:bg>
    <p:spTree>
      <p:nvGrpSpPr>
        <p:cNvPr id="1" name="Shape 97"/>
        <p:cNvGrpSpPr/>
        <p:nvPr/>
      </p:nvGrpSpPr>
      <p:grpSpPr>
        <a:xfrm>
          <a:off x="0" y="0"/>
          <a:ext cx="0" cy="0"/>
          <a:chOff x="0" y="0"/>
          <a:chExt cx="0" cy="0"/>
        </a:xfrm>
      </p:grpSpPr>
      <p:sp>
        <p:nvSpPr>
          <p:cNvPr id="98" name="Google Shape;98;p7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Poppins"/>
                <a:ea typeface="Poppins"/>
                <a:cs typeface="Poppins"/>
                <a:sym typeface="Poppins"/>
              </a:rPr>
              <a:t>Click to edit Master title style</a:t>
            </a:r>
            <a:endParaRPr sz="1400" b="0" i="0" u="none" strike="noStrike" cap="none">
              <a:solidFill>
                <a:srgbClr val="000000"/>
              </a:solidFill>
              <a:latin typeface="Arial"/>
              <a:ea typeface="Arial"/>
              <a:cs typeface="Arial"/>
              <a:sym typeface="Arial"/>
            </a:endParaRPr>
          </a:p>
        </p:txBody>
      </p:sp>
      <p:sp>
        <p:nvSpPr>
          <p:cNvPr id="99" name="Google Shape;99;p72"/>
          <p:cNvSpPr txBox="1">
            <a:spLocks noGrp="1"/>
          </p:cNvSpPr>
          <p:nvPr>
            <p:ph type="body" idx="1"/>
          </p:nvPr>
        </p:nvSpPr>
        <p:spPr>
          <a:xfrm>
            <a:off x="857532"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72"/>
          <p:cNvSpPr txBox="1">
            <a:spLocks noGrp="1"/>
          </p:cNvSpPr>
          <p:nvPr>
            <p:ph type="body" idx="2"/>
          </p:nvPr>
        </p:nvSpPr>
        <p:spPr>
          <a:xfrm>
            <a:off x="6444345" y="1532162"/>
            <a:ext cx="532674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2pPr>
            <a:lvl3pPr marL="1371600" marR="0" lvl="2" indent="-355600" algn="l" rtl="0">
              <a:lnSpc>
                <a:spcPct val="100000"/>
              </a:lnSpc>
              <a:spcBef>
                <a:spcPts val="400"/>
              </a:spcBef>
              <a:spcAft>
                <a:spcPts val="0"/>
              </a:spcAft>
              <a:buClr>
                <a:srgbClr val="309FCD"/>
              </a:buClr>
              <a:buSzPts val="2000"/>
              <a:buFont typeface="Arial"/>
              <a:buChar char="•"/>
              <a:defRPr sz="2000" b="0" i="0" u="none" strike="noStrike" cap="none">
                <a:solidFill>
                  <a:schemeClr val="dk2"/>
                </a:solidFill>
                <a:latin typeface="Poppins"/>
                <a:ea typeface="Poppins"/>
                <a:cs typeface="Poppins"/>
                <a:sym typeface="Poppins"/>
              </a:defRPr>
            </a:lvl3pPr>
            <a:lvl4pPr marL="1828800" marR="0" lvl="3"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eal">
  <p:cSld name="3_Teal">
    <p:bg>
      <p:bgPr>
        <a:solidFill>
          <a:srgbClr val="E9EFF0"/>
        </a:solidFill>
        <a:effectLst/>
      </p:bgPr>
    </p:bg>
    <p:spTree>
      <p:nvGrpSpPr>
        <p:cNvPr id="1" name="Shape 101"/>
        <p:cNvGrpSpPr/>
        <p:nvPr/>
      </p:nvGrpSpPr>
      <p:grpSpPr>
        <a:xfrm>
          <a:off x="0" y="0"/>
          <a:ext cx="0" cy="0"/>
          <a:chOff x="0" y="0"/>
          <a:chExt cx="0" cy="0"/>
        </a:xfrm>
      </p:grpSpPr>
      <p:sp>
        <p:nvSpPr>
          <p:cNvPr id="102" name="Google Shape;102;p73"/>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3" name="Google Shape;103;p73"/>
          <p:cNvSpPr>
            <a:spLocks noGrp="1"/>
          </p:cNvSpPr>
          <p:nvPr>
            <p:ph type="pic" idx="2"/>
          </p:nvPr>
        </p:nvSpPr>
        <p:spPr>
          <a:xfrm>
            <a:off x="2389718" y="929899"/>
            <a:ext cx="7315200" cy="3797677"/>
          </a:xfrm>
          <a:prstGeom prst="rect">
            <a:avLst/>
          </a:prstGeom>
          <a:noFill/>
          <a:ln>
            <a:noFill/>
          </a:ln>
        </p:spPr>
      </p:sp>
      <p:sp>
        <p:nvSpPr>
          <p:cNvPr id="104" name="Google Shape;104;p73"/>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Pink">
  <p:cSld name="3_Pink">
    <p:bg>
      <p:bgPr>
        <a:solidFill>
          <a:srgbClr val="F5EBEE"/>
        </a:solidFill>
        <a:effectLst/>
      </p:bgPr>
    </p:bg>
    <p:spTree>
      <p:nvGrpSpPr>
        <p:cNvPr id="1" name="Shape 105"/>
        <p:cNvGrpSpPr/>
        <p:nvPr/>
      </p:nvGrpSpPr>
      <p:grpSpPr>
        <a:xfrm>
          <a:off x="0" y="0"/>
          <a:ext cx="0" cy="0"/>
          <a:chOff x="0" y="0"/>
          <a:chExt cx="0" cy="0"/>
        </a:xfrm>
      </p:grpSpPr>
      <p:sp>
        <p:nvSpPr>
          <p:cNvPr id="106" name="Google Shape;106;p74"/>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07" name="Google Shape;107;p74"/>
          <p:cNvSpPr>
            <a:spLocks noGrp="1"/>
          </p:cNvSpPr>
          <p:nvPr>
            <p:ph type="pic" idx="2"/>
          </p:nvPr>
        </p:nvSpPr>
        <p:spPr>
          <a:xfrm>
            <a:off x="2389718" y="929899"/>
            <a:ext cx="7315200" cy="3797677"/>
          </a:xfrm>
          <a:prstGeom prst="rect">
            <a:avLst/>
          </a:prstGeom>
          <a:noFill/>
          <a:ln>
            <a:noFill/>
          </a:ln>
        </p:spPr>
      </p:sp>
      <p:sp>
        <p:nvSpPr>
          <p:cNvPr id="108" name="Google Shape;108;p74"/>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Gold">
  <p:cSld name="3_Gold">
    <p:bg>
      <p:bgPr>
        <a:solidFill>
          <a:srgbClr val="FDFAF6"/>
        </a:solidFill>
        <a:effectLst/>
      </p:bgPr>
    </p:bg>
    <p:spTree>
      <p:nvGrpSpPr>
        <p:cNvPr id="1" name="Shape 109"/>
        <p:cNvGrpSpPr/>
        <p:nvPr/>
      </p:nvGrpSpPr>
      <p:grpSpPr>
        <a:xfrm>
          <a:off x="0" y="0"/>
          <a:ext cx="0" cy="0"/>
          <a:chOff x="0" y="0"/>
          <a:chExt cx="0" cy="0"/>
        </a:xfrm>
      </p:grpSpPr>
      <p:sp>
        <p:nvSpPr>
          <p:cNvPr id="110" name="Google Shape;110;p75"/>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11" name="Google Shape;111;p75"/>
          <p:cNvSpPr>
            <a:spLocks noGrp="1"/>
          </p:cNvSpPr>
          <p:nvPr>
            <p:ph type="pic" idx="2"/>
          </p:nvPr>
        </p:nvSpPr>
        <p:spPr>
          <a:xfrm>
            <a:off x="2389718" y="929899"/>
            <a:ext cx="7315200" cy="3797677"/>
          </a:xfrm>
          <a:prstGeom prst="rect">
            <a:avLst/>
          </a:prstGeom>
          <a:noFill/>
          <a:ln>
            <a:noFill/>
          </a:ln>
        </p:spPr>
      </p:sp>
      <p:sp>
        <p:nvSpPr>
          <p:cNvPr id="112" name="Google Shape;112;p75"/>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bg>
      <p:bgPr>
        <a:solidFill>
          <a:srgbClr val="F3F7DF"/>
        </a:solidFill>
        <a:effectLst/>
      </p:bgPr>
    </p:bg>
    <p:spTree>
      <p:nvGrpSpPr>
        <p:cNvPr id="1" name="Shape 113"/>
        <p:cNvGrpSpPr/>
        <p:nvPr/>
      </p:nvGrpSpPr>
      <p:grpSpPr>
        <a:xfrm>
          <a:off x="0" y="0"/>
          <a:ext cx="0" cy="0"/>
          <a:chOff x="0" y="0"/>
          <a:chExt cx="0" cy="0"/>
        </a:xfrm>
      </p:grpSpPr>
      <p:pic>
        <p:nvPicPr>
          <p:cNvPr id="114" name="Google Shape;114;p76"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115" name="Google Shape;115;p76"/>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16" name="Google Shape;116;p76"/>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Picture with Caption">
  <p:cSld name="7_Picture with Caption">
    <p:bg>
      <p:bgPr>
        <a:solidFill>
          <a:srgbClr val="F3F7DF"/>
        </a:solidFill>
        <a:effectLst/>
      </p:bgPr>
    </p:bg>
    <p:spTree>
      <p:nvGrpSpPr>
        <p:cNvPr id="1" name="Shape 117"/>
        <p:cNvGrpSpPr/>
        <p:nvPr/>
      </p:nvGrpSpPr>
      <p:grpSpPr>
        <a:xfrm>
          <a:off x="0" y="0"/>
          <a:ext cx="0" cy="0"/>
          <a:chOff x="0" y="0"/>
          <a:chExt cx="0" cy="0"/>
        </a:xfrm>
      </p:grpSpPr>
      <p:grpSp>
        <p:nvGrpSpPr>
          <p:cNvPr id="118" name="Google Shape;118;p77"/>
          <p:cNvGrpSpPr/>
          <p:nvPr/>
        </p:nvGrpSpPr>
        <p:grpSpPr>
          <a:xfrm>
            <a:off x="0" y="5156"/>
            <a:ext cx="12192000" cy="6847687"/>
            <a:chOff x="0" y="5156"/>
            <a:chExt cx="12192000" cy="6847687"/>
          </a:xfrm>
        </p:grpSpPr>
        <p:pic>
          <p:nvPicPr>
            <p:cNvPr id="119" name="Google Shape;119;p77" descr="A white rectangular object with a light in the middle&#10;&#10;AI-generated content may be incorrect."/>
            <p:cNvPicPr preferRelativeResize="0"/>
            <p:nvPr/>
          </p:nvPicPr>
          <p:blipFill rotWithShape="1">
            <a:blip r:embed="rId2">
              <a:alphaModFix/>
            </a:blip>
            <a:srcRect/>
            <a:stretch/>
          </p:blipFill>
          <p:spPr>
            <a:xfrm>
              <a:off x="0" y="5156"/>
              <a:ext cx="12192000" cy="6847687"/>
            </a:xfrm>
            <a:prstGeom prst="rect">
              <a:avLst/>
            </a:prstGeom>
            <a:noFill/>
            <a:ln>
              <a:noFill/>
            </a:ln>
          </p:spPr>
        </p:pic>
        <p:sp>
          <p:nvSpPr>
            <p:cNvPr id="120" name="Google Shape;120;p77"/>
            <p:cNvSpPr/>
            <p:nvPr/>
          </p:nvSpPr>
          <p:spPr>
            <a:xfrm>
              <a:off x="580571" y="957943"/>
              <a:ext cx="2235200" cy="5239657"/>
            </a:xfrm>
            <a:prstGeom prst="rect">
              <a:avLst/>
            </a:prstGeom>
            <a:solidFill>
              <a:srgbClr val="F7EE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1" name="Google Shape;121;p77" descr="A person holding a book&#10;&#10;AI-generated content may be incorrect."/>
          <p:cNvPicPr preferRelativeResize="0"/>
          <p:nvPr/>
        </p:nvPicPr>
        <p:blipFill rotWithShape="1">
          <a:blip r:embed="rId3">
            <a:alphaModFix/>
          </a:blip>
          <a:srcRect/>
          <a:stretch/>
        </p:blipFill>
        <p:spPr>
          <a:xfrm>
            <a:off x="130630" y="1494972"/>
            <a:ext cx="3556582" cy="5030250"/>
          </a:xfrm>
          <a:prstGeom prst="rect">
            <a:avLst/>
          </a:prstGeom>
          <a:noFill/>
          <a:ln>
            <a:noFill/>
          </a:ln>
        </p:spPr>
      </p:pic>
      <p:sp>
        <p:nvSpPr>
          <p:cNvPr id="122" name="Google Shape;122;p77"/>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32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23" name="Google Shape;123;p77"/>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8_Picture with Caption">
  <p:cSld name="8_Picture with Caption">
    <p:bg>
      <p:bgPr>
        <a:solidFill>
          <a:srgbClr val="F3F7DF"/>
        </a:solidFill>
        <a:effectLst/>
      </p:bgPr>
    </p:bg>
    <p:spTree>
      <p:nvGrpSpPr>
        <p:cNvPr id="1" name="Shape 124"/>
        <p:cNvGrpSpPr/>
        <p:nvPr/>
      </p:nvGrpSpPr>
      <p:grpSpPr>
        <a:xfrm>
          <a:off x="0" y="0"/>
          <a:ext cx="0" cy="0"/>
          <a:chOff x="0" y="0"/>
          <a:chExt cx="0" cy="0"/>
        </a:xfrm>
      </p:grpSpPr>
      <p:pic>
        <p:nvPicPr>
          <p:cNvPr id="125" name="Google Shape;125;p78"/>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126" name="Google Shape;126;p78"/>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27" name="Google Shape;127;p78"/>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3_Picture with Caption">
  <p:cSld name="13_Picture with Caption">
    <p:bg>
      <p:bgPr>
        <a:solidFill>
          <a:srgbClr val="F3F7DF"/>
        </a:solidFill>
        <a:effectLst/>
      </p:bgPr>
    </p:bg>
    <p:spTree>
      <p:nvGrpSpPr>
        <p:cNvPr id="1" name="Shape 128"/>
        <p:cNvGrpSpPr/>
        <p:nvPr/>
      </p:nvGrpSpPr>
      <p:grpSpPr>
        <a:xfrm>
          <a:off x="0" y="0"/>
          <a:ext cx="0" cy="0"/>
          <a:chOff x="0" y="0"/>
          <a:chExt cx="0" cy="0"/>
        </a:xfrm>
      </p:grpSpPr>
      <p:grpSp>
        <p:nvGrpSpPr>
          <p:cNvPr id="129" name="Google Shape;129;p79"/>
          <p:cNvGrpSpPr/>
          <p:nvPr/>
        </p:nvGrpSpPr>
        <p:grpSpPr>
          <a:xfrm>
            <a:off x="0" y="9739"/>
            <a:ext cx="12192000" cy="6838520"/>
            <a:chOff x="0" y="9739"/>
            <a:chExt cx="12192000" cy="6838520"/>
          </a:xfrm>
        </p:grpSpPr>
        <p:pic>
          <p:nvPicPr>
            <p:cNvPr id="130" name="Google Shape;130;p79"/>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131" name="Google Shape;131;p79"/>
            <p:cNvSpPr/>
            <p:nvPr/>
          </p:nvSpPr>
          <p:spPr>
            <a:xfrm>
              <a:off x="580571" y="957943"/>
              <a:ext cx="3149600" cy="5239657"/>
            </a:xfrm>
            <a:prstGeom prst="rect">
              <a:avLst/>
            </a:prstGeom>
            <a:solidFill>
              <a:srgbClr val="E9E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2" name="Google Shape;132;p79" descr="A person in a yellow shirt and blue pants&#10;&#10;AI-generated content may be incorrect."/>
          <p:cNvPicPr preferRelativeResize="0"/>
          <p:nvPr/>
        </p:nvPicPr>
        <p:blipFill rotWithShape="1">
          <a:blip r:embed="rId3">
            <a:alphaModFix/>
          </a:blip>
          <a:srcRect/>
          <a:stretch/>
        </p:blipFill>
        <p:spPr>
          <a:xfrm>
            <a:off x="580571" y="1283272"/>
            <a:ext cx="2879053" cy="5239657"/>
          </a:xfrm>
          <a:prstGeom prst="rect">
            <a:avLst/>
          </a:prstGeom>
          <a:noFill/>
          <a:ln>
            <a:noFill/>
          </a:ln>
        </p:spPr>
      </p:pic>
      <p:sp>
        <p:nvSpPr>
          <p:cNvPr id="133" name="Google Shape;133;p79"/>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34" name="Google Shape;134;p79"/>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F3F7DF"/>
        </a:solidFill>
        <a:effectLst/>
      </p:bgPr>
    </p:bg>
    <p:spTree>
      <p:nvGrpSpPr>
        <p:cNvPr id="1" name="Shape 21"/>
        <p:cNvGrpSpPr/>
        <p:nvPr/>
      </p:nvGrpSpPr>
      <p:grpSpPr>
        <a:xfrm>
          <a:off x="0" y="0"/>
          <a:ext cx="0" cy="0"/>
          <a:chOff x="0" y="0"/>
          <a:chExt cx="0" cy="0"/>
        </a:xfrm>
      </p:grpSpPr>
      <p:sp>
        <p:nvSpPr>
          <p:cNvPr id="22" name="Google Shape;22;p53"/>
          <p:cNvSpPr txBox="1">
            <a:spLocks noGrp="1"/>
          </p:cNvSpPr>
          <p:nvPr>
            <p:ph type="body" idx="1"/>
          </p:nvPr>
        </p:nvSpPr>
        <p:spPr>
          <a:xfrm>
            <a:off x="812800" y="1519588"/>
            <a:ext cx="10265835" cy="444537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309FCD"/>
              </a:buClr>
              <a:buSzPts val="2800"/>
              <a:buFont typeface="Arial"/>
              <a:buChar char="•"/>
              <a:defRPr sz="2800" b="0" i="0" u="none" strike="noStrike" cap="none">
                <a:solidFill>
                  <a:schemeClr val="dk2"/>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Google Shape;23;p5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lvl1pPr marL="457200" marR="0" lvl="0" indent="-228600" algn="l" rtl="0">
              <a:lnSpc>
                <a:spcPct val="100000"/>
              </a:lnSpc>
              <a:spcBef>
                <a:spcPts val="720"/>
              </a:spcBef>
              <a:spcAft>
                <a:spcPts val="0"/>
              </a:spcAft>
              <a:buClr>
                <a:srgbClr val="309FCD"/>
              </a:buClr>
              <a:buSzPts val="3600"/>
              <a:buFont typeface="Arial"/>
              <a:buNone/>
              <a:defRPr sz="3600" b="1" i="0" u="none" strike="noStrike" cap="none">
                <a:solidFill>
                  <a:schemeClr val="accent1"/>
                </a:solidFill>
                <a:latin typeface="Poppins"/>
                <a:ea typeface="Poppins"/>
                <a:cs typeface="Poppins"/>
                <a:sym typeface="Poppins"/>
              </a:defRPr>
            </a:lvl1pPr>
            <a:lvl2pPr marL="914400" marR="0" lvl="1"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2pPr>
            <a:lvl3pPr marL="1371600" marR="0" lvl="2"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3pPr>
            <a:lvl4pPr marL="1828800" marR="0" lvl="3"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4pPr>
            <a:lvl5pPr marL="2286000" marR="0" lvl="4" indent="-457200" algn="l" rtl="0">
              <a:lnSpc>
                <a:spcPct val="100000"/>
              </a:lnSpc>
              <a:spcBef>
                <a:spcPts val="720"/>
              </a:spcBef>
              <a:spcAft>
                <a:spcPts val="0"/>
              </a:spcAft>
              <a:buClr>
                <a:srgbClr val="309FCD"/>
              </a:buClr>
              <a:buSzPts val="3600"/>
              <a:buFont typeface="Arial"/>
              <a:buChar char="•"/>
              <a:defRPr sz="3600" b="1" i="0" u="none" strike="noStrike" cap="none">
                <a:solidFill>
                  <a:schemeClr val="accent1"/>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0_Picture with Caption">
  <p:cSld name="10_Picture with Caption">
    <p:bg>
      <p:bgPr>
        <a:solidFill>
          <a:srgbClr val="F3F7DF"/>
        </a:solidFill>
        <a:effectLst/>
      </p:bgPr>
    </p:bg>
    <p:spTree>
      <p:nvGrpSpPr>
        <p:cNvPr id="1" name="Shape 135"/>
        <p:cNvGrpSpPr/>
        <p:nvPr/>
      </p:nvGrpSpPr>
      <p:grpSpPr>
        <a:xfrm>
          <a:off x="0" y="0"/>
          <a:ext cx="0" cy="0"/>
          <a:chOff x="0" y="0"/>
          <a:chExt cx="0" cy="0"/>
        </a:xfrm>
      </p:grpSpPr>
      <p:grpSp>
        <p:nvGrpSpPr>
          <p:cNvPr id="136" name="Google Shape;136;p80"/>
          <p:cNvGrpSpPr/>
          <p:nvPr/>
        </p:nvGrpSpPr>
        <p:grpSpPr>
          <a:xfrm>
            <a:off x="0" y="9739"/>
            <a:ext cx="12192000" cy="6838520"/>
            <a:chOff x="0" y="9739"/>
            <a:chExt cx="12192000" cy="6838520"/>
          </a:xfrm>
        </p:grpSpPr>
        <p:pic>
          <p:nvPicPr>
            <p:cNvPr id="137" name="Google Shape;137;p80"/>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138" name="Google Shape;138;p80"/>
            <p:cNvSpPr/>
            <p:nvPr/>
          </p:nvSpPr>
          <p:spPr>
            <a:xfrm>
              <a:off x="580571" y="957943"/>
              <a:ext cx="3149600" cy="5239657"/>
            </a:xfrm>
            <a:prstGeom prst="rect">
              <a:avLst/>
            </a:prstGeom>
            <a:solidFill>
              <a:srgbClr val="E9E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9" name="Google Shape;139;p80" descr="A person holding a baby&#10;&#10;AI-generated content may be incorrect."/>
          <p:cNvPicPr preferRelativeResize="0"/>
          <p:nvPr/>
        </p:nvPicPr>
        <p:blipFill rotWithShape="1">
          <a:blip r:embed="rId3">
            <a:alphaModFix/>
          </a:blip>
          <a:srcRect/>
          <a:stretch/>
        </p:blipFill>
        <p:spPr>
          <a:xfrm>
            <a:off x="957943" y="1594778"/>
            <a:ext cx="2772228" cy="4305279"/>
          </a:xfrm>
          <a:prstGeom prst="rect">
            <a:avLst/>
          </a:prstGeom>
          <a:noFill/>
          <a:ln>
            <a:noFill/>
          </a:ln>
        </p:spPr>
      </p:pic>
      <p:sp>
        <p:nvSpPr>
          <p:cNvPr id="140" name="Google Shape;140;p80"/>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1" name="Google Shape;141;p80"/>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4_Picture with Caption">
  <p:cSld name="14_Picture with Caption">
    <p:bg>
      <p:bgPr>
        <a:solidFill>
          <a:srgbClr val="F3F7DF"/>
        </a:solidFill>
        <a:effectLst/>
      </p:bgPr>
    </p:bg>
    <p:spTree>
      <p:nvGrpSpPr>
        <p:cNvPr id="1" name="Shape 142"/>
        <p:cNvGrpSpPr/>
        <p:nvPr/>
      </p:nvGrpSpPr>
      <p:grpSpPr>
        <a:xfrm>
          <a:off x="0" y="0"/>
          <a:ext cx="0" cy="0"/>
          <a:chOff x="0" y="0"/>
          <a:chExt cx="0" cy="0"/>
        </a:xfrm>
      </p:grpSpPr>
      <p:grpSp>
        <p:nvGrpSpPr>
          <p:cNvPr id="143" name="Google Shape;143;p81"/>
          <p:cNvGrpSpPr/>
          <p:nvPr/>
        </p:nvGrpSpPr>
        <p:grpSpPr>
          <a:xfrm>
            <a:off x="0" y="19480"/>
            <a:ext cx="12192000" cy="6838520"/>
            <a:chOff x="0" y="9739"/>
            <a:chExt cx="12192000" cy="6838520"/>
          </a:xfrm>
        </p:grpSpPr>
        <p:pic>
          <p:nvPicPr>
            <p:cNvPr id="144" name="Google Shape;144;p81"/>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145" name="Google Shape;145;p81"/>
            <p:cNvSpPr/>
            <p:nvPr/>
          </p:nvSpPr>
          <p:spPr>
            <a:xfrm>
              <a:off x="580571" y="957943"/>
              <a:ext cx="3149600" cy="5239657"/>
            </a:xfrm>
            <a:prstGeom prst="rect">
              <a:avLst/>
            </a:prstGeom>
            <a:solidFill>
              <a:srgbClr val="EDF7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6" name="Google Shape;146;p81" descr="A cartoon of a person&#10;&#10;AI-generated content may be incorrect."/>
          <p:cNvPicPr preferRelativeResize="0"/>
          <p:nvPr/>
        </p:nvPicPr>
        <p:blipFill rotWithShape="1">
          <a:blip r:embed="rId3">
            <a:alphaModFix/>
          </a:blip>
          <a:srcRect/>
          <a:stretch/>
        </p:blipFill>
        <p:spPr>
          <a:xfrm>
            <a:off x="959759" y="1613609"/>
            <a:ext cx="3149599" cy="4453364"/>
          </a:xfrm>
          <a:prstGeom prst="rect">
            <a:avLst/>
          </a:prstGeom>
          <a:noFill/>
          <a:ln>
            <a:noFill/>
          </a:ln>
        </p:spPr>
      </p:pic>
      <p:sp>
        <p:nvSpPr>
          <p:cNvPr id="147" name="Google Shape;147;p81"/>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48" name="Google Shape;148;p81"/>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Teal">
  <p:cSld name="Section Header-Teal">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82"/>
          <p:cNvSpPr/>
          <p:nvPr/>
        </p:nvSpPr>
        <p:spPr>
          <a:xfrm rot="5400000">
            <a:off x="508046" y="2008063"/>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82"/>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82"/>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p">
  <p:cSld name="Map">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83"/>
          <p:cNvSpPr txBox="1">
            <a:spLocks noGrp="1"/>
          </p:cNvSpPr>
          <p:nvPr>
            <p:ph type="title"/>
          </p:nvPr>
        </p:nvSpPr>
        <p:spPr>
          <a:xfrm>
            <a:off x="0" y="190956"/>
            <a:ext cx="10515600"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pic>
        <p:nvPicPr>
          <p:cNvPr id="155" name="Google Shape;155;p83" descr="Background pattern&#10;&#10;Description automatically generated"/>
          <p:cNvPicPr preferRelativeResize="0"/>
          <p:nvPr/>
        </p:nvPicPr>
        <p:blipFill rotWithShape="1">
          <a:blip r:embed="rId3">
            <a:alphaModFix/>
          </a:blip>
          <a:srcRect/>
          <a:stretch/>
        </p:blipFill>
        <p:spPr>
          <a:xfrm>
            <a:off x="1185" y="0"/>
            <a:ext cx="12189630" cy="6858000"/>
          </a:xfrm>
          <a:prstGeom prst="rect">
            <a:avLst/>
          </a:prstGeom>
          <a:noFill/>
          <a:ln>
            <a:noFill/>
          </a:ln>
        </p:spPr>
      </p:pic>
      <p:sp>
        <p:nvSpPr>
          <p:cNvPr id="156" name="Google Shape;156;p83"/>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
        <p:nvSpPr>
          <p:cNvPr id="157" name="Google Shape;157;p83"/>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accent4"/>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83"/>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Section Header-Photo-Gray">
  <p:cSld name="3_Section Header-Photo-Gray">
    <p:spTree>
      <p:nvGrpSpPr>
        <p:cNvPr id="1" name="Shape 159"/>
        <p:cNvGrpSpPr/>
        <p:nvPr/>
      </p:nvGrpSpPr>
      <p:grpSpPr>
        <a:xfrm>
          <a:off x="0" y="0"/>
          <a:ext cx="0" cy="0"/>
          <a:chOff x="0" y="0"/>
          <a:chExt cx="0" cy="0"/>
        </a:xfrm>
      </p:grpSpPr>
      <p:pic>
        <p:nvPicPr>
          <p:cNvPr id="160" name="Google Shape;160;p84" descr="A group of women posing for a photo&#10;&#10;Description automatically generated"/>
          <p:cNvPicPr preferRelativeResize="0"/>
          <p:nvPr/>
        </p:nvPicPr>
        <p:blipFill rotWithShape="1">
          <a:blip r:embed="rId2">
            <a:alphaModFix/>
          </a:blip>
          <a:srcRect t="2048" b="8622"/>
          <a:stretch/>
        </p:blipFill>
        <p:spPr>
          <a:xfrm>
            <a:off x="-2" y="0"/>
            <a:ext cx="11515728" cy="6858000"/>
          </a:xfrm>
          <a:prstGeom prst="rect">
            <a:avLst/>
          </a:prstGeom>
          <a:noFill/>
          <a:ln>
            <a:noFill/>
          </a:ln>
        </p:spPr>
      </p:pic>
      <p:sp>
        <p:nvSpPr>
          <p:cNvPr id="161" name="Google Shape;161;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84"/>
          <p:cNvSpPr/>
          <p:nvPr/>
        </p:nvSpPr>
        <p:spPr>
          <a:xfrm rot="5400000">
            <a:off x="508046" y="3815577"/>
            <a:ext cx="1816442" cy="2832533"/>
          </a:xfrm>
          <a:prstGeom prst="round2SameRect">
            <a:avLst>
              <a:gd name="adj1" fmla="val 50000"/>
              <a:gd name="adj2" fmla="val 0"/>
            </a:avLst>
          </a:prstGeom>
          <a:solidFill>
            <a:srgbClr val="DF9F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3" name="Google Shape;163;p84"/>
          <p:cNvPicPr preferRelativeResize="0"/>
          <p:nvPr/>
        </p:nvPicPr>
        <p:blipFill rotWithShape="1">
          <a:blip r:embed="rId3">
            <a:alphaModFix/>
          </a:blip>
          <a:srcRect l="64005" t="78" b="-77"/>
          <a:stretch/>
        </p:blipFill>
        <p:spPr>
          <a:xfrm>
            <a:off x="7803472" y="0"/>
            <a:ext cx="4388528" cy="6858000"/>
          </a:xfrm>
          <a:prstGeom prst="rect">
            <a:avLst/>
          </a:prstGeom>
          <a:noFill/>
          <a:ln>
            <a:noFill/>
          </a:ln>
        </p:spPr>
      </p:pic>
      <p:sp>
        <p:nvSpPr>
          <p:cNvPr id="164" name="Google Shape;164;p84"/>
          <p:cNvSpPr/>
          <p:nvPr/>
        </p:nvSpPr>
        <p:spPr>
          <a:xfrm>
            <a:off x="-1" y="4511575"/>
            <a:ext cx="12192001" cy="14405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84"/>
          <p:cNvSpPr/>
          <p:nvPr/>
        </p:nvSpPr>
        <p:spPr>
          <a:xfrm rot="5400000">
            <a:off x="508046" y="3815577"/>
            <a:ext cx="1816442" cy="2832533"/>
          </a:xfrm>
          <a:prstGeom prst="round2SameRect">
            <a:avLst>
              <a:gd name="adj1" fmla="val 5000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84"/>
          <p:cNvSpPr txBox="1">
            <a:spLocks noGrp="1"/>
          </p:cNvSpPr>
          <p:nvPr>
            <p:ph type="body" idx="1"/>
          </p:nvPr>
        </p:nvSpPr>
        <p:spPr>
          <a:xfrm>
            <a:off x="461148" y="4360000"/>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84"/>
          <p:cNvSpPr txBox="1">
            <a:spLocks noGrp="1"/>
          </p:cNvSpPr>
          <p:nvPr>
            <p:ph type="body" idx="2"/>
          </p:nvPr>
        </p:nvSpPr>
        <p:spPr>
          <a:xfrm>
            <a:off x="3101546" y="4328290"/>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accen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_Blue">
  <p:cSld name="Section Header_Blue">
    <p:spTree>
      <p:nvGrpSpPr>
        <p:cNvPr id="1" name="Shape 168"/>
        <p:cNvGrpSpPr/>
        <p:nvPr/>
      </p:nvGrpSpPr>
      <p:grpSpPr>
        <a:xfrm>
          <a:off x="0" y="0"/>
          <a:ext cx="0" cy="0"/>
          <a:chOff x="0" y="0"/>
          <a:chExt cx="0" cy="0"/>
        </a:xfrm>
      </p:grpSpPr>
      <p:pic>
        <p:nvPicPr>
          <p:cNvPr id="169" name="Google Shape;169;p85" descr="A blue and green triangle pattern&#10;&#10;Description automatically generated"/>
          <p:cNvPicPr preferRelativeResize="0"/>
          <p:nvPr/>
        </p:nvPicPr>
        <p:blipFill rotWithShape="1">
          <a:blip r:embed="rId2">
            <a:alphaModFix/>
          </a:blip>
          <a:srcRect/>
          <a:stretch/>
        </p:blipFill>
        <p:spPr>
          <a:xfrm>
            <a:off x="1184" y="0"/>
            <a:ext cx="12190815" cy="6858667"/>
          </a:xfrm>
          <a:prstGeom prst="rect">
            <a:avLst/>
          </a:prstGeom>
          <a:noFill/>
          <a:ln>
            <a:noFill/>
          </a:ln>
        </p:spPr>
      </p:pic>
      <p:sp>
        <p:nvSpPr>
          <p:cNvPr id="170" name="Google Shape;170;p85"/>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Google Shape;171;p85"/>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85"/>
          <p:cNvSpPr/>
          <p:nvPr/>
        </p:nvSpPr>
        <p:spPr>
          <a:xfrm rot="5400000">
            <a:off x="508045"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_Gray">
  <p:cSld name="Section Header_Gray">
    <p:spTree>
      <p:nvGrpSpPr>
        <p:cNvPr id="1" name="Shape 173"/>
        <p:cNvGrpSpPr/>
        <p:nvPr/>
      </p:nvGrpSpPr>
      <p:grpSpPr>
        <a:xfrm>
          <a:off x="0" y="0"/>
          <a:ext cx="0" cy="0"/>
          <a:chOff x="0" y="0"/>
          <a:chExt cx="0" cy="0"/>
        </a:xfrm>
      </p:grpSpPr>
      <p:pic>
        <p:nvPicPr>
          <p:cNvPr id="174" name="Google Shape;174;p86" descr="A grey and brown triangle pattern&#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5" name="Google Shape;175;p86"/>
          <p:cNvSpPr txBox="1">
            <a:spLocks noGrp="1"/>
          </p:cNvSpPr>
          <p:nvPr>
            <p:ph type="body" idx="1"/>
          </p:nvPr>
        </p:nvSpPr>
        <p:spPr>
          <a:xfrm>
            <a:off x="461148" y="2552489"/>
            <a:ext cx="2378912" cy="182111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920"/>
              </a:spcBef>
              <a:spcAft>
                <a:spcPts val="0"/>
              </a:spcAft>
              <a:buClr>
                <a:srgbClr val="309FCD"/>
              </a:buClr>
              <a:buSzPts val="9600"/>
              <a:buFont typeface="Arial"/>
              <a:buNone/>
              <a:defRPr sz="9600" b="1" i="0" u="none" strike="noStrike" cap="none">
                <a:solidFill>
                  <a:srgbClr val="DF9F3B"/>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6" name="Google Shape;176;p86"/>
          <p:cNvSpPr txBox="1">
            <a:spLocks noGrp="1"/>
          </p:cNvSpPr>
          <p:nvPr>
            <p:ph type="body" idx="2"/>
          </p:nvPr>
        </p:nvSpPr>
        <p:spPr>
          <a:xfrm>
            <a:off x="3101546" y="2520779"/>
            <a:ext cx="7887901" cy="1816442"/>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00000"/>
              </a:lnSpc>
              <a:spcBef>
                <a:spcPts val="600"/>
              </a:spcBef>
              <a:spcAft>
                <a:spcPts val="0"/>
              </a:spcAft>
              <a:buClr>
                <a:srgbClr val="309FCD"/>
              </a:buClr>
              <a:buSzPts val="3000"/>
              <a:buFont typeface="Arial"/>
              <a:buNone/>
              <a:defRPr sz="3000" b="1" i="0" u="none" strike="noStrike" cap="none">
                <a:solidFill>
                  <a:schemeClr val="lt1"/>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Google Shape;177;p86"/>
          <p:cNvSpPr/>
          <p:nvPr/>
        </p:nvSpPr>
        <p:spPr>
          <a:xfrm rot="5400000">
            <a:off x="515572" y="2012734"/>
            <a:ext cx="1816442" cy="283253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ditable Map">
  <p:cSld name="Editable Map">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87"/>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80" name="Google Shape;180;p87"/>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87"/>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2" name="Google Shape;182;p87"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83" name="Google Shape;183;p87"/>
          <p:cNvPicPr preferRelativeResize="0"/>
          <p:nvPr/>
        </p:nvPicPr>
        <p:blipFill rotWithShape="1">
          <a:blip r:embed="rId4">
            <a:alphaModFix/>
          </a:blip>
          <a:srcRect/>
          <a:stretch/>
        </p:blipFill>
        <p:spPr>
          <a:xfrm>
            <a:off x="-2" y="375464"/>
            <a:ext cx="496601" cy="70817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Editable Map">
  <p:cSld name="3_Editable Map">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88"/>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86" name="Google Shape;186;p88"/>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88"/>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8" name="Google Shape;188;p88"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89" name="Google Shape;189;p88"/>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90" name="Google Shape;190;p88"/>
          <p:cNvPicPr preferRelativeResize="0"/>
          <p:nvPr/>
        </p:nvPicPr>
        <p:blipFill rotWithShape="1">
          <a:blip r:embed="rId5">
            <a:alphaModFix/>
          </a:blip>
          <a:srcRect/>
          <a:stretch/>
        </p:blipFill>
        <p:spPr>
          <a:xfrm>
            <a:off x="0" y="375464"/>
            <a:ext cx="496601" cy="70817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Editable Map">
  <p:cSld name="4_Editable Map">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p89"/>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193" name="Google Shape;193;p89"/>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89"/>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5" name="Google Shape;195;p89"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196" name="Google Shape;196;p89"/>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197" name="Google Shape;197;p89"/>
          <p:cNvPicPr preferRelativeResize="0"/>
          <p:nvPr/>
        </p:nvPicPr>
        <p:blipFill rotWithShape="1">
          <a:blip r:embed="rId5">
            <a:alphaModFix/>
          </a:blip>
          <a:srcRect/>
          <a:stretch/>
        </p:blipFill>
        <p:spPr>
          <a:xfrm>
            <a:off x="-1" y="375464"/>
            <a:ext cx="496601" cy="7081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4"/>
        <p:cNvGrpSpPr/>
        <p:nvPr/>
      </p:nvGrpSpPr>
      <p:grpSpPr>
        <a:xfrm>
          <a:off x="0" y="0"/>
          <a:ext cx="0" cy="0"/>
          <a:chOff x="0" y="0"/>
          <a:chExt cx="0" cy="0"/>
        </a:xfrm>
      </p:grpSpPr>
      <p:pic>
        <p:nvPicPr>
          <p:cNvPr id="25" name="Google Shape;25;p58"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p-Green">
  <p:cSld name="Map-Green">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90"/>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00" name="Google Shape;200;p90"/>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90"/>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2" name="Google Shape;202;p90"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203" name="Google Shape;203;p90"/>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204" name="Google Shape;204;p90"/>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205" name="Google Shape;205;p90"/>
          <p:cNvPicPr preferRelativeResize="0"/>
          <p:nvPr/>
        </p:nvPicPr>
        <p:blipFill rotWithShape="1">
          <a:blip r:embed="rId6">
            <a:alphaModFix/>
          </a:blip>
          <a:srcRect/>
          <a:stretch/>
        </p:blipFill>
        <p:spPr>
          <a:xfrm>
            <a:off x="-3" y="375463"/>
            <a:ext cx="496601" cy="70817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p-Blue">
  <p:cSld name="Map-Blue">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91"/>
          <p:cNvSpPr txBox="1">
            <a:spLocks noGrp="1"/>
          </p:cNvSpPr>
          <p:nvPr>
            <p:ph type="title"/>
          </p:nvPr>
        </p:nvSpPr>
        <p:spPr>
          <a:xfrm>
            <a:off x="-146968" y="158049"/>
            <a:ext cx="6636978" cy="1143000"/>
          </a:xfrm>
          <a:prstGeom prst="rect">
            <a:avLst/>
          </a:prstGeom>
          <a:noFill/>
          <a:ln>
            <a:noFill/>
          </a:ln>
        </p:spPr>
        <p:txBody>
          <a:bodyPr spcFirstLastPara="1" wrap="square" lIns="804650" tIns="45700" rIns="91425" bIns="45700" anchor="t" anchorCtr="0">
            <a:norm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chemeClr val="accen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208" name="Google Shape;208;p91"/>
          <p:cNvSpPr/>
          <p:nvPr/>
        </p:nvSpPr>
        <p:spPr>
          <a:xfrm>
            <a:off x="9882553" y="0"/>
            <a:ext cx="20398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91"/>
          <p:cNvSpPr/>
          <p:nvPr/>
        </p:nvSpPr>
        <p:spPr>
          <a:xfrm>
            <a:off x="11852056" y="0"/>
            <a:ext cx="1101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0" name="Google Shape;210;p91" descr="A colorful triangle pattern&#10;&#10;Description automatically generated"/>
          <p:cNvPicPr preferRelativeResize="0"/>
          <p:nvPr/>
        </p:nvPicPr>
        <p:blipFill rotWithShape="1">
          <a:blip r:embed="rId3">
            <a:alphaModFix/>
          </a:blip>
          <a:srcRect l="81807" r="15982"/>
          <a:stretch/>
        </p:blipFill>
        <p:spPr>
          <a:xfrm>
            <a:off x="11922368" y="0"/>
            <a:ext cx="269632" cy="6858000"/>
          </a:xfrm>
          <a:prstGeom prst="rect">
            <a:avLst/>
          </a:prstGeom>
          <a:noFill/>
          <a:ln>
            <a:noFill/>
          </a:ln>
        </p:spPr>
      </p:pic>
      <p:pic>
        <p:nvPicPr>
          <p:cNvPr id="211" name="Google Shape;211;p91"/>
          <p:cNvPicPr preferRelativeResize="0"/>
          <p:nvPr/>
        </p:nvPicPr>
        <p:blipFill rotWithShape="1">
          <a:blip r:embed="rId4">
            <a:alphaModFix/>
          </a:blip>
          <a:srcRect/>
          <a:stretch/>
        </p:blipFill>
        <p:spPr>
          <a:xfrm>
            <a:off x="-2" y="375464"/>
            <a:ext cx="496601" cy="708171"/>
          </a:xfrm>
          <a:prstGeom prst="rect">
            <a:avLst/>
          </a:prstGeom>
          <a:noFill/>
          <a:ln>
            <a:noFill/>
          </a:ln>
        </p:spPr>
      </p:pic>
      <p:pic>
        <p:nvPicPr>
          <p:cNvPr id="212" name="Google Shape;212;p91"/>
          <p:cNvPicPr preferRelativeResize="0"/>
          <p:nvPr/>
        </p:nvPicPr>
        <p:blipFill rotWithShape="1">
          <a:blip r:embed="rId5">
            <a:alphaModFix/>
          </a:blip>
          <a:srcRect/>
          <a:stretch/>
        </p:blipFill>
        <p:spPr>
          <a:xfrm>
            <a:off x="-1" y="375464"/>
            <a:ext cx="496601" cy="708171"/>
          </a:xfrm>
          <a:prstGeom prst="rect">
            <a:avLst/>
          </a:prstGeom>
          <a:noFill/>
          <a:ln>
            <a:noFill/>
          </a:ln>
        </p:spPr>
      </p:pic>
      <p:pic>
        <p:nvPicPr>
          <p:cNvPr id="213" name="Google Shape;213;p91"/>
          <p:cNvPicPr preferRelativeResize="0"/>
          <p:nvPr/>
        </p:nvPicPr>
        <p:blipFill rotWithShape="1">
          <a:blip r:embed="rId6">
            <a:alphaModFix/>
          </a:blip>
          <a:srcRect/>
          <a:stretch/>
        </p:blipFill>
        <p:spPr>
          <a:xfrm>
            <a:off x="0" y="375468"/>
            <a:ext cx="496598" cy="70816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tay Connected – Complete">
  <p:cSld name="Stay Connected – Complete">
    <p:bg>
      <p:bgPr>
        <a:blipFill>
          <a:blip r:embed="rId2">
            <a:alphaModFix/>
          </a:blip>
          <a:stretch>
            <a:fillRect/>
          </a:stretch>
        </a:blipFill>
        <a:effectLst/>
      </p:bgPr>
    </p:bg>
    <p:spTree>
      <p:nvGrpSpPr>
        <p:cNvPr id="1" name="Shape 214"/>
        <p:cNvGrpSpPr/>
        <p:nvPr/>
      </p:nvGrpSpPr>
      <p:grpSpPr>
        <a:xfrm>
          <a:off x="0" y="0"/>
          <a:ext cx="0" cy="0"/>
          <a:chOff x="0" y="0"/>
          <a:chExt cx="0" cy="0"/>
        </a:xfrm>
      </p:grpSpPr>
      <p:sp>
        <p:nvSpPr>
          <p:cNvPr id="215" name="Google Shape;215;p92"/>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pic>
        <p:nvPicPr>
          <p:cNvPr id="216" name="Google Shape;216;p92"/>
          <p:cNvPicPr preferRelativeResize="0"/>
          <p:nvPr/>
        </p:nvPicPr>
        <p:blipFill rotWithShape="1">
          <a:blip r:embed="rId3">
            <a:alphaModFix/>
          </a:blip>
          <a:srcRect/>
          <a:stretch/>
        </p:blipFill>
        <p:spPr>
          <a:xfrm>
            <a:off x="817860" y="1863000"/>
            <a:ext cx="787625" cy="793170"/>
          </a:xfrm>
          <a:prstGeom prst="rect">
            <a:avLst/>
          </a:prstGeom>
          <a:noFill/>
          <a:ln>
            <a:noFill/>
          </a:ln>
        </p:spPr>
      </p:pic>
      <p:sp>
        <p:nvSpPr>
          <p:cNvPr id="217" name="Google Shape;217;p92"/>
          <p:cNvSpPr/>
          <p:nvPr/>
        </p:nvSpPr>
        <p:spPr>
          <a:xfrm>
            <a:off x="764930" y="1814014"/>
            <a:ext cx="893484" cy="893484"/>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nvGrpSpPr>
          <p:cNvPr id="218" name="Google Shape;218;p92"/>
          <p:cNvGrpSpPr/>
          <p:nvPr/>
        </p:nvGrpSpPr>
        <p:grpSpPr>
          <a:xfrm>
            <a:off x="764930" y="2851251"/>
            <a:ext cx="893484" cy="893484"/>
            <a:chOff x="764930" y="2292326"/>
            <a:chExt cx="685498" cy="685498"/>
          </a:xfrm>
        </p:grpSpPr>
        <p:pic>
          <p:nvPicPr>
            <p:cNvPr id="219" name="Google Shape;219;p92"/>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220" name="Google Shape;220;p92"/>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21" name="Google Shape;221;p92"/>
          <p:cNvGrpSpPr/>
          <p:nvPr/>
        </p:nvGrpSpPr>
        <p:grpSpPr>
          <a:xfrm>
            <a:off x="764930" y="3888488"/>
            <a:ext cx="893484" cy="893484"/>
            <a:chOff x="764930" y="3118638"/>
            <a:chExt cx="685498" cy="685498"/>
          </a:xfrm>
        </p:grpSpPr>
        <p:pic>
          <p:nvPicPr>
            <p:cNvPr id="222" name="Google Shape;222;p92"/>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223" name="Google Shape;223;p92"/>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24" name="Google Shape;224;p92"/>
          <p:cNvGrpSpPr/>
          <p:nvPr/>
        </p:nvGrpSpPr>
        <p:grpSpPr>
          <a:xfrm>
            <a:off x="764930" y="4925725"/>
            <a:ext cx="893484" cy="893484"/>
            <a:chOff x="764930" y="3944950"/>
            <a:chExt cx="685498" cy="685498"/>
          </a:xfrm>
        </p:grpSpPr>
        <p:pic>
          <p:nvPicPr>
            <p:cNvPr id="225" name="Google Shape;225;p92"/>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226" name="Google Shape;226;p92"/>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227" name="Google Shape;227;p92"/>
          <p:cNvSpPr/>
          <p:nvPr/>
        </p:nvSpPr>
        <p:spPr>
          <a:xfrm>
            <a:off x="1828824" y="1982586"/>
            <a:ext cx="22858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rgbClr val="635F5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@MOSAICproj</a:t>
            </a:r>
            <a:endParaRPr sz="2800" b="0" i="0" u="none" strike="noStrike" cap="none">
              <a:solidFill>
                <a:srgbClr val="635F59"/>
              </a:solidFill>
              <a:latin typeface="Calibri"/>
              <a:ea typeface="Calibri"/>
              <a:cs typeface="Calibri"/>
              <a:sym typeface="Calibri"/>
            </a:endParaRPr>
          </a:p>
        </p:txBody>
      </p:sp>
      <p:sp>
        <p:nvSpPr>
          <p:cNvPr id="228" name="Google Shape;228;p92"/>
          <p:cNvSpPr/>
          <p:nvPr/>
        </p:nvSpPr>
        <p:spPr>
          <a:xfrm>
            <a:off x="1828824" y="3026594"/>
            <a:ext cx="268240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MOSAIC LinkedIn</a:t>
            </a:r>
            <a:endParaRPr sz="2800" b="0" i="0" u="none" strike="noStrike" cap="none">
              <a:solidFill>
                <a:schemeClr val="dk1"/>
              </a:solidFill>
              <a:latin typeface="Calibri"/>
              <a:ea typeface="Calibri"/>
              <a:cs typeface="Calibri"/>
              <a:sym typeface="Calibri"/>
            </a:endParaRPr>
          </a:p>
        </p:txBody>
      </p:sp>
      <p:sp>
        <p:nvSpPr>
          <p:cNvPr id="229" name="Google Shape;229;p92"/>
          <p:cNvSpPr/>
          <p:nvPr/>
        </p:nvSpPr>
        <p:spPr>
          <a:xfrm>
            <a:off x="1828824" y="4058231"/>
            <a:ext cx="20976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MOSAIC Blog</a:t>
            </a:r>
            <a:endParaRPr sz="2800" b="0" i="0" u="none" strike="noStrike" cap="none">
              <a:solidFill>
                <a:schemeClr val="dk1"/>
              </a:solidFill>
              <a:latin typeface="Calibri"/>
              <a:ea typeface="Calibri"/>
              <a:cs typeface="Calibri"/>
              <a:sym typeface="Calibri"/>
            </a:endParaRPr>
          </a:p>
        </p:txBody>
      </p:sp>
      <p:sp>
        <p:nvSpPr>
          <p:cNvPr id="230" name="Google Shape;230;p92"/>
          <p:cNvSpPr/>
          <p:nvPr/>
        </p:nvSpPr>
        <p:spPr>
          <a:xfrm>
            <a:off x="1828824" y="5089868"/>
            <a:ext cx="283975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MOSAIC Webpage</a:t>
            </a:r>
            <a:endParaRPr sz="2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tay Connected – Blank">
  <p:cSld name="Stay Connected – Blank">
    <p:bg>
      <p:bgPr>
        <a:blipFill>
          <a:blip r:embed="rId2">
            <a:alphaModFix/>
          </a:blip>
          <a:stretch>
            <a:fillRect/>
          </a:stretch>
        </a:blipFill>
        <a:effectLst/>
      </p:bgPr>
    </p:bg>
    <p:spTree>
      <p:nvGrpSpPr>
        <p:cNvPr id="1" name="Shape 231"/>
        <p:cNvGrpSpPr/>
        <p:nvPr/>
      </p:nvGrpSpPr>
      <p:grpSpPr>
        <a:xfrm>
          <a:off x="0" y="0"/>
          <a:ext cx="0" cy="0"/>
          <a:chOff x="0" y="0"/>
          <a:chExt cx="0" cy="0"/>
        </a:xfrm>
      </p:grpSpPr>
      <p:sp>
        <p:nvSpPr>
          <p:cNvPr id="232" name="Google Shape;232;p93"/>
          <p:cNvSpPr txBox="1">
            <a:spLocks noGrp="1"/>
          </p:cNvSpPr>
          <p:nvPr>
            <p:ph type="body" idx="1"/>
          </p:nvPr>
        </p:nvSpPr>
        <p:spPr>
          <a:xfrm>
            <a:off x="1583766" y="155714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Google Shape;233;p93"/>
          <p:cNvSpPr txBox="1"/>
          <p:nvPr/>
        </p:nvSpPr>
        <p:spPr>
          <a:xfrm>
            <a:off x="0" y="190956"/>
            <a:ext cx="10515600" cy="1143000"/>
          </a:xfrm>
          <a:prstGeom prst="rect">
            <a:avLst/>
          </a:prstGeom>
          <a:noFill/>
          <a:ln>
            <a:noFill/>
          </a:ln>
        </p:spPr>
        <p:txBody>
          <a:bodyPr spcFirstLastPara="1" wrap="square" lIns="804650" tIns="45700" rIns="91425" bIns="45700" anchor="ctr" anchorCtr="0">
            <a:normAutofit/>
          </a:bodyPr>
          <a:lstStyle/>
          <a:p>
            <a:pPr marL="0" marR="0" lvl="0" indent="0" algn="l" rtl="0">
              <a:lnSpc>
                <a:spcPct val="90000"/>
              </a:lnSpc>
              <a:spcBef>
                <a:spcPts val="0"/>
              </a:spcBef>
              <a:spcAft>
                <a:spcPts val="0"/>
              </a:spcAft>
              <a:buClr>
                <a:schemeClr val="accent1"/>
              </a:buClr>
              <a:buSzPts val="3000"/>
              <a:buFont typeface="Poppins"/>
              <a:buNone/>
            </a:pPr>
            <a:r>
              <a:rPr lang="en-US" sz="3000" b="1" i="0" u="none" strike="noStrike" cap="none">
                <a:solidFill>
                  <a:schemeClr val="accent1"/>
                </a:solidFill>
                <a:latin typeface="Poppins"/>
                <a:ea typeface="Poppins"/>
                <a:cs typeface="Poppins"/>
                <a:sym typeface="Poppins"/>
              </a:rPr>
              <a:t>STAY CONNECTED</a:t>
            </a:r>
            <a:endParaRPr sz="1400" b="0" i="0" u="none" strike="noStrike" cap="none">
              <a:solidFill>
                <a:srgbClr val="000000"/>
              </a:solidFill>
              <a:latin typeface="Arial"/>
              <a:ea typeface="Arial"/>
              <a:cs typeface="Arial"/>
              <a:sym typeface="Arial"/>
            </a:endParaRPr>
          </a:p>
        </p:txBody>
      </p:sp>
      <p:grpSp>
        <p:nvGrpSpPr>
          <p:cNvPr id="234" name="Google Shape;234;p93"/>
          <p:cNvGrpSpPr/>
          <p:nvPr/>
        </p:nvGrpSpPr>
        <p:grpSpPr>
          <a:xfrm>
            <a:off x="764930" y="1459835"/>
            <a:ext cx="685498" cy="685498"/>
            <a:chOff x="764930" y="1459835"/>
            <a:chExt cx="685498" cy="685498"/>
          </a:xfrm>
        </p:grpSpPr>
        <p:pic>
          <p:nvPicPr>
            <p:cNvPr id="235" name="Google Shape;235;p93"/>
            <p:cNvPicPr preferRelativeResize="0"/>
            <p:nvPr/>
          </p:nvPicPr>
          <p:blipFill rotWithShape="1">
            <a:blip r:embed="rId3">
              <a:alphaModFix/>
            </a:blip>
            <a:srcRect/>
            <a:stretch/>
          </p:blipFill>
          <p:spPr>
            <a:xfrm>
              <a:off x="805539" y="1497418"/>
              <a:ext cx="604281" cy="608535"/>
            </a:xfrm>
            <a:prstGeom prst="rect">
              <a:avLst/>
            </a:prstGeom>
            <a:noFill/>
            <a:ln>
              <a:noFill/>
            </a:ln>
          </p:spPr>
        </p:pic>
        <p:sp>
          <p:nvSpPr>
            <p:cNvPr id="236" name="Google Shape;236;p93"/>
            <p:cNvSpPr/>
            <p:nvPr/>
          </p:nvSpPr>
          <p:spPr>
            <a:xfrm>
              <a:off x="764930" y="1459835"/>
              <a:ext cx="685498" cy="685498"/>
            </a:xfrm>
            <a:prstGeom prst="ellipse">
              <a:avLst/>
            </a:prstGeom>
            <a:noFill/>
            <a:ln w="19050" cap="flat" cmpd="sng">
              <a:solidFill>
                <a:srgbClr val="0E8389">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37" name="Google Shape;237;p93"/>
          <p:cNvGrpSpPr/>
          <p:nvPr/>
        </p:nvGrpSpPr>
        <p:grpSpPr>
          <a:xfrm>
            <a:off x="764930" y="2255623"/>
            <a:ext cx="685498" cy="685498"/>
            <a:chOff x="764930" y="2292326"/>
            <a:chExt cx="685498" cy="685498"/>
          </a:xfrm>
        </p:grpSpPr>
        <p:pic>
          <p:nvPicPr>
            <p:cNvPr id="238" name="Google Shape;238;p93"/>
            <p:cNvPicPr preferRelativeResize="0"/>
            <p:nvPr/>
          </p:nvPicPr>
          <p:blipFill rotWithShape="1">
            <a:blip r:embed="rId4">
              <a:alphaModFix/>
            </a:blip>
            <a:srcRect/>
            <a:stretch/>
          </p:blipFill>
          <p:spPr>
            <a:xfrm>
              <a:off x="805538" y="2332934"/>
              <a:ext cx="604282" cy="604282"/>
            </a:xfrm>
            <a:prstGeom prst="rect">
              <a:avLst/>
            </a:prstGeom>
            <a:noFill/>
            <a:ln>
              <a:noFill/>
            </a:ln>
          </p:spPr>
        </p:pic>
        <p:sp>
          <p:nvSpPr>
            <p:cNvPr id="239" name="Google Shape;239;p93"/>
            <p:cNvSpPr/>
            <p:nvPr/>
          </p:nvSpPr>
          <p:spPr>
            <a:xfrm>
              <a:off x="764930" y="2292326"/>
              <a:ext cx="685498" cy="685498"/>
            </a:xfrm>
            <a:prstGeom prst="ellipse">
              <a:avLst/>
            </a:prstGeom>
            <a:noFill/>
            <a:ln w="19050" cap="flat" cmpd="sng">
              <a:solidFill>
                <a:srgbClr val="E0A141">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40" name="Google Shape;240;p93"/>
          <p:cNvGrpSpPr/>
          <p:nvPr/>
        </p:nvGrpSpPr>
        <p:grpSpPr>
          <a:xfrm>
            <a:off x="764930" y="3051411"/>
            <a:ext cx="685498" cy="685498"/>
            <a:chOff x="764930" y="3118638"/>
            <a:chExt cx="685498" cy="685498"/>
          </a:xfrm>
        </p:grpSpPr>
        <p:pic>
          <p:nvPicPr>
            <p:cNvPr id="241" name="Google Shape;241;p93"/>
            <p:cNvPicPr preferRelativeResize="0"/>
            <p:nvPr/>
          </p:nvPicPr>
          <p:blipFill rotWithShape="1">
            <a:blip r:embed="rId5">
              <a:alphaModFix/>
            </a:blip>
            <a:srcRect/>
            <a:stretch/>
          </p:blipFill>
          <p:spPr>
            <a:xfrm>
              <a:off x="805538" y="3159248"/>
              <a:ext cx="604282" cy="604282"/>
            </a:xfrm>
            <a:prstGeom prst="rect">
              <a:avLst/>
            </a:prstGeom>
            <a:noFill/>
            <a:ln>
              <a:noFill/>
            </a:ln>
          </p:spPr>
        </p:pic>
        <p:sp>
          <p:nvSpPr>
            <p:cNvPr id="242" name="Google Shape;242;p93"/>
            <p:cNvSpPr/>
            <p:nvPr/>
          </p:nvSpPr>
          <p:spPr>
            <a:xfrm>
              <a:off x="764930" y="3118638"/>
              <a:ext cx="685498" cy="685498"/>
            </a:xfrm>
            <a:prstGeom prst="ellipse">
              <a:avLst/>
            </a:prstGeom>
            <a:noFill/>
            <a:ln w="19050" cap="flat" cmpd="sng">
              <a:solidFill>
                <a:srgbClr val="AF315A">
                  <a:alpha val="50196"/>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43" name="Google Shape;243;p93"/>
          <p:cNvGrpSpPr/>
          <p:nvPr/>
        </p:nvGrpSpPr>
        <p:grpSpPr>
          <a:xfrm>
            <a:off x="764930" y="3847199"/>
            <a:ext cx="685498" cy="685498"/>
            <a:chOff x="764930" y="3944950"/>
            <a:chExt cx="685498" cy="685498"/>
          </a:xfrm>
        </p:grpSpPr>
        <p:pic>
          <p:nvPicPr>
            <p:cNvPr id="244" name="Google Shape;244;p93"/>
            <p:cNvPicPr preferRelativeResize="0"/>
            <p:nvPr/>
          </p:nvPicPr>
          <p:blipFill rotWithShape="1">
            <a:blip r:embed="rId6">
              <a:alphaModFix/>
            </a:blip>
            <a:srcRect/>
            <a:stretch/>
          </p:blipFill>
          <p:spPr>
            <a:xfrm>
              <a:off x="805538" y="3988035"/>
              <a:ext cx="604282" cy="604282"/>
            </a:xfrm>
            <a:prstGeom prst="rect">
              <a:avLst/>
            </a:prstGeom>
            <a:noFill/>
            <a:ln>
              <a:noFill/>
            </a:ln>
          </p:spPr>
        </p:pic>
        <p:sp>
          <p:nvSpPr>
            <p:cNvPr id="245" name="Google Shape;245;p93"/>
            <p:cNvSpPr/>
            <p:nvPr/>
          </p:nvSpPr>
          <p:spPr>
            <a:xfrm>
              <a:off x="764930" y="3944950"/>
              <a:ext cx="685498" cy="685498"/>
            </a:xfrm>
            <a:prstGeom prst="ellipse">
              <a:avLst/>
            </a:prstGeom>
            <a:noFill/>
            <a:ln w="19050" cap="flat" cmpd="sng">
              <a:solidFill>
                <a:schemeClr val="accent5">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46" name="Google Shape;246;p93"/>
          <p:cNvGrpSpPr/>
          <p:nvPr/>
        </p:nvGrpSpPr>
        <p:grpSpPr>
          <a:xfrm>
            <a:off x="764930" y="4642987"/>
            <a:ext cx="685498" cy="685498"/>
            <a:chOff x="764930" y="4800610"/>
            <a:chExt cx="685498" cy="685498"/>
          </a:xfrm>
        </p:grpSpPr>
        <p:pic>
          <p:nvPicPr>
            <p:cNvPr id="247" name="Google Shape;247;p93"/>
            <p:cNvPicPr preferRelativeResize="0"/>
            <p:nvPr/>
          </p:nvPicPr>
          <p:blipFill rotWithShape="1">
            <a:blip r:embed="rId7">
              <a:alphaModFix/>
            </a:blip>
            <a:srcRect/>
            <a:stretch/>
          </p:blipFill>
          <p:spPr>
            <a:xfrm>
              <a:off x="805538" y="4841220"/>
              <a:ext cx="604282" cy="604282"/>
            </a:xfrm>
            <a:prstGeom prst="rect">
              <a:avLst/>
            </a:prstGeom>
            <a:noFill/>
            <a:ln>
              <a:noFill/>
            </a:ln>
          </p:spPr>
        </p:pic>
        <p:sp>
          <p:nvSpPr>
            <p:cNvPr id="248" name="Google Shape;248;p93"/>
            <p:cNvSpPr/>
            <p:nvPr/>
          </p:nvSpPr>
          <p:spPr>
            <a:xfrm>
              <a:off x="764930" y="4800610"/>
              <a:ext cx="685498" cy="685498"/>
            </a:xfrm>
            <a:prstGeom prst="ellipse">
              <a:avLst/>
            </a:prstGeom>
            <a:noFill/>
            <a:ln w="19050" cap="flat" cmpd="sng">
              <a:solidFill>
                <a:schemeClr val="accent4">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grpSp>
        <p:nvGrpSpPr>
          <p:cNvPr id="249" name="Google Shape;249;p93"/>
          <p:cNvGrpSpPr/>
          <p:nvPr/>
        </p:nvGrpSpPr>
        <p:grpSpPr>
          <a:xfrm>
            <a:off x="764930" y="5438775"/>
            <a:ext cx="685498" cy="685498"/>
            <a:chOff x="764930" y="5626923"/>
            <a:chExt cx="685498" cy="685498"/>
          </a:xfrm>
        </p:grpSpPr>
        <p:pic>
          <p:nvPicPr>
            <p:cNvPr id="250" name="Google Shape;250;p93"/>
            <p:cNvPicPr preferRelativeResize="0"/>
            <p:nvPr/>
          </p:nvPicPr>
          <p:blipFill rotWithShape="1">
            <a:blip r:embed="rId8">
              <a:alphaModFix/>
            </a:blip>
            <a:srcRect/>
            <a:stretch/>
          </p:blipFill>
          <p:spPr>
            <a:xfrm>
              <a:off x="805538" y="5670008"/>
              <a:ext cx="604282" cy="604282"/>
            </a:xfrm>
            <a:prstGeom prst="rect">
              <a:avLst/>
            </a:prstGeom>
            <a:noFill/>
            <a:ln>
              <a:noFill/>
            </a:ln>
          </p:spPr>
        </p:pic>
        <p:sp>
          <p:nvSpPr>
            <p:cNvPr id="251" name="Google Shape;251;p93"/>
            <p:cNvSpPr/>
            <p:nvPr/>
          </p:nvSpPr>
          <p:spPr>
            <a:xfrm>
              <a:off x="764930" y="5626923"/>
              <a:ext cx="685498" cy="685498"/>
            </a:xfrm>
            <a:prstGeom prst="ellipse">
              <a:avLst/>
            </a:prstGeom>
            <a:noFill/>
            <a:ln w="19050" cap="flat" cmpd="sng">
              <a:solidFill>
                <a:schemeClr val="accent1">
                  <a:alpha val="50196"/>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grpSp>
      <p:sp>
        <p:nvSpPr>
          <p:cNvPr id="252" name="Google Shape;252;p93"/>
          <p:cNvSpPr txBox="1">
            <a:spLocks noGrp="1"/>
          </p:cNvSpPr>
          <p:nvPr>
            <p:ph type="body" idx="2"/>
          </p:nvPr>
        </p:nvSpPr>
        <p:spPr>
          <a:xfrm>
            <a:off x="1583766" y="2352937"/>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93"/>
          <p:cNvSpPr txBox="1">
            <a:spLocks noGrp="1"/>
          </p:cNvSpPr>
          <p:nvPr>
            <p:ph type="body" idx="3"/>
          </p:nvPr>
        </p:nvSpPr>
        <p:spPr>
          <a:xfrm>
            <a:off x="1583766" y="3148725"/>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93"/>
          <p:cNvSpPr txBox="1">
            <a:spLocks noGrp="1"/>
          </p:cNvSpPr>
          <p:nvPr>
            <p:ph type="body" idx="4"/>
          </p:nvPr>
        </p:nvSpPr>
        <p:spPr>
          <a:xfrm>
            <a:off x="1583766" y="3944513"/>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93"/>
          <p:cNvSpPr txBox="1">
            <a:spLocks noGrp="1"/>
          </p:cNvSpPr>
          <p:nvPr>
            <p:ph type="body" idx="5"/>
          </p:nvPr>
        </p:nvSpPr>
        <p:spPr>
          <a:xfrm>
            <a:off x="1583766" y="4740301"/>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60"/>
              </a:spcBef>
              <a:spcAft>
                <a:spcPts val="0"/>
              </a:spcAft>
              <a:buClr>
                <a:srgbClr val="309FCD"/>
              </a:buClr>
              <a:buSzPts val="2800"/>
              <a:buFont typeface="Arial"/>
              <a:buNone/>
              <a:defRPr sz="28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93"/>
          <p:cNvSpPr txBox="1">
            <a:spLocks noGrp="1"/>
          </p:cNvSpPr>
          <p:nvPr>
            <p:ph type="body" idx="6"/>
          </p:nvPr>
        </p:nvSpPr>
        <p:spPr>
          <a:xfrm>
            <a:off x="1583766" y="5536089"/>
            <a:ext cx="8493292" cy="49087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20"/>
              </a:spcBef>
              <a:spcAft>
                <a:spcPts val="0"/>
              </a:spcAft>
              <a:buClr>
                <a:srgbClr val="309FCD"/>
              </a:buClr>
              <a:buSzPts val="2600"/>
              <a:buFont typeface="Arial"/>
              <a:buNone/>
              <a:defRPr sz="2600" b="0" i="0" u="none" strike="noStrike" cap="none">
                <a:solidFill>
                  <a:srgbClr val="635F59"/>
                </a:solidFill>
                <a:latin typeface="Poppins"/>
                <a:ea typeface="Poppins"/>
                <a:cs typeface="Poppins"/>
                <a:sym typeface="Poppins"/>
              </a:defRPr>
            </a:lvl1pPr>
            <a:lvl2pPr marL="914400" marR="0" lvl="1" indent="-393700" algn="l" rtl="0">
              <a:lnSpc>
                <a:spcPct val="100000"/>
              </a:lnSpc>
              <a:spcBef>
                <a:spcPts val="520"/>
              </a:spcBef>
              <a:spcAft>
                <a:spcPts val="0"/>
              </a:spcAft>
              <a:buClr>
                <a:srgbClr val="309FCD"/>
              </a:buClr>
              <a:buSzPts val="2600"/>
              <a:buFont typeface="Arial"/>
              <a:buChar char="–"/>
              <a:defRPr sz="2600" b="0" i="0" u="none" strike="noStrike" cap="none">
                <a:solidFill>
                  <a:schemeClr val="dk2"/>
                </a:solidFill>
                <a:latin typeface="Poppins"/>
                <a:ea typeface="Poppins"/>
                <a:cs typeface="Poppins"/>
                <a:sym typeface="Poppins"/>
              </a:defRPr>
            </a:lvl2pPr>
            <a:lvl3pPr marL="1371600" marR="0" lvl="2" indent="-381000" algn="l" rtl="0">
              <a:lnSpc>
                <a:spcPct val="100000"/>
              </a:lnSpc>
              <a:spcBef>
                <a:spcPts val="480"/>
              </a:spcBef>
              <a:spcAft>
                <a:spcPts val="0"/>
              </a:spcAft>
              <a:buClr>
                <a:srgbClr val="309FCD"/>
              </a:buClr>
              <a:buSzPts val="2400"/>
              <a:buFont typeface="Arial"/>
              <a:buChar char="•"/>
              <a:defRPr sz="2400" b="0" i="0" u="none" strike="noStrike" cap="none">
                <a:solidFill>
                  <a:schemeClr val="dk2"/>
                </a:solidFill>
                <a:latin typeface="Poppins"/>
                <a:ea typeface="Poppins"/>
                <a:cs typeface="Poppins"/>
                <a:sym typeface="Poppins"/>
              </a:defRPr>
            </a:lvl3pPr>
            <a:lvl4pPr marL="1828800" marR="0" lvl="3" indent="-368300" algn="l" rtl="0">
              <a:lnSpc>
                <a:spcPct val="100000"/>
              </a:lnSpc>
              <a:spcBef>
                <a:spcPts val="440"/>
              </a:spcBef>
              <a:spcAft>
                <a:spcPts val="0"/>
              </a:spcAft>
              <a:buClr>
                <a:srgbClr val="309FCD"/>
              </a:buClr>
              <a:buSzPts val="2200"/>
              <a:buFont typeface="Arial"/>
              <a:buChar char="–"/>
              <a:defRPr sz="2200" b="0" i="0" u="none" strike="noStrike" cap="none">
                <a:solidFill>
                  <a:schemeClr val="dk2"/>
                </a:solidFill>
                <a:latin typeface="Poppins"/>
                <a:ea typeface="Poppins"/>
                <a:cs typeface="Poppins"/>
                <a:sym typeface="Poppins"/>
              </a:defRPr>
            </a:lvl4pPr>
            <a:lvl5pPr marL="2286000" marR="0" lvl="4" indent="-342900" algn="l" rtl="0">
              <a:lnSpc>
                <a:spcPct val="100000"/>
              </a:lnSpc>
              <a:spcBef>
                <a:spcPts val="360"/>
              </a:spcBef>
              <a:spcAft>
                <a:spcPts val="0"/>
              </a:spcAft>
              <a:buClr>
                <a:srgbClr val="309FCD"/>
              </a:buClr>
              <a:buSzPts val="1800"/>
              <a:buFont typeface="Arial"/>
              <a:buChar char="•"/>
              <a:defRPr sz="1800" b="0" i="0" u="none" strike="noStrike" cap="none">
                <a:solidFill>
                  <a:schemeClr val="dk2"/>
                </a:solidFill>
                <a:latin typeface="Poppins"/>
                <a:ea typeface="Poppins"/>
                <a:cs typeface="Poppins"/>
                <a:sym typeface="Poppi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9_Picture with Caption">
  <p:cSld name="9_Picture with Caption">
    <p:bg>
      <p:bgPr>
        <a:solidFill>
          <a:srgbClr val="F3F7DF"/>
        </a:solidFill>
        <a:effectLst/>
      </p:bgPr>
    </p:bg>
    <p:spTree>
      <p:nvGrpSpPr>
        <p:cNvPr id="1" name="Shape 26"/>
        <p:cNvGrpSpPr/>
        <p:nvPr/>
      </p:nvGrpSpPr>
      <p:grpSpPr>
        <a:xfrm>
          <a:off x="0" y="0"/>
          <a:ext cx="0" cy="0"/>
          <a:chOff x="0" y="0"/>
          <a:chExt cx="0" cy="0"/>
        </a:xfrm>
      </p:grpSpPr>
      <p:grpSp>
        <p:nvGrpSpPr>
          <p:cNvPr id="27" name="Google Shape;27;p54"/>
          <p:cNvGrpSpPr/>
          <p:nvPr/>
        </p:nvGrpSpPr>
        <p:grpSpPr>
          <a:xfrm>
            <a:off x="0" y="9740"/>
            <a:ext cx="12192000" cy="6838520"/>
            <a:chOff x="0" y="9739"/>
            <a:chExt cx="12192000" cy="6838520"/>
          </a:xfrm>
        </p:grpSpPr>
        <p:pic>
          <p:nvPicPr>
            <p:cNvPr id="28" name="Google Shape;28;p54"/>
            <p:cNvPicPr preferRelativeResize="0"/>
            <p:nvPr/>
          </p:nvPicPr>
          <p:blipFill rotWithShape="1">
            <a:blip r:embed="rId2">
              <a:alphaModFix/>
            </a:blip>
            <a:srcRect/>
            <a:stretch/>
          </p:blipFill>
          <p:spPr>
            <a:xfrm>
              <a:off x="0" y="9739"/>
              <a:ext cx="12192000" cy="6838520"/>
            </a:xfrm>
            <a:prstGeom prst="rect">
              <a:avLst/>
            </a:prstGeom>
            <a:noFill/>
            <a:ln>
              <a:noFill/>
            </a:ln>
          </p:spPr>
        </p:pic>
        <p:sp>
          <p:nvSpPr>
            <p:cNvPr id="29" name="Google Shape;29;p54"/>
            <p:cNvSpPr/>
            <p:nvPr/>
          </p:nvSpPr>
          <p:spPr>
            <a:xfrm>
              <a:off x="580571" y="957943"/>
              <a:ext cx="3149600" cy="5239657"/>
            </a:xfrm>
            <a:prstGeom prst="rect">
              <a:avLst/>
            </a:prstGeom>
            <a:solidFill>
              <a:srgbClr val="FFEA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0" name="Google Shape;30;p54" descr="A couple of men standing together&#10;&#10;AI-generated content may be incorrect."/>
          <p:cNvPicPr preferRelativeResize="0"/>
          <p:nvPr/>
        </p:nvPicPr>
        <p:blipFill rotWithShape="1">
          <a:blip r:embed="rId3">
            <a:alphaModFix/>
          </a:blip>
          <a:srcRect/>
          <a:stretch/>
        </p:blipFill>
        <p:spPr>
          <a:xfrm>
            <a:off x="888893" y="1409354"/>
            <a:ext cx="3119976" cy="4490704"/>
          </a:xfrm>
          <a:prstGeom prst="rect">
            <a:avLst/>
          </a:prstGeom>
          <a:noFill/>
          <a:ln>
            <a:noFill/>
          </a:ln>
        </p:spPr>
      </p:pic>
      <p:sp>
        <p:nvSpPr>
          <p:cNvPr id="31" name="Google Shape;31;p54"/>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rgbClr val="DE9F3B"/>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32" name="Google Shape;32;p54"/>
          <p:cNvSpPr txBox="1">
            <a:spLocks noGrp="1"/>
          </p:cNvSpPr>
          <p:nvPr>
            <p:ph type="body" idx="1"/>
          </p:nvPr>
        </p:nvSpPr>
        <p:spPr>
          <a:xfrm>
            <a:off x="5210629" y="1883907"/>
            <a:ext cx="6468232"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rgbClr val="309FCD"/>
              </a:buClr>
              <a:buSzPts val="2000"/>
              <a:buFont typeface="Arial"/>
              <a:buNone/>
              <a:defRPr sz="2000" b="0" i="0" u="none" strike="noStrike" cap="none">
                <a:solidFill>
                  <a:srgbClr val="7F7F7F"/>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pic>
        <p:nvPicPr>
          <p:cNvPr id="34" name="Google Shape;34;p55"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5"/>
        <p:cNvGrpSpPr/>
        <p:nvPr/>
      </p:nvGrpSpPr>
      <p:grpSpPr>
        <a:xfrm>
          <a:off x="0" y="0"/>
          <a:ext cx="0" cy="0"/>
          <a:chOff x="0" y="0"/>
          <a:chExt cx="0" cy="0"/>
        </a:xfrm>
      </p:grpSpPr>
      <p:sp>
        <p:nvSpPr>
          <p:cNvPr id="36" name="Google Shape;36;p56"/>
          <p:cNvSpPr/>
          <p:nvPr/>
        </p:nvSpPr>
        <p:spPr>
          <a:xfrm>
            <a:off x="11262785" y="6646863"/>
            <a:ext cx="637116" cy="277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pic>
        <p:nvPicPr>
          <p:cNvPr id="37" name="Google Shape;37;p56" descr="A picture containing fish&#10;&#10;Description automatically generated"/>
          <p:cNvPicPr preferRelativeResize="0"/>
          <p:nvPr/>
        </p:nvPicPr>
        <p:blipFill rotWithShape="1">
          <a:blip r:embed="rId2">
            <a:alphaModFix/>
          </a:blip>
          <a:srcRect l="6297" t="1" b="-109"/>
          <a:stretch/>
        </p:blipFill>
        <p:spPr>
          <a:xfrm>
            <a:off x="1" y="1"/>
            <a:ext cx="12192000" cy="6924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Picture with Caption" type="picTx">
  <p:cSld name="PICTURE_WITH_CAPTION_TEXT">
    <p:bg>
      <p:bgPr>
        <a:solidFill>
          <a:srgbClr val="F3F7DF"/>
        </a:solidFill>
        <a:effectLst/>
      </p:bgPr>
    </p:bg>
    <p:spTree>
      <p:nvGrpSpPr>
        <p:cNvPr id="1" name="Shape 38"/>
        <p:cNvGrpSpPr/>
        <p:nvPr/>
      </p:nvGrpSpPr>
      <p:grpSpPr>
        <a:xfrm>
          <a:off x="0" y="0"/>
          <a:ext cx="0" cy="0"/>
          <a:chOff x="0" y="0"/>
          <a:chExt cx="0" cy="0"/>
        </a:xfrm>
      </p:grpSpPr>
      <p:sp>
        <p:nvSpPr>
          <p:cNvPr id="39" name="Google Shape;39;p57"/>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800" b="1" i="0" u="none" strike="noStrike" cap="none">
                <a:solidFill>
                  <a:srgbClr val="717074"/>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800" b="1" i="0" u="none" strike="noStrike" cap="none">
                <a:solidFill>
                  <a:srgbClr val="5C6F7A"/>
                </a:solidFill>
                <a:latin typeface="Calibri"/>
                <a:ea typeface="Calibri"/>
                <a:cs typeface="Calibri"/>
                <a:sym typeface="Calibri"/>
              </a:defRPr>
            </a:lvl9pPr>
          </a:lstStyle>
          <a:p>
            <a:endParaRPr/>
          </a:p>
        </p:txBody>
      </p:sp>
      <p:sp>
        <p:nvSpPr>
          <p:cNvPr id="40" name="Google Shape;40;p57"/>
          <p:cNvSpPr>
            <a:spLocks noGrp="1"/>
          </p:cNvSpPr>
          <p:nvPr>
            <p:ph type="pic" idx="2"/>
          </p:nvPr>
        </p:nvSpPr>
        <p:spPr>
          <a:xfrm>
            <a:off x="2389718" y="929899"/>
            <a:ext cx="7315200" cy="3797677"/>
          </a:xfrm>
          <a:prstGeom prst="rect">
            <a:avLst/>
          </a:prstGeom>
          <a:noFill/>
          <a:ln>
            <a:noFill/>
          </a:ln>
        </p:spPr>
        <p:txBody>
          <a:bodyPr/>
          <a:lstStyle/>
          <a:p>
            <a:endParaRPr lang="en-US"/>
          </a:p>
        </p:txBody>
      </p:sp>
      <p:sp>
        <p:nvSpPr>
          <p:cNvPr id="41" name="Google Shape;41;p57"/>
          <p:cNvSpPr txBox="1">
            <a:spLocks noGrp="1"/>
          </p:cNvSpPr>
          <p:nvPr>
            <p:ph type="body" idx="1"/>
          </p:nvPr>
        </p:nvSpPr>
        <p:spPr>
          <a:xfrm>
            <a:off x="2389718"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309FCD"/>
              </a:buClr>
              <a:buSzPts val="1400"/>
              <a:buFont typeface="Arial"/>
              <a:buNone/>
              <a:defRPr sz="1400" b="0" i="0" u="none" strike="noStrike" cap="none">
                <a:solidFill>
                  <a:schemeClr val="dk2"/>
                </a:solidFill>
                <a:latin typeface="Poppins"/>
                <a:ea typeface="Poppins"/>
                <a:cs typeface="Poppins"/>
                <a:sym typeface="Poppins"/>
              </a:defRPr>
            </a:lvl1pPr>
            <a:lvl2pPr marL="914400" marR="0" lvl="1" indent="-228600" algn="l" rtl="0">
              <a:lnSpc>
                <a:spcPct val="100000"/>
              </a:lnSpc>
              <a:spcBef>
                <a:spcPts val="240"/>
              </a:spcBef>
              <a:spcAft>
                <a:spcPts val="0"/>
              </a:spcAft>
              <a:buClr>
                <a:srgbClr val="309FCD"/>
              </a:buClr>
              <a:buSzPts val="1200"/>
              <a:buFont typeface="Arial"/>
              <a:buNone/>
              <a:defRPr sz="1200" b="0" i="0" u="none" strike="noStrike" cap="none">
                <a:solidFill>
                  <a:schemeClr val="dk2"/>
                </a:solidFill>
                <a:latin typeface="Poppins"/>
                <a:ea typeface="Poppins"/>
                <a:cs typeface="Poppins"/>
                <a:sym typeface="Poppins"/>
              </a:defRPr>
            </a:lvl2pPr>
            <a:lvl3pPr marL="1371600" marR="0" lvl="2" indent="-228600" algn="l" rtl="0">
              <a:lnSpc>
                <a:spcPct val="100000"/>
              </a:lnSpc>
              <a:spcBef>
                <a:spcPts val="200"/>
              </a:spcBef>
              <a:spcAft>
                <a:spcPts val="0"/>
              </a:spcAft>
              <a:buClr>
                <a:srgbClr val="309FCD"/>
              </a:buClr>
              <a:buSzPts val="1000"/>
              <a:buFont typeface="Arial"/>
              <a:buNone/>
              <a:defRPr sz="1000" b="0" i="0" u="none" strike="noStrike" cap="none">
                <a:solidFill>
                  <a:schemeClr val="dk2"/>
                </a:solidFill>
                <a:latin typeface="Poppins"/>
                <a:ea typeface="Poppins"/>
                <a:cs typeface="Poppins"/>
                <a:sym typeface="Poppins"/>
              </a:defRPr>
            </a:lvl3pPr>
            <a:lvl4pPr marL="1828800" marR="0" lvl="3"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4pPr>
            <a:lvl5pPr marL="2286000" marR="0" lvl="4" indent="-228600" algn="l" rtl="0">
              <a:lnSpc>
                <a:spcPct val="100000"/>
              </a:lnSpc>
              <a:spcBef>
                <a:spcPts val="180"/>
              </a:spcBef>
              <a:spcAft>
                <a:spcPts val="0"/>
              </a:spcAft>
              <a:buClr>
                <a:srgbClr val="309FCD"/>
              </a:buClr>
              <a:buSzPts val="900"/>
              <a:buFont typeface="Arial"/>
              <a:buNone/>
              <a:defRPr sz="900" b="0" i="0" u="none" strike="noStrike" cap="none">
                <a:solidFill>
                  <a:schemeClr val="dk2"/>
                </a:solidFill>
                <a:latin typeface="Poppins"/>
                <a:ea typeface="Poppins"/>
                <a:cs typeface="Poppins"/>
                <a:sym typeface="Poppins"/>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2" name="Google Shape;42;p57"/>
          <p:cNvSpPr txBox="1">
            <a:spLocks noGrp="1"/>
          </p:cNvSpPr>
          <p:nvPr>
            <p:ph type="sldNum" idx="12"/>
          </p:nvPr>
        </p:nvSpPr>
        <p:spPr>
          <a:xfrm>
            <a:off x="11078634" y="6689725"/>
            <a:ext cx="656167" cy="179388"/>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3"/>
        <p:cNvGrpSpPr/>
        <p:nvPr/>
      </p:nvGrpSpPr>
      <p:grpSpPr>
        <a:xfrm>
          <a:off x="0" y="0"/>
          <a:ext cx="0" cy="0"/>
          <a:chOff x="0" y="0"/>
          <a:chExt cx="0" cy="0"/>
        </a:xfrm>
      </p:grpSpPr>
      <p:pic>
        <p:nvPicPr>
          <p:cNvPr id="44" name="Google Shape;44;p59" descr="A close up of a logo&#10;&#10;Description automatically generated"/>
          <p:cNvPicPr preferRelativeResize="0"/>
          <p:nvPr/>
        </p:nvPicPr>
        <p:blipFill rotWithShape="1">
          <a:blip r:embed="rId2">
            <a:alphaModFix/>
          </a:blip>
          <a:srcRect l="-1" r="-154"/>
          <a:stretch/>
        </p:blipFill>
        <p:spPr>
          <a:xfrm>
            <a:off x="0" y="0"/>
            <a:ext cx="12282285"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hyperlink" Target="https://www.prepwatch.org/resources/ambassador-training-package-toolki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5.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5.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94.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98.png"/><Relationship Id="rId5" Type="http://schemas.openxmlformats.org/officeDocument/2006/relationships/image" Target="../media/image4.png"/><Relationship Id="rId10" Type="http://schemas.openxmlformats.org/officeDocument/2006/relationships/image" Target="../media/image53.png"/><Relationship Id="rId4" Type="http://schemas.openxmlformats.org/officeDocument/2006/relationships/image" Target="../media/image97.png"/><Relationship Id="rId9" Type="http://schemas.openxmlformats.org/officeDocument/2006/relationships/image" Target="../media/image25.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7.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 descr="Shape&#10;&#10;Description automatically generated"/>
          <p:cNvPicPr preferRelativeResize="0"/>
          <p:nvPr/>
        </p:nvPicPr>
        <p:blipFill rotWithShape="1">
          <a:blip r:embed="rId3">
            <a:alphaModFix/>
          </a:blip>
          <a:srcRect/>
          <a:stretch/>
        </p:blipFill>
        <p:spPr>
          <a:xfrm>
            <a:off x="1" y="0"/>
            <a:ext cx="12191999" cy="6858000"/>
          </a:xfrm>
          <a:prstGeom prst="rect">
            <a:avLst/>
          </a:prstGeom>
          <a:noFill/>
          <a:ln>
            <a:noFill/>
          </a:ln>
        </p:spPr>
      </p:pic>
      <p:sp>
        <p:nvSpPr>
          <p:cNvPr id="263" name="Google Shape;263;p1"/>
          <p:cNvSpPr txBox="1">
            <a:spLocks noGrp="1"/>
          </p:cNvSpPr>
          <p:nvPr>
            <p:ph type="body" idx="1"/>
          </p:nvPr>
        </p:nvSpPr>
        <p:spPr>
          <a:xfrm>
            <a:off x="5110619" y="3183943"/>
            <a:ext cx="5957636" cy="891791"/>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400"/>
              <a:buNone/>
            </a:pPr>
            <a:r>
              <a:rPr lang="en-US" sz="2400">
                <a:latin typeface="Poppins"/>
                <a:ea typeface="Poppins"/>
                <a:cs typeface="Poppins"/>
                <a:sym typeface="Poppins"/>
              </a:rPr>
              <a:t>We are happy you are here</a:t>
            </a:r>
            <a:endParaRPr/>
          </a:p>
          <a:p>
            <a:pPr marL="0" lvl="0" indent="0" algn="r" rtl="0">
              <a:lnSpc>
                <a:spcPct val="100000"/>
              </a:lnSpc>
              <a:spcBef>
                <a:spcPts val="0"/>
              </a:spcBef>
              <a:spcAft>
                <a:spcPts val="0"/>
              </a:spcAft>
              <a:buSzPts val="2400"/>
              <a:buNone/>
            </a:pPr>
            <a:r>
              <a:rPr lang="en-US" sz="2400" b="1">
                <a:latin typeface="Poppins"/>
                <a:ea typeface="Poppins"/>
                <a:cs typeface="Poppins"/>
                <a:sym typeface="Poppins"/>
              </a:rPr>
              <a:t>SESSION 1</a:t>
            </a:r>
            <a:endParaRPr b="1"/>
          </a:p>
        </p:txBody>
      </p:sp>
      <p:sp>
        <p:nvSpPr>
          <p:cNvPr id="264" name="Google Shape;264;p1"/>
          <p:cNvSpPr txBox="1"/>
          <p:nvPr/>
        </p:nvSpPr>
        <p:spPr>
          <a:xfrm>
            <a:off x="4158641" y="1372513"/>
            <a:ext cx="6909614" cy="1445250"/>
          </a:xfrm>
          <a:prstGeom prst="rect">
            <a:avLst/>
          </a:prstGeom>
          <a:noFill/>
          <a:ln>
            <a:noFill/>
          </a:ln>
        </p:spPr>
        <p:txBody>
          <a:bodyPr spcFirstLastPara="1" wrap="square" lIns="804650" tIns="45700" rIns="91425" bIns="45700" anchor="ctr" anchorCtr="0">
            <a:normAutofit/>
          </a:bodyPr>
          <a:lstStyle/>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dirty="0">
                <a:solidFill>
                  <a:schemeClr val="accent1"/>
                </a:solidFill>
                <a:latin typeface="Poppins"/>
                <a:ea typeface="Poppins"/>
                <a:cs typeface="Poppins"/>
                <a:sym typeface="Poppins"/>
              </a:rPr>
              <a:t>WELCOME TO THE </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dirty="0">
                <a:solidFill>
                  <a:schemeClr val="accent1"/>
                </a:solidFill>
                <a:latin typeface="Poppins"/>
                <a:ea typeface="Poppins"/>
                <a:cs typeface="Poppins"/>
                <a:sym typeface="Poppins"/>
              </a:rPr>
              <a:t>HIV PREVENTION AMBASSADOR</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0"/>
              </a:spcBef>
              <a:spcAft>
                <a:spcPts val="0"/>
              </a:spcAft>
              <a:buClr>
                <a:schemeClr val="accent1"/>
              </a:buClr>
              <a:buSzPts val="3000"/>
              <a:buFont typeface="Poppins"/>
              <a:buNone/>
            </a:pPr>
            <a:r>
              <a:rPr lang="en-US" sz="3000" b="1" i="0" u="none" strike="noStrike" cap="none" dirty="0">
                <a:solidFill>
                  <a:schemeClr val="accent1"/>
                </a:solidFill>
                <a:latin typeface="Poppins"/>
                <a:ea typeface="Poppins"/>
                <a:cs typeface="Poppins"/>
                <a:sym typeface="Poppins"/>
              </a:rPr>
              <a:t>TRAINING OF TRAINERS!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9"/>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t>Remember…</a:t>
            </a:r>
            <a:endParaRPr/>
          </a:p>
        </p:txBody>
      </p:sp>
      <p:sp>
        <p:nvSpPr>
          <p:cNvPr id="345" name="Google Shape;345;p9"/>
          <p:cNvSpPr txBox="1"/>
          <p:nvPr/>
        </p:nvSpPr>
        <p:spPr>
          <a:xfrm>
            <a:off x="4006978" y="2051222"/>
            <a:ext cx="7880222" cy="4150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0" i="0" u="none" strike="noStrike" cap="none">
                <a:solidFill>
                  <a:schemeClr val="dk1"/>
                </a:solidFill>
                <a:latin typeface="Poppins SemiBold"/>
                <a:ea typeface="Poppins SemiBold"/>
                <a:cs typeface="Poppins SemiBold"/>
                <a:sym typeface="Poppins SemiBold"/>
              </a:rPr>
              <a:t>This training </a:t>
            </a:r>
            <a:r>
              <a:rPr lang="en-US" sz="1800" b="0" i="1" u="none" strike="noStrike" cap="none">
                <a:solidFill>
                  <a:schemeClr val="dk1"/>
                </a:solidFill>
                <a:latin typeface="Poppins SemiBold"/>
                <a:ea typeface="Poppins SemiBold"/>
                <a:cs typeface="Poppins SemiBold"/>
                <a:sym typeface="Poppins SemiBold"/>
              </a:rPr>
              <a:t>does not cover</a:t>
            </a:r>
            <a:r>
              <a:rPr lang="en-US" sz="1800" b="0" i="0" u="none" strike="noStrike" cap="none">
                <a:solidFill>
                  <a:schemeClr val="dk1"/>
                </a:solidFill>
                <a:latin typeface="Poppins SemiBold"/>
                <a:ea typeface="Poppins SemiBold"/>
                <a:cs typeface="Poppins SemiBold"/>
                <a:sym typeface="Poppins SemiBold"/>
              </a:rPr>
              <a:t> the instructional content of this manual in-depth. This training also </a:t>
            </a:r>
            <a:r>
              <a:rPr lang="en-US" sz="1800" b="0" i="1" u="none" strike="noStrike" cap="none">
                <a:solidFill>
                  <a:schemeClr val="dk1"/>
                </a:solidFill>
                <a:latin typeface="Poppins SemiBold"/>
                <a:ea typeface="Poppins SemiBold"/>
                <a:cs typeface="Poppins SemiBold"/>
                <a:sym typeface="Poppins SemiBold"/>
              </a:rPr>
              <a:t>does not cover</a:t>
            </a:r>
            <a:r>
              <a:rPr lang="en-US" sz="1800" b="0" i="0" u="none" strike="noStrike" cap="none">
                <a:solidFill>
                  <a:schemeClr val="dk1"/>
                </a:solidFill>
                <a:latin typeface="Poppins SemiBold"/>
                <a:ea typeface="Poppins SemiBold"/>
                <a:cs typeface="Poppins SemiBold"/>
                <a:sym typeface="Poppins SemiBold"/>
              </a:rPr>
              <a:t> basic facilitation skills.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800"/>
              <a:buFont typeface="Arial"/>
              <a:buNone/>
            </a:pPr>
            <a:r>
              <a:rPr lang="en-US" sz="1800" b="0" i="0" u="none" strike="noStrike" cap="none">
                <a:solidFill>
                  <a:schemeClr val="dk1"/>
                </a:solidFill>
                <a:latin typeface="Poppins"/>
                <a:ea typeface="Poppins"/>
                <a:cs typeface="Poppins"/>
                <a:sym typeface="Poppins"/>
              </a:rPr>
              <a:t>Before beginning to facilitate the HIV Prevention Ambassador Training, make sure you are </a:t>
            </a:r>
            <a:r>
              <a:rPr lang="en-US" sz="1800" b="0" i="0" u="none" strike="noStrike" cap="none">
                <a:solidFill>
                  <a:schemeClr val="dk1"/>
                </a:solidFill>
                <a:latin typeface="Poppins SemiBold"/>
                <a:ea typeface="Poppins SemiBold"/>
                <a:cs typeface="Poppins SemiBold"/>
                <a:sym typeface="Poppins SemiBold"/>
              </a:rPr>
              <a:t>well-informed about human rights, gender, and HIV transmission and prevention</a:t>
            </a:r>
            <a:r>
              <a:rPr lang="en-US" sz="1800" b="0" i="0" u="none" strike="noStrike" cap="none">
                <a:solidFill>
                  <a:schemeClr val="dk1"/>
                </a:solidFill>
                <a:latin typeface="Poppins"/>
                <a:ea typeface="Poppins"/>
                <a:cs typeface="Poppins"/>
                <a:sym typeface="Poppins"/>
              </a:rPr>
              <a:t>. You are also free to </a:t>
            </a:r>
            <a:r>
              <a:rPr lang="en-US" sz="1800" b="0" i="0" u="none" strike="noStrike" cap="none">
                <a:solidFill>
                  <a:schemeClr val="dk1"/>
                </a:solidFill>
                <a:latin typeface="Poppins SemiBold"/>
                <a:ea typeface="Poppins SemiBold"/>
                <a:cs typeface="Poppins SemiBold"/>
                <a:sym typeface="Poppins SemiBold"/>
              </a:rPr>
              <a:t>engage an expert </a:t>
            </a:r>
            <a:r>
              <a:rPr lang="en-US" sz="1800" b="0" i="0" u="none" strike="noStrike" cap="none">
                <a:solidFill>
                  <a:schemeClr val="dk1"/>
                </a:solidFill>
                <a:latin typeface="Poppins"/>
                <a:ea typeface="Poppins"/>
                <a:cs typeface="Poppins"/>
                <a:sym typeface="Poppins"/>
              </a:rPr>
              <a:t>in these topics to plan for or carry out your training.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800"/>
              <a:buFont typeface="Arial"/>
              <a:buNone/>
            </a:pPr>
            <a:r>
              <a:rPr lang="en-US" sz="1800" b="0" i="0" u="none" strike="noStrike" cap="none">
                <a:solidFill>
                  <a:schemeClr val="dk1"/>
                </a:solidFill>
                <a:latin typeface="Poppins"/>
                <a:ea typeface="Poppins"/>
                <a:cs typeface="Poppins"/>
                <a:sym typeface="Poppins"/>
              </a:rPr>
              <a:t>We also recommend that you have </a:t>
            </a:r>
            <a:r>
              <a:rPr lang="en-US" sz="1800" b="0" i="0" u="none" strike="noStrike" cap="none">
                <a:solidFill>
                  <a:schemeClr val="dk1"/>
                </a:solidFill>
                <a:latin typeface="Poppins SemiBold"/>
                <a:ea typeface="Poppins SemiBold"/>
                <a:cs typeface="Poppins SemiBold"/>
                <a:sym typeface="Poppins SemiBold"/>
              </a:rPr>
              <a:t>experience with facilitating group discussion </a:t>
            </a:r>
            <a:r>
              <a:rPr lang="en-US" sz="1800" b="0" i="0" u="none" strike="noStrike" cap="none">
                <a:solidFill>
                  <a:schemeClr val="dk1"/>
                </a:solidFill>
                <a:latin typeface="Poppins"/>
                <a:ea typeface="Poppins"/>
                <a:cs typeface="Poppins"/>
                <a:sym typeface="Poppins"/>
              </a:rPr>
              <a:t>and activities on sensitive topics, or that you take a course on group learning and facilitation. </a:t>
            </a:r>
            <a:endParaRPr sz="1400" b="0" i="0" u="none" strike="noStrike" cap="none">
              <a:solidFill>
                <a:srgbClr val="000000"/>
              </a:solidFill>
              <a:latin typeface="Arial"/>
              <a:ea typeface="Arial"/>
              <a:cs typeface="Arial"/>
              <a:sym typeface="Arial"/>
            </a:endParaRPr>
          </a:p>
        </p:txBody>
      </p:sp>
      <p:pic>
        <p:nvPicPr>
          <p:cNvPr id="346" name="Google Shape;346;p9"/>
          <p:cNvPicPr preferRelativeResize="0"/>
          <p:nvPr/>
        </p:nvPicPr>
        <p:blipFill>
          <a:blip r:embed="rId3">
            <a:alphaModFix/>
          </a:blip>
          <a:srcRect l="3266" r="3266"/>
          <a:stretch/>
        </p:blipFill>
        <p:spPr>
          <a:xfrm flipH="1">
            <a:off x="416010" y="1915298"/>
            <a:ext cx="3426941" cy="36385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0"/>
          <p:cNvSpPr txBox="1">
            <a:spLocks noGrp="1"/>
          </p:cNvSpPr>
          <p:nvPr>
            <p:ph type="body" idx="2"/>
          </p:nvPr>
        </p:nvSpPr>
        <p:spPr>
          <a:xfrm>
            <a:off x="0" y="321542"/>
            <a:ext cx="12192000"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500"/>
              <a:buNone/>
            </a:pPr>
            <a:r>
              <a:rPr lang="en-US" sz="3500"/>
              <a:t>HIV Prevention Ambassador Training: Overview</a:t>
            </a:r>
            <a:endParaRPr/>
          </a:p>
        </p:txBody>
      </p:sp>
      <p:sp>
        <p:nvSpPr>
          <p:cNvPr id="353" name="Google Shape;353;p10"/>
          <p:cNvSpPr txBox="1"/>
          <p:nvPr/>
        </p:nvSpPr>
        <p:spPr>
          <a:xfrm>
            <a:off x="3759390" y="1674796"/>
            <a:ext cx="8127810" cy="40260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SzPts val="1800"/>
              <a:buFont typeface="Arial"/>
              <a:buNone/>
            </a:pPr>
            <a:r>
              <a:rPr lang="en-US" sz="1800" b="1" i="0" u="none" strike="noStrike" cap="none" dirty="0">
                <a:solidFill>
                  <a:schemeClr val="accent1"/>
                </a:solidFill>
                <a:latin typeface="Poppins"/>
                <a:ea typeface="Poppins"/>
                <a:cs typeface="Poppins"/>
                <a:sym typeface="Poppins"/>
              </a:rPr>
              <a:t>Aim: </a:t>
            </a:r>
            <a:r>
              <a:rPr lang="en-US" sz="1800" b="0" i="0" u="none" strike="noStrike" cap="none" dirty="0">
                <a:solidFill>
                  <a:schemeClr val="dk1"/>
                </a:solidFill>
                <a:latin typeface="Poppins"/>
                <a:ea typeface="Poppins"/>
                <a:cs typeface="Poppins"/>
                <a:sym typeface="Poppins"/>
              </a:rPr>
              <a:t>Prepare </a:t>
            </a:r>
            <a:r>
              <a:rPr lang="en-US" sz="1800" b="0" i="0" u="none" strike="noStrike" cap="none" dirty="0" err="1">
                <a:solidFill>
                  <a:schemeClr val="dk1"/>
                </a:solidFill>
                <a:latin typeface="Poppins"/>
                <a:ea typeface="Poppins"/>
                <a:cs typeface="Poppins"/>
                <a:sym typeface="Poppins"/>
              </a:rPr>
              <a:t>PrEP</a:t>
            </a:r>
            <a:r>
              <a:rPr lang="en-US" sz="1800" b="0" i="0" u="none" strike="noStrike" cap="none" dirty="0">
                <a:solidFill>
                  <a:schemeClr val="dk1"/>
                </a:solidFill>
                <a:latin typeface="Poppins"/>
                <a:ea typeface="Poppins"/>
                <a:cs typeface="Poppins"/>
                <a:sym typeface="Poppins"/>
              </a:rPr>
              <a:t> end-users to share information about and advocate for </a:t>
            </a:r>
            <a:r>
              <a:rPr lang="en-US" sz="1800" b="0" i="0" u="none" strike="noStrike" cap="none" dirty="0" err="1">
                <a:solidFill>
                  <a:schemeClr val="dk1"/>
                </a:solidFill>
                <a:latin typeface="Poppins"/>
                <a:ea typeface="Poppins"/>
                <a:cs typeface="Poppins"/>
                <a:sym typeface="Poppins"/>
              </a:rPr>
              <a:t>PrEP</a:t>
            </a:r>
            <a:r>
              <a:rPr lang="en-US" sz="1800" b="0" i="0" u="none" strike="noStrike" cap="none" dirty="0">
                <a:solidFill>
                  <a:schemeClr val="dk1"/>
                </a:solidFill>
                <a:latin typeface="Poppins"/>
                <a:ea typeface="Poppins"/>
                <a:cs typeface="Poppins"/>
                <a:sym typeface="Poppins"/>
              </a:rPr>
              <a:t> and support their peers to learn about and use </a:t>
            </a:r>
            <a:r>
              <a:rPr lang="en-US" sz="1800" b="0" i="0" u="none" strike="noStrike" cap="none" dirty="0" err="1">
                <a:solidFill>
                  <a:schemeClr val="dk1"/>
                </a:solidFill>
                <a:latin typeface="Poppins"/>
                <a:ea typeface="Poppins"/>
                <a:cs typeface="Poppins"/>
                <a:sym typeface="Poppins"/>
              </a:rPr>
              <a:t>PrEP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accent3"/>
              </a:buClr>
              <a:buSzPts val="1800"/>
              <a:buFont typeface="Arial"/>
              <a:buNone/>
            </a:pPr>
            <a:r>
              <a:rPr lang="en-US" sz="1800" b="1" i="0" u="none" strike="noStrike" cap="none" dirty="0">
                <a:solidFill>
                  <a:schemeClr val="accent1"/>
                </a:solidFill>
                <a:latin typeface="Poppins"/>
                <a:ea typeface="Poppins"/>
                <a:cs typeface="Poppins"/>
                <a:sym typeface="Poppins"/>
              </a:rPr>
              <a:t>Approach: </a:t>
            </a:r>
            <a:r>
              <a:rPr lang="en-US" sz="1800" b="0" i="0" u="none" strike="noStrike" cap="none" dirty="0">
                <a:solidFill>
                  <a:schemeClr val="dk1"/>
                </a:solidFill>
                <a:latin typeface="Poppins"/>
                <a:ea typeface="Poppins"/>
                <a:cs typeface="Poppins"/>
                <a:sym typeface="Poppins"/>
              </a:rPr>
              <a:t>Interactive activities, discussion, action planning, and a resource toolkit for each ambassador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chemeClr val="accent3"/>
              </a:buClr>
              <a:buSzPts val="1800"/>
              <a:buFont typeface="Arial"/>
              <a:buNone/>
            </a:pPr>
            <a:r>
              <a:rPr lang="en-US" sz="1800" b="1" i="0" u="none" strike="noStrike" cap="none" dirty="0">
                <a:solidFill>
                  <a:schemeClr val="accent1"/>
                </a:solidFill>
                <a:latin typeface="Poppins"/>
                <a:ea typeface="Poppins"/>
                <a:cs typeface="Poppins"/>
                <a:sym typeface="Poppins"/>
              </a:rPr>
              <a:t>Audience: </a:t>
            </a:r>
            <a:r>
              <a:rPr lang="en-US" sz="1800" b="0" i="0" u="none" strike="noStrike" cap="none" dirty="0">
                <a:solidFill>
                  <a:schemeClr val="dk1"/>
                </a:solidFill>
                <a:latin typeface="Poppins"/>
                <a:ea typeface="Poppins"/>
                <a:cs typeface="Poppins"/>
                <a:sym typeface="Poppins"/>
              </a:rPr>
              <a:t>There are two versions of the training, each for a specific audience</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1200"/>
              </a:spcBef>
              <a:spcAft>
                <a:spcPts val="0"/>
              </a:spcAft>
              <a:buClr>
                <a:schemeClr val="accent3"/>
              </a:buClr>
              <a:buSzPts val="1800"/>
              <a:buFont typeface="Arial"/>
              <a:buChar char="•"/>
            </a:pPr>
            <a:r>
              <a:rPr lang="en-US" sz="1800" b="0" i="1" u="none" strike="noStrike" cap="none" dirty="0">
                <a:solidFill>
                  <a:schemeClr val="dk1"/>
                </a:solidFill>
                <a:latin typeface="Poppins"/>
                <a:ea typeface="Poppins"/>
                <a:cs typeface="Poppins"/>
                <a:sym typeface="Poppins"/>
              </a:rPr>
              <a:t>Adolescent girls and young women </a:t>
            </a:r>
            <a:r>
              <a:rPr lang="en-US" sz="1800" b="0" i="0" u="none" strike="noStrike" cap="none" dirty="0">
                <a:solidFill>
                  <a:schemeClr val="dk1"/>
                </a:solidFill>
                <a:latin typeface="Poppins"/>
                <a:ea typeface="Poppins"/>
                <a:cs typeface="Poppins"/>
                <a:sym typeface="Poppins"/>
              </a:rPr>
              <a:t>(AGYW), including people assigned female at birth of any gender identity and trans AGYW</a:t>
            </a:r>
            <a:endParaRPr sz="1400" b="0" i="0" u="none" strike="noStrike" cap="none" dirty="0">
              <a:solidFill>
                <a:srgbClr val="000000"/>
              </a:solidFill>
              <a:latin typeface="Arial"/>
              <a:ea typeface="Arial"/>
              <a:cs typeface="Arial"/>
              <a:sym typeface="Arial"/>
            </a:endParaRPr>
          </a:p>
          <a:p>
            <a:pPr marL="685800" marR="0" lvl="1" indent="-228600" algn="l" rtl="0">
              <a:lnSpc>
                <a:spcPct val="100000"/>
              </a:lnSpc>
              <a:spcBef>
                <a:spcPts val="1200"/>
              </a:spcBef>
              <a:spcAft>
                <a:spcPts val="0"/>
              </a:spcAft>
              <a:buClr>
                <a:schemeClr val="accent3"/>
              </a:buClr>
              <a:buSzPts val="1800"/>
              <a:buFont typeface="Arial"/>
              <a:buChar char="•"/>
            </a:pPr>
            <a:r>
              <a:rPr lang="en-US" sz="1800" b="0" i="1" u="none" strike="noStrike" cap="none" dirty="0">
                <a:solidFill>
                  <a:schemeClr val="dk1"/>
                </a:solidFill>
                <a:latin typeface="Poppins"/>
                <a:ea typeface="Poppins"/>
                <a:cs typeface="Poppins"/>
                <a:sym typeface="Poppins"/>
              </a:rPr>
              <a:t>Diverse populations</a:t>
            </a:r>
            <a:r>
              <a:rPr lang="en-US" sz="1800" b="0" i="0" u="none" strike="noStrike" cap="none" dirty="0">
                <a:solidFill>
                  <a:schemeClr val="dk1"/>
                </a:solidFill>
                <a:latin typeface="Poppins"/>
                <a:ea typeface="Poppins"/>
                <a:cs typeface="Poppins"/>
                <a:sym typeface="Poppins"/>
              </a:rPr>
              <a:t>, including men who have sex with men (MSM), trans people, sex workers, pregnant and breastfeeding people (PBFP), people who inject drugs, and </a:t>
            </a:r>
            <a:r>
              <a:rPr lang="en-US" sz="1800" b="0" i="0" u="none" strike="noStrike" cap="none" dirty="0" err="1">
                <a:solidFill>
                  <a:schemeClr val="dk1"/>
                </a:solidFill>
                <a:latin typeface="Poppins"/>
                <a:ea typeface="Poppins"/>
                <a:cs typeface="Poppins"/>
                <a:sym typeface="Poppins"/>
              </a:rPr>
              <a:t>serodifferent</a:t>
            </a:r>
            <a:r>
              <a:rPr lang="en-US" sz="1800" b="0" i="0" u="none" strike="noStrike" cap="none" dirty="0">
                <a:solidFill>
                  <a:schemeClr val="dk1"/>
                </a:solidFill>
                <a:latin typeface="Poppins"/>
                <a:ea typeface="Poppins"/>
                <a:cs typeface="Poppins"/>
                <a:sym typeface="Poppins"/>
              </a:rPr>
              <a:t> couples</a:t>
            </a:r>
            <a:endParaRPr sz="1400" b="0" i="0" u="none" strike="noStrike" cap="none" dirty="0">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CF80BE70-18F5-2BA9-50D2-15D0998A928F}"/>
              </a:ext>
            </a:extLst>
          </p:cNvPr>
          <p:cNvGrpSpPr/>
          <p:nvPr/>
        </p:nvGrpSpPr>
        <p:grpSpPr>
          <a:xfrm>
            <a:off x="463464" y="1464542"/>
            <a:ext cx="3045406" cy="4880970"/>
            <a:chOff x="4258849" y="-24049"/>
            <a:chExt cx="4308954" cy="6906098"/>
          </a:xfrm>
        </p:grpSpPr>
        <p:pic>
          <p:nvPicPr>
            <p:cNvPr id="5" name="Picture 4">
              <a:extLst>
                <a:ext uri="{FF2B5EF4-FFF2-40B4-BE49-F238E27FC236}">
                  <a16:creationId xmlns:a16="http://schemas.microsoft.com/office/drawing/2014/main" id="{D27C3EEA-B698-0A59-97D9-0D5250C2AAC1}"/>
                </a:ext>
              </a:extLst>
            </p:cNvPr>
            <p:cNvPicPr>
              <a:picLocks noChangeAspect="1"/>
            </p:cNvPicPr>
            <p:nvPr/>
          </p:nvPicPr>
          <p:blipFill>
            <a:blip r:embed="rId3"/>
            <a:srcRect l="27196" r="29262"/>
            <a:stretch>
              <a:fillRect/>
            </a:stretch>
          </p:blipFill>
          <p:spPr>
            <a:xfrm>
              <a:off x="6455079" y="24049"/>
              <a:ext cx="2112724" cy="6858000"/>
            </a:xfrm>
            <a:prstGeom prst="rect">
              <a:avLst/>
            </a:prstGeom>
          </p:spPr>
        </p:pic>
        <p:pic>
          <p:nvPicPr>
            <p:cNvPr id="3" name="Picture 2">
              <a:extLst>
                <a:ext uri="{FF2B5EF4-FFF2-40B4-BE49-F238E27FC236}">
                  <a16:creationId xmlns:a16="http://schemas.microsoft.com/office/drawing/2014/main" id="{3A87CE34-834E-51F8-6D33-DBD4CE292ACF}"/>
                </a:ext>
              </a:extLst>
            </p:cNvPr>
            <p:cNvPicPr>
              <a:picLocks noChangeAspect="1"/>
            </p:cNvPicPr>
            <p:nvPr/>
          </p:nvPicPr>
          <p:blipFill>
            <a:blip r:embed="rId4"/>
            <a:srcRect l="21204" r="21203"/>
            <a:stretch>
              <a:fillRect/>
            </a:stretch>
          </p:blipFill>
          <p:spPr>
            <a:xfrm>
              <a:off x="4258849" y="-24049"/>
              <a:ext cx="2793304" cy="685800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1"/>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t>Who is behind the HIV Prevention Ambassador Training?</a:t>
            </a:r>
            <a:endParaRPr/>
          </a:p>
        </p:txBody>
      </p:sp>
      <p:sp>
        <p:nvSpPr>
          <p:cNvPr id="361" name="Google Shape;361;p11"/>
          <p:cNvSpPr txBox="1"/>
          <p:nvPr/>
        </p:nvSpPr>
        <p:spPr>
          <a:xfrm>
            <a:off x="720768" y="1352099"/>
            <a:ext cx="10817515" cy="4153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Clr>
                <a:srgbClr val="309FCD"/>
              </a:buClr>
              <a:buSzPts val="2800"/>
              <a:buFont typeface="Arial"/>
              <a:buNone/>
            </a:pPr>
            <a:r>
              <a:rPr lang="en-US" sz="2800" b="0" i="0" u="none" strike="noStrike" cap="none">
                <a:solidFill>
                  <a:schemeClr val="dk2"/>
                </a:solidFill>
                <a:latin typeface="Poppins"/>
                <a:ea typeface="Poppins"/>
                <a:cs typeface="Poppins"/>
                <a:sym typeface="Poppins"/>
              </a:rPr>
              <a:t>Since the first edition in 2019, adolescent girls and young women </a:t>
            </a:r>
            <a:r>
              <a:rPr lang="en-US" sz="2800" b="0" i="1" u="none" strike="noStrike" cap="none">
                <a:solidFill>
                  <a:schemeClr val="dk2"/>
                </a:solidFill>
                <a:latin typeface="Poppins"/>
                <a:ea typeface="Poppins"/>
                <a:cs typeface="Poppins"/>
                <a:sym typeface="Poppins"/>
              </a:rPr>
              <a:t>and</a:t>
            </a:r>
            <a:r>
              <a:rPr lang="en-US" sz="2800" b="0" i="0" u="none" strike="noStrike" cap="none">
                <a:solidFill>
                  <a:schemeClr val="dk2"/>
                </a:solidFill>
                <a:latin typeface="Poppins"/>
                <a:ea typeface="Poppins"/>
                <a:cs typeface="Poppins"/>
                <a:sym typeface="Poppins"/>
              </a:rPr>
              <a:t> members of diverse community have groups served as:</a:t>
            </a:r>
            <a:endParaRPr sz="1400" b="0" i="0" u="none" strike="noStrike" cap="none">
              <a:solidFill>
                <a:srgbClr val="000000"/>
              </a:solidFill>
              <a:latin typeface="Arial"/>
              <a:ea typeface="Arial"/>
              <a:cs typeface="Arial"/>
              <a:sym typeface="Arial"/>
            </a:endParaRPr>
          </a:p>
          <a:p>
            <a:pPr marL="685800" marR="0" lvl="0" indent="-457200" algn="l" rtl="0">
              <a:lnSpc>
                <a:spcPct val="100000"/>
              </a:lnSpc>
              <a:spcBef>
                <a:spcPts val="480"/>
              </a:spcBef>
              <a:spcAft>
                <a:spcPts val="0"/>
              </a:spcAft>
              <a:buClr>
                <a:schemeClr val="accent1"/>
              </a:buClr>
              <a:buSzPts val="2400"/>
              <a:buFont typeface="Arial"/>
              <a:buChar char="•"/>
            </a:pPr>
            <a:r>
              <a:rPr lang="en-US" sz="2400" b="0" i="0" u="none" strike="noStrike" cap="none">
                <a:solidFill>
                  <a:schemeClr val="dk2"/>
                </a:solidFill>
                <a:latin typeface="Poppins SemiBold"/>
                <a:ea typeface="Poppins SemiBold"/>
                <a:cs typeface="Poppins SemiBold"/>
                <a:sym typeface="Poppins SemiBold"/>
              </a:rPr>
              <a:t>Leadership team members</a:t>
            </a:r>
            <a:endParaRPr sz="1400" b="0" i="0" u="none" strike="noStrike" cap="none">
              <a:solidFill>
                <a:srgbClr val="000000"/>
              </a:solidFill>
              <a:latin typeface="Arial"/>
              <a:ea typeface="Arial"/>
              <a:cs typeface="Arial"/>
              <a:sym typeface="Arial"/>
            </a:endParaRPr>
          </a:p>
          <a:p>
            <a:pPr marL="685800" marR="0" lvl="0" indent="-457200" algn="l" rtl="0">
              <a:lnSpc>
                <a:spcPct val="100000"/>
              </a:lnSpc>
              <a:spcBef>
                <a:spcPts val="480"/>
              </a:spcBef>
              <a:spcAft>
                <a:spcPts val="0"/>
              </a:spcAft>
              <a:buClr>
                <a:schemeClr val="accent1"/>
              </a:buClr>
              <a:buSzPts val="2400"/>
              <a:buFont typeface="Arial"/>
              <a:buChar char="•"/>
            </a:pPr>
            <a:r>
              <a:rPr lang="en-US" sz="2400" b="0" i="0" u="none" strike="noStrike" cap="none">
                <a:solidFill>
                  <a:schemeClr val="dk2"/>
                </a:solidFill>
                <a:latin typeface="Poppins SemiBold"/>
                <a:ea typeface="Poppins SemiBold"/>
                <a:cs typeface="Poppins SemiBold"/>
                <a:sym typeface="Poppins SemiBold"/>
              </a:rPr>
              <a:t>Primary content reviewers</a:t>
            </a:r>
            <a:endParaRPr sz="1400" b="0" i="0" u="none" strike="noStrike" cap="none">
              <a:solidFill>
                <a:srgbClr val="000000"/>
              </a:solidFill>
              <a:latin typeface="Arial"/>
              <a:ea typeface="Arial"/>
              <a:cs typeface="Arial"/>
              <a:sym typeface="Arial"/>
            </a:endParaRPr>
          </a:p>
          <a:p>
            <a:pPr marL="685800" marR="0" lvl="0" indent="-457200" algn="l" rtl="0">
              <a:lnSpc>
                <a:spcPct val="100000"/>
              </a:lnSpc>
              <a:spcBef>
                <a:spcPts val="480"/>
              </a:spcBef>
              <a:spcAft>
                <a:spcPts val="0"/>
              </a:spcAft>
              <a:buClr>
                <a:schemeClr val="accent1"/>
              </a:buClr>
              <a:buSzPts val="2400"/>
              <a:buFont typeface="Arial"/>
              <a:buChar char="•"/>
            </a:pPr>
            <a:r>
              <a:rPr lang="en-US" sz="2400" b="0" i="0" u="none" strike="noStrike" cap="none">
                <a:solidFill>
                  <a:schemeClr val="dk2"/>
                </a:solidFill>
                <a:latin typeface="Poppins SemiBold"/>
                <a:ea typeface="Poppins SemiBold"/>
                <a:cs typeface="Poppins SemiBold"/>
                <a:sym typeface="Poppins SemiBold"/>
              </a:rPr>
              <a:t>Technical reviewers</a:t>
            </a:r>
            <a:endParaRPr sz="1400" b="0" i="0" u="none" strike="noStrike" cap="none">
              <a:solidFill>
                <a:srgbClr val="000000"/>
              </a:solidFill>
              <a:latin typeface="Arial"/>
              <a:ea typeface="Arial"/>
              <a:cs typeface="Arial"/>
              <a:sym typeface="Arial"/>
            </a:endParaRPr>
          </a:p>
          <a:p>
            <a:pPr marL="685800" marR="0" lvl="0" indent="-457200" algn="l" rtl="0">
              <a:lnSpc>
                <a:spcPct val="100000"/>
              </a:lnSpc>
              <a:spcBef>
                <a:spcPts val="480"/>
              </a:spcBef>
              <a:spcAft>
                <a:spcPts val="0"/>
              </a:spcAft>
              <a:buClr>
                <a:schemeClr val="accent1"/>
              </a:buClr>
              <a:buSzPts val="2400"/>
              <a:buFont typeface="Arial"/>
              <a:buChar char="•"/>
            </a:pPr>
            <a:r>
              <a:rPr lang="en-US" sz="2400" b="0" i="0" u="none" strike="noStrike" cap="none">
                <a:solidFill>
                  <a:schemeClr val="dk2"/>
                </a:solidFill>
                <a:latin typeface="Poppins SemiBold"/>
                <a:ea typeface="Poppins SemiBold"/>
                <a:cs typeface="Poppins SemiBold"/>
                <a:sym typeface="Poppins SemiBold"/>
              </a:rPr>
              <a:t>Facilitators</a:t>
            </a:r>
            <a:endParaRPr sz="1400" b="0" i="0" u="none" strike="noStrike" cap="none">
              <a:solidFill>
                <a:srgbClr val="000000"/>
              </a:solidFill>
              <a:latin typeface="Arial"/>
              <a:ea typeface="Arial"/>
              <a:cs typeface="Arial"/>
              <a:sym typeface="Arial"/>
            </a:endParaRPr>
          </a:p>
          <a:p>
            <a:pPr marL="685800" marR="0" lvl="0" indent="-457200" algn="l" rtl="0">
              <a:lnSpc>
                <a:spcPct val="100000"/>
              </a:lnSpc>
              <a:spcBef>
                <a:spcPts val="480"/>
              </a:spcBef>
              <a:spcAft>
                <a:spcPts val="0"/>
              </a:spcAft>
              <a:buClr>
                <a:schemeClr val="accent1"/>
              </a:buClr>
              <a:buSzPts val="2400"/>
              <a:buFont typeface="Arial"/>
              <a:buChar char="•"/>
            </a:pPr>
            <a:r>
              <a:rPr lang="en-US" sz="2400" b="0" i="0" u="none" strike="noStrike" cap="none">
                <a:solidFill>
                  <a:schemeClr val="dk2"/>
                </a:solidFill>
                <a:latin typeface="Poppins SemiBold"/>
                <a:ea typeface="Poppins SemiBold"/>
                <a:cs typeface="Poppins SemiBold"/>
                <a:sym typeface="Poppins SemiBold"/>
              </a:rPr>
              <a:t>Pilot testers</a:t>
            </a:r>
            <a:endParaRPr sz="1400" b="0" i="0" u="none" strike="noStrike" cap="none">
              <a:solidFill>
                <a:srgbClr val="000000"/>
              </a:solidFill>
              <a:latin typeface="Arial"/>
              <a:ea typeface="Arial"/>
              <a:cs typeface="Arial"/>
              <a:sym typeface="Arial"/>
            </a:endParaRPr>
          </a:p>
          <a:p>
            <a:pPr marL="685800" marR="0" lvl="0" indent="-457200" algn="l" rtl="0">
              <a:lnSpc>
                <a:spcPct val="100000"/>
              </a:lnSpc>
              <a:spcBef>
                <a:spcPts val="480"/>
              </a:spcBef>
              <a:spcAft>
                <a:spcPts val="0"/>
              </a:spcAft>
              <a:buClr>
                <a:schemeClr val="accent1"/>
              </a:buClr>
              <a:buSzPts val="2400"/>
              <a:buFont typeface="Arial"/>
              <a:buChar char="•"/>
            </a:pPr>
            <a:r>
              <a:rPr lang="en-US" sz="2400" b="0" i="0" u="none" strike="noStrike" cap="none">
                <a:solidFill>
                  <a:schemeClr val="dk2"/>
                </a:solidFill>
                <a:latin typeface="Poppins SemiBold"/>
                <a:ea typeface="Poppins SemiBold"/>
                <a:cs typeface="Poppins SemiBold"/>
                <a:sym typeface="Poppins SemiBold"/>
              </a:rPr>
              <a:t>Field test participants</a:t>
            </a:r>
            <a:endParaRPr sz="2800" b="0" i="0" u="none" strike="noStrike" cap="none">
              <a:solidFill>
                <a:schemeClr val="dk2"/>
              </a:solidFill>
              <a:latin typeface="Poppins SemiBold"/>
              <a:ea typeface="Poppins SemiBold"/>
              <a:cs typeface="Poppins SemiBold"/>
              <a:sym typeface="Poppins SemiBold"/>
            </a:endParaRPr>
          </a:p>
        </p:txBody>
      </p:sp>
      <p:sp>
        <p:nvSpPr>
          <p:cNvPr id="362" name="Google Shape;362;p11"/>
          <p:cNvSpPr txBox="1"/>
          <p:nvPr/>
        </p:nvSpPr>
        <p:spPr>
          <a:xfrm>
            <a:off x="720768" y="5397492"/>
            <a:ext cx="6842082" cy="8894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accent2"/>
              </a:buClr>
              <a:buSzPts val="2000"/>
              <a:buFont typeface="Arial"/>
              <a:buNone/>
            </a:pPr>
            <a:r>
              <a:rPr lang="en-US" sz="2400" b="0" i="0" u="none" strike="noStrike" cap="none">
                <a:solidFill>
                  <a:schemeClr val="dk2"/>
                </a:solidFill>
                <a:latin typeface="Poppins"/>
                <a:ea typeface="Poppins"/>
                <a:cs typeface="Poppins"/>
                <a:sym typeface="Poppins"/>
              </a:rPr>
              <a:t>…providing input from Eswatini, Kenya, South Africa, Uganda, the US, and Zimbabwe. </a:t>
            </a:r>
            <a:endParaRPr sz="1400" b="0" i="0" u="none" strike="noStrike" cap="none">
              <a:solidFill>
                <a:srgbClr val="000000"/>
              </a:solidFill>
              <a:latin typeface="Arial"/>
              <a:ea typeface="Arial"/>
              <a:cs typeface="Arial"/>
              <a:sym typeface="Arial"/>
            </a:endParaRPr>
          </a:p>
        </p:txBody>
      </p:sp>
      <p:pic>
        <p:nvPicPr>
          <p:cNvPr id="363" name="Google Shape;363;p11"/>
          <p:cNvPicPr preferRelativeResize="0"/>
          <p:nvPr/>
        </p:nvPicPr>
        <p:blipFill rotWithShape="1">
          <a:blip r:embed="rId3">
            <a:alphaModFix/>
          </a:blip>
          <a:srcRect/>
          <a:stretch/>
        </p:blipFill>
        <p:spPr>
          <a:xfrm>
            <a:off x="6192680" y="2021367"/>
            <a:ext cx="5999320" cy="39985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2"/>
          <p:cNvSpPr txBox="1">
            <a:spLocks noGrp="1"/>
          </p:cNvSpPr>
          <p:nvPr>
            <p:ph type="body" idx="1"/>
          </p:nvPr>
        </p:nvSpPr>
        <p:spPr>
          <a:xfrm>
            <a:off x="638075" y="1953059"/>
            <a:ext cx="7886700"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About the HIV Prevention Ambassador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13" descr="A couple of men standing together&#10;&#10;AI-generated content may be incorrect."/>
          <p:cNvPicPr preferRelativeResize="0"/>
          <p:nvPr/>
        </p:nvPicPr>
        <p:blipFill rotWithShape="1">
          <a:blip r:embed="rId3">
            <a:alphaModFix/>
          </a:blip>
          <a:srcRect/>
          <a:stretch/>
        </p:blipFill>
        <p:spPr>
          <a:xfrm>
            <a:off x="8199542" y="1739333"/>
            <a:ext cx="3240859" cy="4664695"/>
          </a:xfrm>
          <a:prstGeom prst="rect">
            <a:avLst/>
          </a:prstGeom>
          <a:noFill/>
          <a:ln>
            <a:noFill/>
          </a:ln>
        </p:spPr>
      </p:pic>
      <p:pic>
        <p:nvPicPr>
          <p:cNvPr id="376" name="Google Shape;376;p13"/>
          <p:cNvPicPr preferRelativeResize="0"/>
          <p:nvPr/>
        </p:nvPicPr>
        <p:blipFill rotWithShape="1">
          <a:blip r:embed="rId4">
            <a:alphaModFix/>
          </a:blip>
          <a:srcRect/>
          <a:stretch/>
        </p:blipFill>
        <p:spPr>
          <a:xfrm>
            <a:off x="9724691" y="2149896"/>
            <a:ext cx="3010036" cy="4254132"/>
          </a:xfrm>
          <a:prstGeom prst="rect">
            <a:avLst/>
          </a:prstGeom>
          <a:noFill/>
          <a:ln>
            <a:noFill/>
          </a:ln>
        </p:spPr>
      </p:pic>
      <p:sp>
        <p:nvSpPr>
          <p:cNvPr id="377" name="Google Shape;377;p13"/>
          <p:cNvSpPr txBox="1">
            <a:spLocks noGrp="1"/>
          </p:cNvSpPr>
          <p:nvPr>
            <p:ph type="title"/>
          </p:nvPr>
        </p:nvSpPr>
        <p:spPr>
          <a:xfrm>
            <a:off x="0" y="190500"/>
            <a:ext cx="10515600" cy="1143000"/>
          </a:xfrm>
          <a:prstGeom prst="rect">
            <a:avLst/>
          </a:prstGeom>
          <a:noFill/>
          <a:ln>
            <a:noFill/>
          </a:ln>
        </p:spPr>
        <p:txBody>
          <a:bodyPr spcFirstLastPara="1" wrap="square" lIns="731500"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2"/>
                </a:solidFill>
                <a:latin typeface="Poppins"/>
                <a:ea typeface="Poppins"/>
                <a:cs typeface="Poppins"/>
                <a:sym typeface="Poppins"/>
              </a:rPr>
              <a:t>Who is an HIV Prevention Ambassador?</a:t>
            </a:r>
            <a:endParaRPr sz="1400" b="0" i="0" u="none" strike="noStrike" cap="none">
              <a:solidFill>
                <a:srgbClr val="000000"/>
              </a:solidFill>
              <a:latin typeface="Arial"/>
              <a:ea typeface="Arial"/>
              <a:cs typeface="Arial"/>
              <a:sym typeface="Arial"/>
            </a:endParaRPr>
          </a:p>
        </p:txBody>
      </p:sp>
      <p:sp>
        <p:nvSpPr>
          <p:cNvPr id="378" name="Google Shape;378;p13"/>
          <p:cNvSpPr/>
          <p:nvPr/>
        </p:nvSpPr>
        <p:spPr>
          <a:xfrm>
            <a:off x="838199" y="1365395"/>
            <a:ext cx="7152861" cy="4796508"/>
          </a:xfrm>
          <a:prstGeom prst="rect">
            <a:avLst/>
          </a:prstGeom>
          <a:solidFill>
            <a:srgbClr val="E6F3E5">
              <a:alpha val="89803"/>
            </a:srgbClr>
          </a:solidFill>
          <a:ln w="25400" cap="flat" cmpd="sng">
            <a:solidFill>
              <a:schemeClr val="accent1"/>
            </a:solidFill>
            <a:prstDash val="solid"/>
            <a:round/>
            <a:headEnd type="none" w="sm" len="sm"/>
            <a:tailEnd type="none" w="sm" len="sm"/>
          </a:ln>
        </p:spPr>
        <p:txBody>
          <a:bodyPr spcFirstLastPara="1" wrap="square" lIns="274300" tIns="274300" rIns="274300" bIns="274300" anchor="ctr" anchorCtr="0">
            <a:noAutofit/>
          </a:bodyPr>
          <a:lstStyle/>
          <a:p>
            <a:pPr marL="182563" marR="0" lvl="0" indent="-182563" algn="l" rtl="0">
              <a:lnSpc>
                <a:spcPct val="110000"/>
              </a:lnSpc>
              <a:spcBef>
                <a:spcPts val="0"/>
              </a:spcBef>
              <a:spcAft>
                <a:spcPts val="0"/>
              </a:spcAft>
              <a:buClr>
                <a:schemeClr val="accent3"/>
              </a:buClr>
              <a:buSzPts val="1800"/>
              <a:buFont typeface="Noto Sans Symbols"/>
              <a:buChar char="▪"/>
            </a:pPr>
            <a:r>
              <a:rPr lang="en-US" sz="1800" b="0" i="0" u="none" strike="noStrike" cap="none">
                <a:solidFill>
                  <a:schemeClr val="dk2"/>
                </a:solidFill>
                <a:latin typeface="Poppins"/>
                <a:ea typeface="Poppins"/>
                <a:cs typeface="Poppins"/>
                <a:sym typeface="Poppins"/>
              </a:rPr>
              <a:t>Typically </a:t>
            </a:r>
            <a:r>
              <a:rPr lang="en-US" sz="1800" b="1" i="0" u="none" strike="noStrike" cap="none">
                <a:solidFill>
                  <a:schemeClr val="dk2"/>
                </a:solidFill>
                <a:latin typeface="Poppins"/>
                <a:ea typeface="Poppins"/>
                <a:cs typeface="Poppins"/>
                <a:sym typeface="Poppins"/>
              </a:rPr>
              <a:t>has other responsibilities </a:t>
            </a:r>
            <a:r>
              <a:rPr lang="en-US" sz="1800" b="0" i="0" u="none" strike="noStrike" cap="none">
                <a:solidFill>
                  <a:schemeClr val="dk2"/>
                </a:solidFill>
                <a:latin typeface="Poppins"/>
                <a:ea typeface="Poppins"/>
                <a:cs typeface="Poppins"/>
                <a:sym typeface="Poppins"/>
              </a:rPr>
              <a:t>(e.g., a job, school, providing family support)</a:t>
            </a:r>
            <a:endParaRPr sz="1400" b="0" i="0" u="none" strike="noStrike" cap="none">
              <a:solidFill>
                <a:srgbClr val="000000"/>
              </a:solidFill>
              <a:latin typeface="Arial"/>
              <a:ea typeface="Arial"/>
              <a:cs typeface="Arial"/>
              <a:sym typeface="Arial"/>
            </a:endParaRPr>
          </a:p>
          <a:p>
            <a:pPr marL="182563" marR="0" lvl="0" indent="-182563" algn="l" rtl="0">
              <a:lnSpc>
                <a:spcPct val="110000"/>
              </a:lnSpc>
              <a:spcBef>
                <a:spcPts val="800"/>
              </a:spcBef>
              <a:spcAft>
                <a:spcPts val="0"/>
              </a:spcAft>
              <a:buClr>
                <a:schemeClr val="accent3"/>
              </a:buClr>
              <a:buSzPts val="1800"/>
              <a:buFont typeface="Noto Sans Symbols"/>
              <a:buChar char="▪"/>
            </a:pPr>
            <a:r>
              <a:rPr lang="en-US" sz="1800" b="0" i="0" u="none" strike="noStrike" cap="none">
                <a:solidFill>
                  <a:schemeClr val="dk2"/>
                </a:solidFill>
                <a:latin typeface="Poppins"/>
                <a:ea typeface="Poppins"/>
                <a:cs typeface="Poppins"/>
                <a:sym typeface="Poppins"/>
              </a:rPr>
              <a:t>Some are </a:t>
            </a:r>
            <a:r>
              <a:rPr lang="en-US" sz="1800" b="1" i="0" u="none" strike="noStrike" cap="none">
                <a:solidFill>
                  <a:schemeClr val="dk2"/>
                </a:solidFill>
                <a:latin typeface="Poppins"/>
                <a:ea typeface="Poppins"/>
                <a:cs typeface="Poppins"/>
                <a:sym typeface="Poppins"/>
              </a:rPr>
              <a:t>closely tied to health facilities</a:t>
            </a:r>
            <a:r>
              <a:rPr lang="en-US" sz="1800" b="0" i="0" u="none" strike="noStrike" cap="none">
                <a:solidFill>
                  <a:schemeClr val="dk2"/>
                </a:solidFill>
                <a:latin typeface="Poppins"/>
                <a:ea typeface="Poppins"/>
                <a:cs typeface="Poppins"/>
                <a:sym typeface="Poppins"/>
              </a:rPr>
              <a:t>, while others </a:t>
            </a:r>
            <a:r>
              <a:rPr lang="en-US" sz="1800" b="1" i="0" u="none" strike="noStrike" cap="none">
                <a:solidFill>
                  <a:schemeClr val="dk2"/>
                </a:solidFill>
                <a:latin typeface="Poppins"/>
                <a:ea typeface="Poppins"/>
                <a:cs typeface="Poppins"/>
                <a:sym typeface="Poppins"/>
              </a:rPr>
              <a:t>operate on their own </a:t>
            </a:r>
            <a:r>
              <a:rPr lang="en-US" sz="1800" b="0" i="0" u="none" strike="noStrike" cap="none">
                <a:solidFill>
                  <a:schemeClr val="dk2"/>
                </a:solidFill>
                <a:latin typeface="Poppins"/>
                <a:ea typeface="Poppins"/>
                <a:cs typeface="Poppins"/>
                <a:sym typeface="Poppins"/>
              </a:rPr>
              <a:t>with little or no contact with a support organization</a:t>
            </a:r>
            <a:endParaRPr sz="1400" b="0" i="0" u="none" strike="noStrike" cap="none">
              <a:solidFill>
                <a:srgbClr val="000000"/>
              </a:solidFill>
              <a:latin typeface="Arial"/>
              <a:ea typeface="Arial"/>
              <a:cs typeface="Arial"/>
              <a:sym typeface="Arial"/>
            </a:endParaRPr>
          </a:p>
          <a:p>
            <a:pPr marL="182563" marR="0" lvl="0" indent="-182563" algn="l" rtl="0">
              <a:lnSpc>
                <a:spcPct val="110000"/>
              </a:lnSpc>
              <a:spcBef>
                <a:spcPts val="800"/>
              </a:spcBef>
              <a:spcAft>
                <a:spcPts val="0"/>
              </a:spcAft>
              <a:buClr>
                <a:schemeClr val="accent3"/>
              </a:buClr>
              <a:buSzPts val="1800"/>
              <a:buFont typeface="Noto Sans Symbols"/>
              <a:buChar char="▪"/>
            </a:pPr>
            <a:r>
              <a:rPr lang="en-US" sz="1800" b="0" i="0" u="none" strike="noStrike" cap="none">
                <a:solidFill>
                  <a:schemeClr val="dk2"/>
                </a:solidFill>
                <a:latin typeface="Poppins"/>
                <a:ea typeface="Poppins"/>
                <a:cs typeface="Poppins"/>
                <a:sym typeface="Poppins"/>
              </a:rPr>
              <a:t>Some are </a:t>
            </a:r>
            <a:r>
              <a:rPr lang="en-US" sz="1800" b="1" i="0" u="none" strike="noStrike" cap="none">
                <a:solidFill>
                  <a:schemeClr val="dk2"/>
                </a:solidFill>
                <a:latin typeface="Poppins"/>
                <a:ea typeface="Poppins"/>
                <a:cs typeface="Poppins"/>
                <a:sym typeface="Poppins"/>
              </a:rPr>
              <a:t>trained by other ambassadors</a:t>
            </a:r>
            <a:endParaRPr sz="1400" b="0" i="0" u="none" strike="noStrike" cap="none">
              <a:solidFill>
                <a:srgbClr val="000000"/>
              </a:solidFill>
              <a:latin typeface="Arial"/>
              <a:ea typeface="Arial"/>
              <a:cs typeface="Arial"/>
              <a:sym typeface="Arial"/>
            </a:endParaRPr>
          </a:p>
          <a:p>
            <a:pPr marL="182563" marR="0" lvl="0" indent="-182563" algn="l" rtl="0">
              <a:lnSpc>
                <a:spcPct val="110000"/>
              </a:lnSpc>
              <a:spcBef>
                <a:spcPts val="800"/>
              </a:spcBef>
              <a:spcAft>
                <a:spcPts val="0"/>
              </a:spcAft>
              <a:buClr>
                <a:schemeClr val="accent3"/>
              </a:buClr>
              <a:buSzPts val="1800"/>
              <a:buFont typeface="Noto Sans Symbols"/>
              <a:buChar char="▪"/>
            </a:pPr>
            <a:r>
              <a:rPr lang="en-US" sz="1800" b="0" i="0" u="none" strike="noStrike" cap="none">
                <a:solidFill>
                  <a:schemeClr val="dk2"/>
                </a:solidFill>
                <a:latin typeface="Poppins"/>
                <a:ea typeface="Poppins"/>
                <a:cs typeface="Poppins"/>
                <a:sym typeface="Poppins"/>
              </a:rPr>
              <a:t>Typical activities include </a:t>
            </a:r>
            <a:r>
              <a:rPr lang="en-US" sz="1800" b="1" i="0" u="none" strike="noStrike" cap="none">
                <a:solidFill>
                  <a:schemeClr val="dk2"/>
                </a:solidFill>
                <a:latin typeface="Poppins"/>
                <a:ea typeface="Poppins"/>
                <a:cs typeface="Poppins"/>
                <a:sym typeface="Poppins"/>
              </a:rPr>
              <a:t>one-on-one support</a:t>
            </a:r>
            <a:r>
              <a:rPr lang="en-US" sz="1800" b="0" i="0" u="none" strike="noStrike" cap="none">
                <a:solidFill>
                  <a:schemeClr val="dk2"/>
                </a:solidFill>
                <a:latin typeface="Poppins"/>
                <a:ea typeface="Poppins"/>
                <a:cs typeface="Poppins"/>
                <a:sym typeface="Poppins"/>
              </a:rPr>
              <a:t>, </a:t>
            </a:r>
            <a:r>
              <a:rPr lang="en-US" sz="1800" b="1" i="0" u="none" strike="noStrike" cap="none">
                <a:solidFill>
                  <a:schemeClr val="dk2"/>
                </a:solidFill>
                <a:latin typeface="Poppins"/>
                <a:ea typeface="Poppins"/>
                <a:cs typeface="Poppins"/>
                <a:sym typeface="Poppins"/>
              </a:rPr>
              <a:t>group education </a:t>
            </a:r>
            <a:r>
              <a:rPr lang="en-US" sz="1800" b="0" i="0" u="none" strike="noStrike" cap="none">
                <a:solidFill>
                  <a:schemeClr val="dk2"/>
                </a:solidFill>
                <a:latin typeface="Poppins"/>
                <a:ea typeface="Poppins"/>
                <a:cs typeface="Poppins"/>
                <a:sym typeface="Poppins"/>
              </a:rPr>
              <a:t>and sensitization, and </a:t>
            </a:r>
            <a:r>
              <a:rPr lang="en-US" sz="1800" b="1" i="0" u="none" strike="noStrike" cap="none">
                <a:solidFill>
                  <a:schemeClr val="dk2"/>
                </a:solidFill>
                <a:latin typeface="Poppins"/>
                <a:ea typeface="Poppins"/>
                <a:cs typeface="Poppins"/>
                <a:sym typeface="Poppins"/>
              </a:rPr>
              <a:t>accompaniment for PrEP services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800"/>
              </a:spcBef>
              <a:spcAft>
                <a:spcPts val="0"/>
              </a:spcAft>
              <a:buClr>
                <a:srgbClr val="000000"/>
              </a:buClr>
              <a:buSzPts val="1050"/>
              <a:buFont typeface="Arial"/>
              <a:buNone/>
            </a:pPr>
            <a:endParaRPr sz="1050" b="1" i="0" u="none" strike="noStrike" cap="none">
              <a:solidFill>
                <a:schemeClr val="dk2"/>
              </a:solidFill>
              <a:latin typeface="Poppins"/>
              <a:ea typeface="Poppins"/>
              <a:cs typeface="Poppins"/>
              <a:sym typeface="Poppins"/>
            </a:endParaRPr>
          </a:p>
          <a:p>
            <a:pPr marL="0" marR="0" lvl="0" indent="0" algn="l" rtl="0">
              <a:lnSpc>
                <a:spcPct val="110000"/>
              </a:lnSpc>
              <a:spcBef>
                <a:spcPts val="800"/>
              </a:spcBef>
              <a:spcAft>
                <a:spcPts val="0"/>
              </a:spcAft>
              <a:buClr>
                <a:srgbClr val="000000"/>
              </a:buClr>
              <a:buSzPts val="2000"/>
              <a:buFont typeface="Arial"/>
              <a:buNone/>
            </a:pPr>
            <a:r>
              <a:rPr lang="en-US" sz="2000" b="1" i="0" u="none" strike="noStrike" cap="none">
                <a:solidFill>
                  <a:schemeClr val="dk2"/>
                </a:solidFill>
                <a:latin typeface="Poppins"/>
                <a:ea typeface="Poppins"/>
                <a:cs typeface="Poppins"/>
                <a:sym typeface="Poppins"/>
              </a:rPr>
              <a:t>Who might be an ambassador in your context?</a:t>
            </a:r>
            <a:endParaRPr sz="2000" b="1" i="0" u="none" strike="noStrike" cap="none">
              <a:solidFill>
                <a:schemeClr val="dk2"/>
              </a:solidFill>
              <a:latin typeface="Calibri"/>
              <a:ea typeface="Calibri"/>
              <a:cs typeface="Calibri"/>
              <a:sym typeface="Calibri"/>
            </a:endParaRPr>
          </a:p>
        </p:txBody>
      </p:sp>
      <p:pic>
        <p:nvPicPr>
          <p:cNvPr id="379" name="Google Shape;379;p13" descr="A picture containing toy, doll&#10;&#10;Description automatically generated"/>
          <p:cNvPicPr preferRelativeResize="0"/>
          <p:nvPr/>
        </p:nvPicPr>
        <p:blipFill rotWithShape="1">
          <a:blip r:embed="rId5">
            <a:alphaModFix/>
          </a:blip>
          <a:srcRect/>
          <a:stretch/>
        </p:blipFill>
        <p:spPr>
          <a:xfrm>
            <a:off x="7235683" y="1718419"/>
            <a:ext cx="2087779" cy="47957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Picture 2">
            <a:extLst>
              <a:ext uri="{FF2B5EF4-FFF2-40B4-BE49-F238E27FC236}">
                <a16:creationId xmlns:a16="http://schemas.microsoft.com/office/drawing/2014/main" id="{B18BB610-D024-865E-51E7-21E29690233D}"/>
              </a:ext>
            </a:extLst>
          </p:cNvPr>
          <p:cNvPicPr>
            <a:picLocks noChangeAspect="1"/>
          </p:cNvPicPr>
          <p:nvPr/>
        </p:nvPicPr>
        <p:blipFill>
          <a:blip r:embed="rId3"/>
          <a:stretch>
            <a:fillRect/>
          </a:stretch>
        </p:blipFill>
        <p:spPr>
          <a:xfrm>
            <a:off x="4472518" y="1350336"/>
            <a:ext cx="6350000" cy="4673600"/>
          </a:xfrm>
          <a:prstGeom prst="rect">
            <a:avLst/>
          </a:prstGeom>
        </p:spPr>
      </p:pic>
      <p:sp>
        <p:nvSpPr>
          <p:cNvPr id="385" name="Google Shape;385;p14"/>
          <p:cNvSpPr txBox="1">
            <a:spLocks noGrp="1"/>
          </p:cNvSpPr>
          <p:nvPr>
            <p:ph type="title"/>
          </p:nvPr>
        </p:nvSpPr>
        <p:spPr>
          <a:xfrm>
            <a:off x="2389718" y="4800600"/>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Ambassador Support</a:t>
            </a:r>
            <a:endParaRPr/>
          </a:p>
        </p:txBody>
      </p:sp>
      <p:sp>
        <p:nvSpPr>
          <p:cNvPr id="386" name="Google Shape;386;p14"/>
          <p:cNvSpPr/>
          <p:nvPr/>
        </p:nvSpPr>
        <p:spPr>
          <a:xfrm>
            <a:off x="838200" y="1350336"/>
            <a:ext cx="5727700" cy="4984491"/>
          </a:xfrm>
          <a:prstGeom prst="rect">
            <a:avLst/>
          </a:prstGeom>
          <a:solidFill>
            <a:srgbClr val="E6F3E5">
              <a:alpha val="89803"/>
            </a:srgbClr>
          </a:solidFill>
          <a:ln w="25400" cap="flat" cmpd="sng">
            <a:solidFill>
              <a:schemeClr val="accent1"/>
            </a:solidFill>
            <a:prstDash val="solid"/>
            <a:round/>
            <a:headEnd type="none" w="sm" len="sm"/>
            <a:tailEnd type="none" w="sm" len="sm"/>
          </a:ln>
        </p:spPr>
        <p:txBody>
          <a:bodyPr spcFirstLastPara="1" wrap="square" lIns="274300" tIns="274300" rIns="274300" bIns="274300" anchor="ctr" anchorCtr="0">
            <a:noAutofit/>
          </a:bodyPr>
          <a:lstStyle/>
          <a:p>
            <a:pPr marL="182563" marR="0" lvl="0" indent="-182563" algn="l" rtl="0">
              <a:lnSpc>
                <a:spcPct val="110000"/>
              </a:lnSpc>
              <a:spcBef>
                <a:spcPts val="0"/>
              </a:spcBef>
              <a:spcAft>
                <a:spcPts val="0"/>
              </a:spcAft>
              <a:buClr>
                <a:schemeClr val="accent3"/>
              </a:buClr>
              <a:buSzPts val="1800"/>
              <a:buFont typeface="Noto Sans Symbols"/>
              <a:buChar char="▪"/>
            </a:pPr>
            <a:r>
              <a:rPr lang="en-US" sz="1800" b="0" i="0" u="none" strike="noStrike" cap="none" dirty="0">
                <a:solidFill>
                  <a:schemeClr val="dk2"/>
                </a:solidFill>
                <a:latin typeface="Poppins"/>
                <a:ea typeface="Poppins"/>
                <a:cs typeface="Poppins"/>
                <a:sym typeface="Poppins"/>
              </a:rPr>
              <a:t>The </a:t>
            </a:r>
            <a:r>
              <a:rPr lang="en-US" sz="1800" b="0" i="0" u="sng" strike="noStrike" cap="none" dirty="0">
                <a:solidFill>
                  <a:schemeClr val="dk2"/>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training package</a:t>
            </a:r>
            <a:r>
              <a:rPr lang="en-US" sz="1800" b="0" i="0" u="none" strike="noStrike" cap="none" dirty="0">
                <a:solidFill>
                  <a:schemeClr val="dk2"/>
                </a:solidFill>
                <a:latin typeface="Poppins"/>
                <a:ea typeface="Poppins"/>
                <a:cs typeface="Poppins"/>
                <a:sym typeface="Poppins"/>
              </a:rPr>
              <a:t> includes </a:t>
            </a:r>
            <a:r>
              <a:rPr lang="en-US" sz="1800" b="0" i="1" u="none" strike="noStrike" cap="none" dirty="0">
                <a:solidFill>
                  <a:schemeClr val="dk2"/>
                </a:solidFill>
                <a:latin typeface="Poppins"/>
                <a:ea typeface="Poppins"/>
                <a:cs typeface="Poppins"/>
                <a:sym typeface="Poppins"/>
              </a:rPr>
              <a:t>recommended</a:t>
            </a:r>
            <a:r>
              <a:rPr lang="en-US" sz="1800" b="0" i="0" u="none" strike="noStrike" cap="none" dirty="0">
                <a:solidFill>
                  <a:schemeClr val="dk2"/>
                </a:solidFill>
                <a:latin typeface="Poppins"/>
                <a:ea typeface="Poppins"/>
                <a:cs typeface="Poppins"/>
                <a:sym typeface="Poppins"/>
              </a:rPr>
              <a:t> support for organizations to provide to Ambassadors, such as ongoing check-ins, connections to referral organizations, recognition of their work, and logistical support.</a:t>
            </a:r>
            <a:endParaRPr sz="1400" b="0" i="0" u="none" strike="noStrike" cap="none" dirty="0">
              <a:solidFill>
                <a:srgbClr val="000000"/>
              </a:solidFill>
              <a:latin typeface="Arial"/>
              <a:ea typeface="Arial"/>
              <a:cs typeface="Arial"/>
              <a:sym typeface="Arial"/>
            </a:endParaRPr>
          </a:p>
          <a:p>
            <a:pPr marL="182563" marR="0" lvl="0" indent="-182563" algn="l" rtl="0">
              <a:lnSpc>
                <a:spcPct val="110000"/>
              </a:lnSpc>
              <a:spcBef>
                <a:spcPts val="800"/>
              </a:spcBef>
              <a:spcAft>
                <a:spcPts val="0"/>
              </a:spcAft>
              <a:buClr>
                <a:schemeClr val="accent3"/>
              </a:buClr>
              <a:buSzPts val="1800"/>
              <a:buFont typeface="Noto Sans Symbols"/>
              <a:buChar char="▪"/>
            </a:pPr>
            <a:r>
              <a:rPr lang="en-US" sz="1800" b="0" i="0" u="none" strike="noStrike" cap="none" dirty="0">
                <a:solidFill>
                  <a:schemeClr val="dk2"/>
                </a:solidFill>
                <a:latin typeface="Poppins"/>
                <a:ea typeface="Poppins"/>
                <a:cs typeface="Poppins"/>
                <a:sym typeface="Poppins"/>
              </a:rPr>
              <a:t>This </a:t>
            </a:r>
            <a:r>
              <a:rPr lang="en-US" sz="1800" b="0" i="0" u="none" strike="noStrike" cap="none" dirty="0">
                <a:solidFill>
                  <a:schemeClr val="dk2"/>
                </a:solidFill>
                <a:latin typeface="Poppins SemiBold"/>
                <a:ea typeface="Poppins SemiBold"/>
                <a:cs typeface="Poppins SemiBold"/>
                <a:sym typeface="Poppins SemiBold"/>
              </a:rPr>
              <a:t>support depends on ambassador roles and organizational capacity</a:t>
            </a:r>
            <a:r>
              <a:rPr lang="en-US" sz="1800" b="0" i="0" u="none" strike="noStrike" cap="none" dirty="0">
                <a:solidFill>
                  <a:schemeClr val="dk2"/>
                </a:solidFill>
                <a:latin typeface="Poppins"/>
                <a:ea typeface="Poppins"/>
                <a:cs typeface="Poppins"/>
                <a:sym typeface="Poppins"/>
              </a:rPr>
              <a:t>, and whether ambassadors are tied to an organization or facility, or not.</a:t>
            </a:r>
          </a:p>
          <a:p>
            <a:pPr marR="0" lvl="0" algn="l" rtl="0">
              <a:lnSpc>
                <a:spcPct val="110000"/>
              </a:lnSpc>
              <a:spcBef>
                <a:spcPts val="800"/>
              </a:spcBef>
              <a:spcAft>
                <a:spcPts val="0"/>
              </a:spcAft>
              <a:buClr>
                <a:schemeClr val="accent3"/>
              </a:buClr>
              <a:buSzPts val="1800"/>
            </a:pPr>
            <a:endParaRPr lang="en-US" sz="1050" b="1" i="1" u="none" strike="noStrike" cap="none" dirty="0">
              <a:solidFill>
                <a:schemeClr val="dk2"/>
              </a:solidFill>
              <a:latin typeface="Poppins"/>
              <a:ea typeface="Calibri"/>
              <a:cs typeface="Poppins"/>
              <a:sym typeface="Poppins"/>
            </a:endParaRPr>
          </a:p>
          <a:p>
            <a:pPr marR="0" lvl="0" algn="l" rtl="0">
              <a:lnSpc>
                <a:spcPct val="110000"/>
              </a:lnSpc>
              <a:spcBef>
                <a:spcPts val="800"/>
              </a:spcBef>
              <a:spcAft>
                <a:spcPts val="0"/>
              </a:spcAft>
              <a:buClr>
                <a:schemeClr val="accent3"/>
              </a:buClr>
              <a:buSzPts val="1800"/>
            </a:pPr>
            <a:r>
              <a:rPr lang="en-US" sz="1800" b="1" i="1" u="none" strike="noStrike" cap="none" dirty="0">
                <a:solidFill>
                  <a:schemeClr val="dk2"/>
                </a:solidFill>
                <a:latin typeface="Poppins"/>
                <a:ea typeface="Calibri"/>
                <a:cs typeface="Poppins"/>
                <a:sym typeface="Poppins"/>
              </a:rPr>
              <a:t>It is the job of HIV Prevention Ambassador Training Facilitators to co-design the ambassador rol</a:t>
            </a:r>
            <a:r>
              <a:rPr lang="en-US" sz="1800" b="1" i="1" dirty="0">
                <a:solidFill>
                  <a:schemeClr val="dk2"/>
                </a:solidFill>
                <a:latin typeface="Poppins"/>
                <a:ea typeface="Calibri"/>
                <a:cs typeface="Poppins"/>
                <a:sym typeface="Poppins"/>
              </a:rPr>
              <a:t>e alongside your ambassadors.</a:t>
            </a:r>
            <a:endParaRPr sz="1800" b="1" i="1" u="none" strike="noStrike" cap="none" dirty="0">
              <a:solidFill>
                <a:schemeClr val="dk2"/>
              </a:solidFill>
              <a:latin typeface="Calibri"/>
              <a:ea typeface="Calibri"/>
              <a:cs typeface="Calibri"/>
              <a:sym typeface="Calibri"/>
            </a:endParaRPr>
          </a:p>
        </p:txBody>
      </p:sp>
      <p:sp>
        <p:nvSpPr>
          <p:cNvPr id="387" name="Google Shape;387;p14"/>
          <p:cNvSpPr txBox="1"/>
          <p:nvPr/>
        </p:nvSpPr>
        <p:spPr>
          <a:xfrm>
            <a:off x="838200" y="523173"/>
            <a:ext cx="10431162" cy="68781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accent1"/>
                </a:solidFill>
                <a:latin typeface="Poppins SemiBold"/>
                <a:ea typeface="Poppins SemiBold"/>
                <a:cs typeface="Poppins SemiBold"/>
                <a:sym typeface="Poppins SemiBold"/>
              </a:rPr>
              <a:t>What kind of support does an ambassador need?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5"/>
          <p:cNvSpPr txBox="1">
            <a:spLocks noGrp="1"/>
          </p:cNvSpPr>
          <p:nvPr>
            <p:ph type="title"/>
          </p:nvPr>
        </p:nvSpPr>
        <p:spPr>
          <a:xfrm>
            <a:off x="1083432" y="787082"/>
            <a:ext cx="10447508" cy="56673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3000"/>
              <a:t>ACTIVITY: Ambassador Support Needs</a:t>
            </a:r>
            <a:endParaRPr/>
          </a:p>
        </p:txBody>
      </p:sp>
      <p:sp>
        <p:nvSpPr>
          <p:cNvPr id="395" name="Google Shape;395;p15"/>
          <p:cNvSpPr txBox="1">
            <a:spLocks noGrp="1"/>
          </p:cNvSpPr>
          <p:nvPr>
            <p:ph type="body" idx="1"/>
          </p:nvPr>
        </p:nvSpPr>
        <p:spPr>
          <a:xfrm>
            <a:off x="1083432" y="1508166"/>
            <a:ext cx="10447508" cy="288570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b="1">
                <a:latin typeface="Poppins"/>
                <a:ea typeface="Poppins"/>
                <a:cs typeface="Poppins"/>
                <a:sym typeface="Poppins"/>
              </a:rPr>
              <a:t>In this activity, we will meet three Ambassadors and discuss their unique support needs. We will ask ourselves:</a:t>
            </a:r>
            <a:endParaRPr/>
          </a:p>
          <a:p>
            <a:pPr marL="0" lvl="0" indent="0" algn="l" rtl="0">
              <a:lnSpc>
                <a:spcPct val="100000"/>
              </a:lnSpc>
              <a:spcBef>
                <a:spcPts val="400"/>
              </a:spcBef>
              <a:spcAft>
                <a:spcPts val="0"/>
              </a:spcAft>
              <a:buSzPts val="2000"/>
              <a:buNone/>
            </a:pPr>
            <a:r>
              <a:rPr lang="en-US" sz="2000">
                <a:latin typeface="Poppins"/>
                <a:ea typeface="Poppins"/>
                <a:cs typeface="Poppins"/>
                <a:sym typeface="Poppins"/>
              </a:rPr>
              <a:t>What support does this Ambassador need, and from whom?</a:t>
            </a:r>
            <a:endParaRPr/>
          </a:p>
          <a:p>
            <a:pPr marL="0" lvl="0" indent="0" algn="l" rtl="0">
              <a:lnSpc>
                <a:spcPct val="100000"/>
              </a:lnSpc>
              <a:spcBef>
                <a:spcPts val="400"/>
              </a:spcBef>
              <a:spcAft>
                <a:spcPts val="0"/>
              </a:spcAft>
              <a:buSzPts val="2000"/>
              <a:buNone/>
            </a:pPr>
            <a:r>
              <a:rPr lang="en-US" sz="2000">
                <a:latin typeface="Poppins"/>
                <a:ea typeface="Poppins"/>
                <a:cs typeface="Poppins"/>
                <a:sym typeface="Poppins"/>
              </a:rPr>
              <a:t>What does a supportive environment </a:t>
            </a:r>
            <a:r>
              <a:rPr lang="en-US" sz="2000" i="1">
                <a:latin typeface="Poppins"/>
                <a:ea typeface="Poppins"/>
                <a:cs typeface="Poppins"/>
                <a:sym typeface="Poppins"/>
              </a:rPr>
              <a:t>look like </a:t>
            </a:r>
            <a:r>
              <a:rPr lang="en-US" sz="2000">
                <a:latin typeface="Poppins"/>
                <a:ea typeface="Poppins"/>
                <a:cs typeface="Poppins"/>
                <a:sym typeface="Poppins"/>
              </a:rPr>
              <a:t>to this Ambassador?</a:t>
            </a:r>
            <a:endParaRPr/>
          </a:p>
          <a:p>
            <a:pPr marL="0" lvl="0" indent="0" algn="l" rtl="0">
              <a:lnSpc>
                <a:spcPct val="100000"/>
              </a:lnSpc>
              <a:spcBef>
                <a:spcPts val="400"/>
              </a:spcBef>
              <a:spcAft>
                <a:spcPts val="0"/>
              </a:spcAft>
              <a:buSzPts val="2000"/>
              <a:buNone/>
            </a:pPr>
            <a:r>
              <a:rPr lang="en-US" sz="2000">
                <a:latin typeface="Poppins"/>
                <a:ea typeface="Poppins"/>
                <a:cs typeface="Poppins"/>
                <a:sym typeface="Poppins"/>
              </a:rPr>
              <a:t>What would hinder this Ambassador’s ability to be successful?</a:t>
            </a:r>
            <a:endParaRPr/>
          </a:p>
          <a:p>
            <a:pPr marL="0" lvl="0" indent="0" algn="l" rtl="0">
              <a:lnSpc>
                <a:spcPct val="100000"/>
              </a:lnSpc>
              <a:spcBef>
                <a:spcPts val="400"/>
              </a:spcBef>
              <a:spcAft>
                <a:spcPts val="0"/>
              </a:spcAft>
              <a:buSzPts val="2000"/>
              <a:buNone/>
            </a:pPr>
            <a:r>
              <a:rPr lang="en-US" sz="2000">
                <a:latin typeface="Poppins"/>
                <a:ea typeface="Poppins"/>
                <a:cs typeface="Poppins"/>
                <a:sym typeface="Poppins"/>
              </a:rPr>
              <a:t>Does this Ambassador have any </a:t>
            </a:r>
            <a:r>
              <a:rPr lang="en-US" sz="2000" i="1">
                <a:latin typeface="Poppins"/>
                <a:ea typeface="Poppins"/>
                <a:cs typeface="Poppins"/>
                <a:sym typeface="Poppins"/>
              </a:rPr>
              <a:t>unique</a:t>
            </a:r>
            <a:r>
              <a:rPr lang="en-US" sz="2000">
                <a:latin typeface="Poppins"/>
                <a:ea typeface="Poppins"/>
                <a:cs typeface="Poppins"/>
                <a:sym typeface="Poppins"/>
              </a:rPr>
              <a:t> support needs?</a:t>
            </a:r>
            <a:endParaRPr/>
          </a:p>
          <a:p>
            <a:pPr marL="0" lvl="0" indent="0" algn="l" rtl="0">
              <a:lnSpc>
                <a:spcPct val="100000"/>
              </a:lnSpc>
              <a:spcBef>
                <a:spcPts val="400"/>
              </a:spcBef>
              <a:spcAft>
                <a:spcPts val="0"/>
              </a:spcAft>
              <a:buSzPts val="2000"/>
              <a:buNone/>
            </a:pPr>
            <a:r>
              <a:rPr lang="en-US" sz="2000">
                <a:latin typeface="Poppins"/>
                <a:ea typeface="Poppins"/>
                <a:cs typeface="Poppins"/>
                <a:sym typeface="Poppins"/>
              </a:rPr>
              <a:t>How might we, as implementers, best support this Ambassador?</a:t>
            </a:r>
            <a:endParaRPr/>
          </a:p>
        </p:txBody>
      </p:sp>
      <p:pic>
        <p:nvPicPr>
          <p:cNvPr id="396" name="Google Shape;396;p15" descr="A picture containing text&#10;&#10;Description automatically generated"/>
          <p:cNvPicPr preferRelativeResize="0"/>
          <p:nvPr/>
        </p:nvPicPr>
        <p:blipFill rotWithShape="1">
          <a:blip r:embed="rId3">
            <a:alphaModFix/>
          </a:blip>
          <a:srcRect b="3298"/>
          <a:stretch/>
        </p:blipFill>
        <p:spPr>
          <a:xfrm>
            <a:off x="3331658" y="4279900"/>
            <a:ext cx="4739651" cy="257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401"/>
        <p:cNvGrpSpPr/>
        <p:nvPr/>
      </p:nvGrpSpPr>
      <p:grpSpPr>
        <a:xfrm>
          <a:off x="0" y="0"/>
          <a:ext cx="0" cy="0"/>
          <a:chOff x="0" y="0"/>
          <a:chExt cx="0" cy="0"/>
        </a:xfrm>
      </p:grpSpPr>
      <p:sp>
        <p:nvSpPr>
          <p:cNvPr id="2" name="Rectangle 1">
            <a:extLst>
              <a:ext uri="{FF2B5EF4-FFF2-40B4-BE49-F238E27FC236}">
                <a16:creationId xmlns:a16="http://schemas.microsoft.com/office/drawing/2014/main" id="{88A175A3-3CBD-0E11-02B5-67317C4D179A}"/>
              </a:ext>
            </a:extLst>
          </p:cNvPr>
          <p:cNvSpPr/>
          <p:nvPr/>
        </p:nvSpPr>
        <p:spPr>
          <a:xfrm>
            <a:off x="6187858" y="0"/>
            <a:ext cx="6004142" cy="6858000"/>
          </a:xfrm>
          <a:prstGeom prst="rect">
            <a:avLst/>
          </a:prstGeom>
          <a:solidFill>
            <a:srgbClr val="E0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Google Shape;402;p16"/>
          <p:cNvSpPr txBox="1">
            <a:spLocks noGrp="1"/>
          </p:cNvSpPr>
          <p:nvPr>
            <p:ph type="title"/>
          </p:nvPr>
        </p:nvSpPr>
        <p:spPr>
          <a:xfrm>
            <a:off x="774552" y="1122063"/>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3000" dirty="0">
                <a:latin typeface="Poppins SemiBold"/>
                <a:ea typeface="Poppins SemiBold"/>
                <a:cs typeface="Poppins SemiBold"/>
                <a:sym typeface="Poppins SemiBold"/>
              </a:rPr>
              <a:t>Amara</a:t>
            </a:r>
            <a:endParaRPr dirty="0"/>
          </a:p>
        </p:txBody>
      </p:sp>
      <p:sp>
        <p:nvSpPr>
          <p:cNvPr id="403" name="Google Shape;403;p16"/>
          <p:cNvSpPr txBox="1"/>
          <p:nvPr/>
        </p:nvSpPr>
        <p:spPr>
          <a:xfrm>
            <a:off x="774552" y="2018805"/>
            <a:ext cx="5052275" cy="41581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support does Amara need, and from whom?</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does a supportive environment look like to Amara?</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would hinder Amara’s ability to be successful?</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Does Amara have any unique support needs?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How might we, as implementers, best support Amara?</a:t>
            </a:r>
            <a:endParaRPr sz="1400" b="0" i="0" u="none" strike="noStrike" cap="none" dirty="0">
              <a:solidFill>
                <a:srgbClr val="000000"/>
              </a:solidFill>
              <a:latin typeface="Arial"/>
              <a:ea typeface="Arial"/>
              <a:cs typeface="Arial"/>
              <a:sym typeface="Arial"/>
            </a:endParaRPr>
          </a:p>
        </p:txBody>
      </p:sp>
      <p:pic>
        <p:nvPicPr>
          <p:cNvPr id="404" name="Google Shape;404;p16" descr="Diagram&#10;&#10;Description automatically generated"/>
          <p:cNvPicPr preferRelativeResize="0"/>
          <p:nvPr/>
        </p:nvPicPr>
        <p:blipFill rotWithShape="1">
          <a:blip r:embed="rId3">
            <a:alphaModFix/>
          </a:blip>
          <a:srcRect b="61212"/>
          <a:stretch/>
        </p:blipFill>
        <p:spPr>
          <a:xfrm>
            <a:off x="6713952" y="0"/>
            <a:ext cx="5478048" cy="2749765"/>
          </a:xfrm>
          <a:prstGeom prst="rect">
            <a:avLst/>
          </a:prstGeom>
          <a:noFill/>
          <a:ln>
            <a:noFill/>
          </a:ln>
        </p:spPr>
      </p:pic>
      <p:sp>
        <p:nvSpPr>
          <p:cNvPr id="405" name="Google Shape;405;p16"/>
          <p:cNvSpPr/>
          <p:nvPr/>
        </p:nvSpPr>
        <p:spPr>
          <a:xfrm>
            <a:off x="6991325" y="2932585"/>
            <a:ext cx="4537512" cy="3551341"/>
          </a:xfrm>
          <a:prstGeom prst="rect">
            <a:avLst/>
          </a:prstGeom>
          <a:solidFill>
            <a:srgbClr val="E0D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19-year-old young woman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Windhoek, Namibia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HIV Prevention Ambassador, primary caregiver for her youngest siblings (7-year-old brother and 5-year-old sister), part-time student, sometimes supports at her grandmother’s shop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Receives her </a:t>
            </a:r>
            <a:r>
              <a:rPr lang="en-US" sz="1300" b="0" i="0" u="none" strike="noStrike" cap="none" dirty="0" err="1">
                <a:solidFill>
                  <a:schemeClr val="dk1"/>
                </a:solidFill>
                <a:latin typeface="Poppins"/>
                <a:ea typeface="Poppins"/>
                <a:cs typeface="Poppins"/>
                <a:sym typeface="Poppins"/>
              </a:rPr>
              <a:t>PrEP</a:t>
            </a:r>
            <a:r>
              <a:rPr lang="en-US" sz="1300" b="0" i="0" u="none" strike="noStrike" cap="none" dirty="0">
                <a:solidFill>
                  <a:schemeClr val="dk1"/>
                </a:solidFill>
                <a:latin typeface="Poppins"/>
                <a:ea typeface="Poppins"/>
                <a:cs typeface="Poppins"/>
                <a:sym typeface="Poppins"/>
              </a:rPr>
              <a:t> from a local health clinic and has a good relationship with her clinician, Peggy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1" u="none" strike="noStrike" cap="none" dirty="0">
                <a:solidFill>
                  <a:schemeClr val="dk1"/>
                </a:solidFill>
                <a:latin typeface="Poppins"/>
                <a:ea typeface="Poppins"/>
                <a:cs typeface="Poppins"/>
                <a:sym typeface="Poppins"/>
              </a:rPr>
              <a:t>“I became an ambassador because I want to help others like me. I want to support young women the way Peggy has supported me.”</a:t>
            </a:r>
            <a:endParaRPr sz="1300" b="0" i="0" u="none" strike="noStrike" cap="none" dirty="0">
              <a:solidFill>
                <a:schemeClr val="dk1"/>
              </a:solidFill>
              <a:latin typeface="Poppins"/>
              <a:ea typeface="Poppins"/>
              <a:cs typeface="Poppins"/>
              <a:sym typeface="Poppins"/>
            </a:endParaRPr>
          </a:p>
        </p:txBody>
      </p:sp>
      <p:pic>
        <p:nvPicPr>
          <p:cNvPr id="406" name="Google Shape;406;p16" descr="Hospital with solid fill"/>
          <p:cNvPicPr preferRelativeResize="0"/>
          <p:nvPr/>
        </p:nvPicPr>
        <p:blipFill rotWithShape="1">
          <a:blip r:embed="rId4">
            <a:alphaModFix/>
          </a:blip>
          <a:srcRect/>
          <a:stretch/>
        </p:blipFill>
        <p:spPr>
          <a:xfrm>
            <a:off x="6576072" y="5068687"/>
            <a:ext cx="427128" cy="427128"/>
          </a:xfrm>
          <a:prstGeom prst="rect">
            <a:avLst/>
          </a:prstGeom>
          <a:noFill/>
          <a:ln>
            <a:noFill/>
          </a:ln>
        </p:spPr>
      </p:pic>
      <p:grpSp>
        <p:nvGrpSpPr>
          <p:cNvPr id="6" name="Group 5">
            <a:extLst>
              <a:ext uri="{FF2B5EF4-FFF2-40B4-BE49-F238E27FC236}">
                <a16:creationId xmlns:a16="http://schemas.microsoft.com/office/drawing/2014/main" id="{7D42C8A8-22D6-349E-E562-D9ED5F909359}"/>
              </a:ext>
            </a:extLst>
          </p:cNvPr>
          <p:cNvGrpSpPr/>
          <p:nvPr/>
        </p:nvGrpSpPr>
        <p:grpSpPr>
          <a:xfrm>
            <a:off x="6576072" y="4130926"/>
            <a:ext cx="427128" cy="427128"/>
            <a:chOff x="6576072" y="4130926"/>
            <a:chExt cx="427128" cy="427128"/>
          </a:xfrm>
        </p:grpSpPr>
        <p:sp>
          <p:nvSpPr>
            <p:cNvPr id="5" name="Oval 4">
              <a:extLst>
                <a:ext uri="{FF2B5EF4-FFF2-40B4-BE49-F238E27FC236}">
                  <a16:creationId xmlns:a16="http://schemas.microsoft.com/office/drawing/2014/main" id="{AAB42FA7-79E5-6FE9-8E47-3A008259348F}"/>
                </a:ext>
              </a:extLst>
            </p:cNvPr>
            <p:cNvSpPr/>
            <p:nvPr/>
          </p:nvSpPr>
          <p:spPr>
            <a:xfrm>
              <a:off x="6587948" y="4144447"/>
              <a:ext cx="403376" cy="403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7" name="Google Shape;407;p16" descr="Badge New with solid fill"/>
            <p:cNvPicPr preferRelativeResize="0"/>
            <p:nvPr/>
          </p:nvPicPr>
          <p:blipFill rotWithShape="1">
            <a:blip r:embed="rId5">
              <a:alphaModFix/>
            </a:blip>
            <a:srcRect/>
            <a:stretch/>
          </p:blipFill>
          <p:spPr>
            <a:xfrm>
              <a:off x="6576072" y="4130926"/>
              <a:ext cx="427128" cy="427128"/>
            </a:xfrm>
            <a:prstGeom prst="rect">
              <a:avLst/>
            </a:prstGeom>
            <a:noFill/>
            <a:ln>
              <a:noFill/>
            </a:ln>
          </p:spPr>
        </p:pic>
      </p:grpSp>
      <p:pic>
        <p:nvPicPr>
          <p:cNvPr id="408" name="Google Shape;408;p16" descr="Marker with solid fill"/>
          <p:cNvPicPr preferRelativeResize="0"/>
          <p:nvPr/>
        </p:nvPicPr>
        <p:blipFill rotWithShape="1">
          <a:blip r:embed="rId6">
            <a:alphaModFix/>
          </a:blip>
          <a:srcRect/>
          <a:stretch/>
        </p:blipFill>
        <p:spPr>
          <a:xfrm>
            <a:off x="6576072" y="3497937"/>
            <a:ext cx="427128" cy="427128"/>
          </a:xfrm>
          <a:prstGeom prst="rect">
            <a:avLst/>
          </a:prstGeom>
          <a:noFill/>
          <a:ln>
            <a:noFill/>
          </a:ln>
        </p:spPr>
      </p:pic>
      <p:pic>
        <p:nvPicPr>
          <p:cNvPr id="409" name="Google Shape;409;p16" descr="Megaphone with solid fill"/>
          <p:cNvPicPr preferRelativeResize="0"/>
          <p:nvPr/>
        </p:nvPicPr>
        <p:blipFill rotWithShape="1">
          <a:blip r:embed="rId7">
            <a:alphaModFix/>
          </a:blip>
          <a:srcRect/>
          <a:stretch/>
        </p:blipFill>
        <p:spPr>
          <a:xfrm>
            <a:off x="6576072" y="5715857"/>
            <a:ext cx="427128" cy="427128"/>
          </a:xfrm>
          <a:prstGeom prst="rect">
            <a:avLst/>
          </a:prstGeom>
          <a:noFill/>
          <a:ln>
            <a:noFill/>
          </a:ln>
        </p:spPr>
      </p:pic>
      <p:pic>
        <p:nvPicPr>
          <p:cNvPr id="410" name="Google Shape;410;p16" descr="User with solid fill"/>
          <p:cNvPicPr preferRelativeResize="0"/>
          <p:nvPr/>
        </p:nvPicPr>
        <p:blipFill rotWithShape="1">
          <a:blip r:embed="rId8">
            <a:alphaModFix/>
          </a:blip>
          <a:srcRect/>
          <a:stretch/>
        </p:blipFill>
        <p:spPr>
          <a:xfrm>
            <a:off x="6576072" y="2942307"/>
            <a:ext cx="427128" cy="427128"/>
          </a:xfrm>
          <a:prstGeom prst="rect">
            <a:avLst/>
          </a:prstGeom>
          <a:noFill/>
          <a:ln>
            <a:noFill/>
          </a:ln>
        </p:spPr>
      </p:pic>
      <p:cxnSp>
        <p:nvCxnSpPr>
          <p:cNvPr id="4" name="Straight Connector 3">
            <a:extLst>
              <a:ext uri="{FF2B5EF4-FFF2-40B4-BE49-F238E27FC236}">
                <a16:creationId xmlns:a16="http://schemas.microsoft.com/office/drawing/2014/main" id="{6C53652D-61FF-3E33-7A56-4638F9D8AE4D}"/>
              </a:ext>
            </a:extLst>
          </p:cNvPr>
          <p:cNvCxnSpPr/>
          <p:nvPr/>
        </p:nvCxnSpPr>
        <p:spPr>
          <a:xfrm>
            <a:off x="6187858" y="0"/>
            <a:ext cx="0" cy="6858000"/>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415"/>
        <p:cNvGrpSpPr/>
        <p:nvPr/>
      </p:nvGrpSpPr>
      <p:grpSpPr>
        <a:xfrm>
          <a:off x="0" y="0"/>
          <a:ext cx="0" cy="0"/>
          <a:chOff x="0" y="0"/>
          <a:chExt cx="0" cy="0"/>
        </a:xfrm>
      </p:grpSpPr>
      <p:sp>
        <p:nvSpPr>
          <p:cNvPr id="2" name="Rectangle 1">
            <a:extLst>
              <a:ext uri="{FF2B5EF4-FFF2-40B4-BE49-F238E27FC236}">
                <a16:creationId xmlns:a16="http://schemas.microsoft.com/office/drawing/2014/main" id="{96EE7F7B-2B71-5664-9E98-6B2917B96942}"/>
              </a:ext>
            </a:extLst>
          </p:cNvPr>
          <p:cNvSpPr/>
          <p:nvPr/>
        </p:nvSpPr>
        <p:spPr>
          <a:xfrm>
            <a:off x="6187858" y="0"/>
            <a:ext cx="6004142" cy="6858000"/>
          </a:xfrm>
          <a:prstGeom prst="rect">
            <a:avLst/>
          </a:prstGeom>
          <a:solidFill>
            <a:srgbClr val="E0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FA57C30-BB14-8606-FFA7-4012732B9664}"/>
              </a:ext>
            </a:extLst>
          </p:cNvPr>
          <p:cNvCxnSpPr/>
          <p:nvPr/>
        </p:nvCxnSpPr>
        <p:spPr>
          <a:xfrm>
            <a:off x="6187858" y="0"/>
            <a:ext cx="0" cy="6858000"/>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sp>
        <p:nvSpPr>
          <p:cNvPr id="416" name="Google Shape;416;p17"/>
          <p:cNvSpPr txBox="1">
            <a:spLocks noGrp="1"/>
          </p:cNvSpPr>
          <p:nvPr>
            <p:ph type="title"/>
          </p:nvPr>
        </p:nvSpPr>
        <p:spPr>
          <a:xfrm>
            <a:off x="774552" y="1122063"/>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3000" dirty="0">
                <a:latin typeface="Poppins SemiBold"/>
                <a:ea typeface="Poppins SemiBold"/>
                <a:cs typeface="Poppins SemiBold"/>
                <a:sym typeface="Poppins SemiBold"/>
              </a:rPr>
              <a:t>Sade</a:t>
            </a:r>
            <a:endParaRPr dirty="0"/>
          </a:p>
        </p:txBody>
      </p:sp>
      <p:sp>
        <p:nvSpPr>
          <p:cNvPr id="417" name="Google Shape;417;p17"/>
          <p:cNvSpPr txBox="1"/>
          <p:nvPr/>
        </p:nvSpPr>
        <p:spPr>
          <a:xfrm>
            <a:off x="774552" y="2018805"/>
            <a:ext cx="5025093" cy="41581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support does Sade need, and from whom?</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does a supportive environment look like to Sade?</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would hinder Sade’s ability to be successful?</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Does Sade have any unique support needs?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How might we, as implementers, best support Sade?</a:t>
            </a:r>
            <a:endParaRPr sz="1400" b="0" i="0" u="none" strike="noStrike" cap="none" dirty="0">
              <a:solidFill>
                <a:srgbClr val="000000"/>
              </a:solidFill>
              <a:latin typeface="Arial"/>
              <a:ea typeface="Arial"/>
              <a:cs typeface="Arial"/>
              <a:sym typeface="Arial"/>
            </a:endParaRPr>
          </a:p>
        </p:txBody>
      </p:sp>
      <p:sp>
        <p:nvSpPr>
          <p:cNvPr id="418" name="Google Shape;418;p17"/>
          <p:cNvSpPr/>
          <p:nvPr/>
        </p:nvSpPr>
        <p:spPr>
          <a:xfrm>
            <a:off x="6991325" y="3045319"/>
            <a:ext cx="4426118" cy="3551341"/>
          </a:xfrm>
          <a:prstGeom prst="rect">
            <a:avLst/>
          </a:prstGeom>
          <a:solidFill>
            <a:srgbClr val="E0D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26-year-old transgender woman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Kampala, Uganda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HIV Prevention Ambassador, loving aunt to her five nieces and nephews, college graduate, founder and owner of a support organization and network for trans youth in Uganda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Operates on her own; has had negative experiences with stigma in health facilities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1" u="none" strike="noStrike" cap="none" dirty="0">
                <a:solidFill>
                  <a:schemeClr val="dk1"/>
                </a:solidFill>
                <a:latin typeface="Poppins"/>
                <a:ea typeface="Poppins"/>
                <a:cs typeface="Poppins"/>
                <a:sym typeface="Poppins"/>
              </a:rPr>
              <a:t>“I do this because I care. I do not want my sisters to go through what I have been through. We must break down the stigma and discrimination in health care.”</a:t>
            </a:r>
            <a:endParaRPr sz="1300" b="0" i="0" u="none" strike="noStrike" cap="none" dirty="0">
              <a:solidFill>
                <a:schemeClr val="dk1"/>
              </a:solidFill>
              <a:latin typeface="Poppins"/>
              <a:ea typeface="Poppins"/>
              <a:cs typeface="Poppins"/>
              <a:sym typeface="Poppins"/>
            </a:endParaRPr>
          </a:p>
        </p:txBody>
      </p:sp>
      <p:pic>
        <p:nvPicPr>
          <p:cNvPr id="424" name="Google Shape;424;p17" descr="Diagram&#10;&#10;Description automatically generated"/>
          <p:cNvPicPr preferRelativeResize="0"/>
          <p:nvPr/>
        </p:nvPicPr>
        <p:blipFill rotWithShape="1">
          <a:blip r:embed="rId3">
            <a:alphaModFix/>
          </a:blip>
          <a:srcRect b="58787"/>
          <a:stretch/>
        </p:blipFill>
        <p:spPr>
          <a:xfrm>
            <a:off x="6693402" y="0"/>
            <a:ext cx="5498598" cy="2932585"/>
          </a:xfrm>
          <a:prstGeom prst="rect">
            <a:avLst/>
          </a:prstGeom>
          <a:noFill/>
          <a:ln>
            <a:noFill/>
          </a:ln>
        </p:spPr>
      </p:pic>
      <p:pic>
        <p:nvPicPr>
          <p:cNvPr id="5" name="Google Shape;406;p16" descr="Hospital with solid fill">
            <a:extLst>
              <a:ext uri="{FF2B5EF4-FFF2-40B4-BE49-F238E27FC236}">
                <a16:creationId xmlns:a16="http://schemas.microsoft.com/office/drawing/2014/main" id="{8DADF290-94C7-C21F-96F1-C268D239DFE0}"/>
              </a:ext>
            </a:extLst>
          </p:cNvPr>
          <p:cNvPicPr preferRelativeResize="0"/>
          <p:nvPr/>
        </p:nvPicPr>
        <p:blipFill rotWithShape="1">
          <a:blip r:embed="rId4">
            <a:alphaModFix/>
          </a:blip>
          <a:srcRect/>
          <a:stretch/>
        </p:blipFill>
        <p:spPr>
          <a:xfrm>
            <a:off x="6576072" y="5068687"/>
            <a:ext cx="427128" cy="427128"/>
          </a:xfrm>
          <a:prstGeom prst="rect">
            <a:avLst/>
          </a:prstGeom>
          <a:noFill/>
          <a:ln>
            <a:noFill/>
          </a:ln>
        </p:spPr>
      </p:pic>
      <p:grpSp>
        <p:nvGrpSpPr>
          <p:cNvPr id="6" name="Group 5">
            <a:extLst>
              <a:ext uri="{FF2B5EF4-FFF2-40B4-BE49-F238E27FC236}">
                <a16:creationId xmlns:a16="http://schemas.microsoft.com/office/drawing/2014/main" id="{9B79066E-C22E-A747-2710-7BACD52490DC}"/>
              </a:ext>
            </a:extLst>
          </p:cNvPr>
          <p:cNvGrpSpPr/>
          <p:nvPr/>
        </p:nvGrpSpPr>
        <p:grpSpPr>
          <a:xfrm>
            <a:off x="6576072" y="4130926"/>
            <a:ext cx="427128" cy="427128"/>
            <a:chOff x="6576072" y="4130926"/>
            <a:chExt cx="427128" cy="427128"/>
          </a:xfrm>
        </p:grpSpPr>
        <p:sp>
          <p:nvSpPr>
            <p:cNvPr id="7" name="Oval 6">
              <a:extLst>
                <a:ext uri="{FF2B5EF4-FFF2-40B4-BE49-F238E27FC236}">
                  <a16:creationId xmlns:a16="http://schemas.microsoft.com/office/drawing/2014/main" id="{C74EFF02-6698-8083-3C0F-3A518B9C3B28}"/>
                </a:ext>
              </a:extLst>
            </p:cNvPr>
            <p:cNvSpPr/>
            <p:nvPr/>
          </p:nvSpPr>
          <p:spPr>
            <a:xfrm>
              <a:off x="6587948" y="4144447"/>
              <a:ext cx="403376" cy="403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oogle Shape;407;p16" descr="Badge New with solid fill">
              <a:extLst>
                <a:ext uri="{FF2B5EF4-FFF2-40B4-BE49-F238E27FC236}">
                  <a16:creationId xmlns:a16="http://schemas.microsoft.com/office/drawing/2014/main" id="{59F86BDD-F707-7E06-0E58-BBF528CE7C7C}"/>
                </a:ext>
              </a:extLst>
            </p:cNvPr>
            <p:cNvPicPr preferRelativeResize="0"/>
            <p:nvPr/>
          </p:nvPicPr>
          <p:blipFill rotWithShape="1">
            <a:blip r:embed="rId5">
              <a:alphaModFix/>
            </a:blip>
            <a:srcRect/>
            <a:stretch/>
          </p:blipFill>
          <p:spPr>
            <a:xfrm>
              <a:off x="6576072" y="4130926"/>
              <a:ext cx="427128" cy="427128"/>
            </a:xfrm>
            <a:prstGeom prst="rect">
              <a:avLst/>
            </a:prstGeom>
            <a:noFill/>
            <a:ln>
              <a:noFill/>
            </a:ln>
          </p:spPr>
        </p:pic>
      </p:grpSp>
      <p:pic>
        <p:nvPicPr>
          <p:cNvPr id="9" name="Google Shape;408;p16" descr="Marker with solid fill">
            <a:extLst>
              <a:ext uri="{FF2B5EF4-FFF2-40B4-BE49-F238E27FC236}">
                <a16:creationId xmlns:a16="http://schemas.microsoft.com/office/drawing/2014/main" id="{D882E198-161C-B2D0-4D7C-928D4442C1FA}"/>
              </a:ext>
            </a:extLst>
          </p:cNvPr>
          <p:cNvPicPr preferRelativeResize="0"/>
          <p:nvPr/>
        </p:nvPicPr>
        <p:blipFill rotWithShape="1">
          <a:blip r:embed="rId6">
            <a:alphaModFix/>
          </a:blip>
          <a:srcRect/>
          <a:stretch/>
        </p:blipFill>
        <p:spPr>
          <a:xfrm>
            <a:off x="6576072" y="3497937"/>
            <a:ext cx="427128" cy="427128"/>
          </a:xfrm>
          <a:prstGeom prst="rect">
            <a:avLst/>
          </a:prstGeom>
          <a:noFill/>
          <a:ln>
            <a:noFill/>
          </a:ln>
        </p:spPr>
      </p:pic>
      <p:pic>
        <p:nvPicPr>
          <p:cNvPr id="10" name="Google Shape;409;p16" descr="Megaphone with solid fill">
            <a:extLst>
              <a:ext uri="{FF2B5EF4-FFF2-40B4-BE49-F238E27FC236}">
                <a16:creationId xmlns:a16="http://schemas.microsoft.com/office/drawing/2014/main" id="{201ED0A7-33FC-92B8-DE95-708FF47D3912}"/>
              </a:ext>
            </a:extLst>
          </p:cNvPr>
          <p:cNvPicPr preferRelativeResize="0"/>
          <p:nvPr/>
        </p:nvPicPr>
        <p:blipFill rotWithShape="1">
          <a:blip r:embed="rId7">
            <a:alphaModFix/>
          </a:blip>
          <a:srcRect/>
          <a:stretch/>
        </p:blipFill>
        <p:spPr>
          <a:xfrm>
            <a:off x="6576072" y="5715857"/>
            <a:ext cx="427128" cy="427128"/>
          </a:xfrm>
          <a:prstGeom prst="rect">
            <a:avLst/>
          </a:prstGeom>
          <a:noFill/>
          <a:ln>
            <a:noFill/>
          </a:ln>
        </p:spPr>
      </p:pic>
      <p:pic>
        <p:nvPicPr>
          <p:cNvPr id="11" name="Google Shape;410;p16" descr="User with solid fill">
            <a:extLst>
              <a:ext uri="{FF2B5EF4-FFF2-40B4-BE49-F238E27FC236}">
                <a16:creationId xmlns:a16="http://schemas.microsoft.com/office/drawing/2014/main" id="{4DA4D95C-94FB-FA85-F8CF-69658A55535E}"/>
              </a:ext>
            </a:extLst>
          </p:cNvPr>
          <p:cNvPicPr preferRelativeResize="0"/>
          <p:nvPr/>
        </p:nvPicPr>
        <p:blipFill rotWithShape="1">
          <a:blip r:embed="rId8">
            <a:alphaModFix/>
          </a:blip>
          <a:srcRect/>
          <a:stretch/>
        </p:blipFill>
        <p:spPr>
          <a:xfrm>
            <a:off x="6576072" y="2942307"/>
            <a:ext cx="427128" cy="4271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429"/>
        <p:cNvGrpSpPr/>
        <p:nvPr/>
      </p:nvGrpSpPr>
      <p:grpSpPr>
        <a:xfrm>
          <a:off x="0" y="0"/>
          <a:ext cx="0" cy="0"/>
          <a:chOff x="0" y="0"/>
          <a:chExt cx="0" cy="0"/>
        </a:xfrm>
      </p:grpSpPr>
      <p:sp>
        <p:nvSpPr>
          <p:cNvPr id="3" name="Rectangle 2">
            <a:extLst>
              <a:ext uri="{FF2B5EF4-FFF2-40B4-BE49-F238E27FC236}">
                <a16:creationId xmlns:a16="http://schemas.microsoft.com/office/drawing/2014/main" id="{F1E1FA8C-528E-2BAB-0389-048AC9086C33}"/>
              </a:ext>
            </a:extLst>
          </p:cNvPr>
          <p:cNvSpPr/>
          <p:nvPr/>
        </p:nvSpPr>
        <p:spPr>
          <a:xfrm>
            <a:off x="6187858" y="0"/>
            <a:ext cx="6004142" cy="6858000"/>
          </a:xfrm>
          <a:prstGeom prst="rect">
            <a:avLst/>
          </a:prstGeom>
          <a:solidFill>
            <a:srgbClr val="E0D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D35DAD3-CC29-B262-6563-99EDC97F5969}"/>
              </a:ext>
            </a:extLst>
          </p:cNvPr>
          <p:cNvCxnSpPr/>
          <p:nvPr/>
        </p:nvCxnSpPr>
        <p:spPr>
          <a:xfrm>
            <a:off x="6187858" y="0"/>
            <a:ext cx="0" cy="6858000"/>
          </a:xfrm>
          <a:prstGeom prst="line">
            <a:avLst/>
          </a:prstGeom>
          <a:ln w="1301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oogle Shape;424;p17" descr="Diagram&#10;&#10;Description automatically generated">
            <a:extLst>
              <a:ext uri="{FF2B5EF4-FFF2-40B4-BE49-F238E27FC236}">
                <a16:creationId xmlns:a16="http://schemas.microsoft.com/office/drawing/2014/main" id="{A81CD5E6-F727-B6A1-745D-D4B9BF2FD61D}"/>
              </a:ext>
            </a:extLst>
          </p:cNvPr>
          <p:cNvPicPr preferRelativeResize="0"/>
          <p:nvPr/>
        </p:nvPicPr>
        <p:blipFill rotWithShape="1">
          <a:blip r:embed="rId3">
            <a:alphaModFix/>
          </a:blip>
          <a:srcRect b="58787"/>
          <a:stretch/>
        </p:blipFill>
        <p:spPr>
          <a:xfrm>
            <a:off x="6693402" y="0"/>
            <a:ext cx="5498598" cy="2932585"/>
          </a:xfrm>
          <a:prstGeom prst="rect">
            <a:avLst/>
          </a:prstGeom>
          <a:noFill/>
          <a:ln>
            <a:noFill/>
          </a:ln>
        </p:spPr>
      </p:pic>
      <p:sp>
        <p:nvSpPr>
          <p:cNvPr id="430" name="Google Shape;430;p18"/>
          <p:cNvSpPr txBox="1">
            <a:spLocks noGrp="1"/>
          </p:cNvSpPr>
          <p:nvPr>
            <p:ph type="title"/>
          </p:nvPr>
        </p:nvSpPr>
        <p:spPr>
          <a:xfrm>
            <a:off x="774552" y="1122063"/>
            <a:ext cx="7315200"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3000">
                <a:latin typeface="Poppins SemiBold"/>
                <a:ea typeface="Poppins SemiBold"/>
                <a:cs typeface="Poppins SemiBold"/>
                <a:sym typeface="Poppins SemiBold"/>
              </a:rPr>
              <a:t>Caleb</a:t>
            </a:r>
            <a:endParaRPr/>
          </a:p>
        </p:txBody>
      </p:sp>
      <p:sp>
        <p:nvSpPr>
          <p:cNvPr id="431" name="Google Shape;431;p18"/>
          <p:cNvSpPr txBox="1"/>
          <p:nvPr/>
        </p:nvSpPr>
        <p:spPr>
          <a:xfrm>
            <a:off x="774552" y="2018805"/>
            <a:ext cx="4609841" cy="41581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support does Caleb need, and from whom?</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does a supportive environment look like to Caleb?</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What would hinder Caleb’s ability to be successful?</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Does Caleb have any unique support needs?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accent1">
                  <a:lumMod val="75000"/>
                </a:schemeClr>
              </a:buClr>
              <a:buSzPts val="2000"/>
              <a:buFont typeface="Calibri"/>
              <a:buAutoNum type="arabicParenR"/>
            </a:pPr>
            <a:r>
              <a:rPr lang="en-US" sz="2000" b="0" i="0" u="none" strike="noStrike" cap="none" dirty="0">
                <a:solidFill>
                  <a:schemeClr val="dk1"/>
                </a:solidFill>
                <a:latin typeface="Poppins"/>
                <a:ea typeface="Poppins"/>
                <a:cs typeface="Poppins"/>
                <a:sym typeface="Poppins"/>
              </a:rPr>
              <a:t>How might we, as implementers, best support Caleb?</a:t>
            </a:r>
            <a:endParaRPr sz="1400" b="0" i="0" u="none" strike="noStrike" cap="none" dirty="0">
              <a:solidFill>
                <a:srgbClr val="000000"/>
              </a:solidFill>
              <a:latin typeface="Arial"/>
              <a:ea typeface="Arial"/>
              <a:cs typeface="Arial"/>
              <a:sym typeface="Arial"/>
            </a:endParaRPr>
          </a:p>
        </p:txBody>
      </p:sp>
      <p:sp>
        <p:nvSpPr>
          <p:cNvPr id="432" name="Google Shape;432;p18"/>
          <p:cNvSpPr/>
          <p:nvPr/>
        </p:nvSpPr>
        <p:spPr>
          <a:xfrm>
            <a:off x="6991324" y="3041670"/>
            <a:ext cx="4983557" cy="3551341"/>
          </a:xfrm>
          <a:prstGeom prst="rect">
            <a:avLst/>
          </a:prstGeom>
          <a:solidFill>
            <a:srgbClr val="E0D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21-year-old young man</a:t>
            </a: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Abuja, Nigeria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HIV Prevention Ambassador, loving boyfriend to his partner Joseph, owner of a small business and night-time club that is popular with the gay community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Poppins"/>
                <a:ea typeface="Poppins"/>
                <a:cs typeface="Poppins"/>
                <a:sym typeface="Poppins"/>
              </a:rPr>
              <a:t>Partner is living with HIV; he plays an active role in making sure that his partner is cared for and is always interested in the newest </a:t>
            </a:r>
            <a:r>
              <a:rPr lang="en-US" sz="1300" b="0" i="0" u="none" strike="noStrike" cap="none" dirty="0" err="1">
                <a:solidFill>
                  <a:schemeClr val="dk1"/>
                </a:solidFill>
                <a:latin typeface="Poppins"/>
                <a:ea typeface="Poppins"/>
                <a:cs typeface="Poppins"/>
                <a:sym typeface="Poppins"/>
              </a:rPr>
              <a:t>PrEP</a:t>
            </a:r>
            <a:r>
              <a:rPr lang="en-US" sz="1300" b="0" i="0" u="none" strike="noStrike" cap="none" dirty="0">
                <a:solidFill>
                  <a:schemeClr val="dk1"/>
                </a:solidFill>
                <a:latin typeface="Poppins"/>
                <a:ea typeface="Poppins"/>
                <a:cs typeface="Poppins"/>
                <a:sym typeface="Poppins"/>
              </a:rPr>
              <a:t> methods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US" sz="1300" b="0" i="1" u="none" strike="noStrike" cap="none" dirty="0">
                <a:solidFill>
                  <a:schemeClr val="dk1"/>
                </a:solidFill>
                <a:latin typeface="Poppins"/>
                <a:ea typeface="Poppins"/>
                <a:cs typeface="Poppins"/>
                <a:sym typeface="Poppins"/>
              </a:rPr>
              <a:t>“New HIV treatment and prevention methods have allowed me and my partner to live a healthy life together. I am an ambassador so that people in my community can live long, healthy, and happy lives.”</a:t>
            </a:r>
            <a:endParaRPr sz="1300" b="0" i="0" u="none" strike="noStrike" cap="none" dirty="0">
              <a:solidFill>
                <a:schemeClr val="dk1"/>
              </a:solidFill>
              <a:latin typeface="Poppins"/>
              <a:ea typeface="Poppins"/>
              <a:cs typeface="Poppins"/>
              <a:sym typeface="Poppins"/>
            </a:endParaRPr>
          </a:p>
        </p:txBody>
      </p:sp>
      <p:grpSp>
        <p:nvGrpSpPr>
          <p:cNvPr id="438" name="Google Shape;438;p18"/>
          <p:cNvGrpSpPr/>
          <p:nvPr/>
        </p:nvGrpSpPr>
        <p:grpSpPr>
          <a:xfrm>
            <a:off x="7303573" y="525409"/>
            <a:ext cx="1943982" cy="2032078"/>
            <a:chOff x="7073206" y="534769"/>
            <a:chExt cx="2058917" cy="2152221"/>
          </a:xfrm>
        </p:grpSpPr>
        <p:sp>
          <p:nvSpPr>
            <p:cNvPr id="441" name="Google Shape;441;p18"/>
            <p:cNvSpPr/>
            <p:nvPr/>
          </p:nvSpPr>
          <p:spPr>
            <a:xfrm>
              <a:off x="7113320" y="760022"/>
              <a:ext cx="1947554" cy="1911927"/>
            </a:xfrm>
            <a:prstGeom prst="ellipse">
              <a:avLst/>
            </a:prstGeom>
            <a:solidFill>
              <a:srgbClr val="E0DF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2" name="Google Shape;442;p18" descr="A couple of men standing together&#10;&#10;AI-generated content may be incorrect."/>
            <p:cNvPicPr preferRelativeResize="0"/>
            <p:nvPr/>
          </p:nvPicPr>
          <p:blipFill rotWithShape="1">
            <a:blip r:embed="rId4">
              <a:alphaModFix/>
            </a:blip>
            <a:srcRect l="45553" t="-1774" r="18459" b="75640"/>
            <a:stretch/>
          </p:blipFill>
          <p:spPr>
            <a:xfrm>
              <a:off x="7073206" y="534769"/>
              <a:ext cx="2058917" cy="2152221"/>
            </a:xfrm>
            <a:prstGeom prst="ellipse">
              <a:avLst/>
            </a:prstGeom>
            <a:noFill/>
            <a:ln>
              <a:noFill/>
            </a:ln>
          </p:spPr>
        </p:pic>
      </p:grpSp>
      <p:pic>
        <p:nvPicPr>
          <p:cNvPr id="6" name="Google Shape;406;p16" descr="Hospital with solid fill">
            <a:extLst>
              <a:ext uri="{FF2B5EF4-FFF2-40B4-BE49-F238E27FC236}">
                <a16:creationId xmlns:a16="http://schemas.microsoft.com/office/drawing/2014/main" id="{AD6671FB-947C-31F2-4818-2B03B5A48C7E}"/>
              </a:ext>
            </a:extLst>
          </p:cNvPr>
          <p:cNvPicPr preferRelativeResize="0"/>
          <p:nvPr/>
        </p:nvPicPr>
        <p:blipFill rotWithShape="1">
          <a:blip r:embed="rId5">
            <a:alphaModFix/>
          </a:blip>
          <a:srcRect/>
          <a:stretch/>
        </p:blipFill>
        <p:spPr>
          <a:xfrm>
            <a:off x="6576072" y="5068687"/>
            <a:ext cx="427128" cy="427128"/>
          </a:xfrm>
          <a:prstGeom prst="rect">
            <a:avLst/>
          </a:prstGeom>
          <a:noFill/>
          <a:ln>
            <a:noFill/>
          </a:ln>
        </p:spPr>
      </p:pic>
      <p:grpSp>
        <p:nvGrpSpPr>
          <p:cNvPr id="7" name="Group 6">
            <a:extLst>
              <a:ext uri="{FF2B5EF4-FFF2-40B4-BE49-F238E27FC236}">
                <a16:creationId xmlns:a16="http://schemas.microsoft.com/office/drawing/2014/main" id="{C9DBCE92-89D3-E97A-6BC5-F636C108FB68}"/>
              </a:ext>
            </a:extLst>
          </p:cNvPr>
          <p:cNvGrpSpPr/>
          <p:nvPr/>
        </p:nvGrpSpPr>
        <p:grpSpPr>
          <a:xfrm>
            <a:off x="6576072" y="4130926"/>
            <a:ext cx="427128" cy="427128"/>
            <a:chOff x="6576072" y="4130926"/>
            <a:chExt cx="427128" cy="427128"/>
          </a:xfrm>
        </p:grpSpPr>
        <p:sp>
          <p:nvSpPr>
            <p:cNvPr id="8" name="Oval 7">
              <a:extLst>
                <a:ext uri="{FF2B5EF4-FFF2-40B4-BE49-F238E27FC236}">
                  <a16:creationId xmlns:a16="http://schemas.microsoft.com/office/drawing/2014/main" id="{A2CE3AEE-7271-35FE-BAA5-F7F91DEC6E3D}"/>
                </a:ext>
              </a:extLst>
            </p:cNvPr>
            <p:cNvSpPr/>
            <p:nvPr/>
          </p:nvSpPr>
          <p:spPr>
            <a:xfrm>
              <a:off x="6587948" y="4144447"/>
              <a:ext cx="403376" cy="403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407;p16" descr="Badge New with solid fill">
              <a:extLst>
                <a:ext uri="{FF2B5EF4-FFF2-40B4-BE49-F238E27FC236}">
                  <a16:creationId xmlns:a16="http://schemas.microsoft.com/office/drawing/2014/main" id="{348DA76E-DEEC-72F6-187B-4F160A00366D}"/>
                </a:ext>
              </a:extLst>
            </p:cNvPr>
            <p:cNvPicPr preferRelativeResize="0"/>
            <p:nvPr/>
          </p:nvPicPr>
          <p:blipFill rotWithShape="1">
            <a:blip r:embed="rId6">
              <a:alphaModFix/>
            </a:blip>
            <a:srcRect/>
            <a:stretch/>
          </p:blipFill>
          <p:spPr>
            <a:xfrm>
              <a:off x="6576072" y="4130926"/>
              <a:ext cx="427128" cy="427128"/>
            </a:xfrm>
            <a:prstGeom prst="rect">
              <a:avLst/>
            </a:prstGeom>
            <a:noFill/>
            <a:ln>
              <a:noFill/>
            </a:ln>
          </p:spPr>
        </p:pic>
      </p:grpSp>
      <p:pic>
        <p:nvPicPr>
          <p:cNvPr id="10" name="Google Shape;408;p16" descr="Marker with solid fill">
            <a:extLst>
              <a:ext uri="{FF2B5EF4-FFF2-40B4-BE49-F238E27FC236}">
                <a16:creationId xmlns:a16="http://schemas.microsoft.com/office/drawing/2014/main" id="{CB3189BB-C215-A329-3051-0515C4CECC23}"/>
              </a:ext>
            </a:extLst>
          </p:cNvPr>
          <p:cNvPicPr preferRelativeResize="0"/>
          <p:nvPr/>
        </p:nvPicPr>
        <p:blipFill rotWithShape="1">
          <a:blip r:embed="rId7">
            <a:alphaModFix/>
          </a:blip>
          <a:srcRect/>
          <a:stretch/>
        </p:blipFill>
        <p:spPr>
          <a:xfrm>
            <a:off x="6576072" y="3497937"/>
            <a:ext cx="427128" cy="427128"/>
          </a:xfrm>
          <a:prstGeom prst="rect">
            <a:avLst/>
          </a:prstGeom>
          <a:noFill/>
          <a:ln>
            <a:noFill/>
          </a:ln>
        </p:spPr>
      </p:pic>
      <p:pic>
        <p:nvPicPr>
          <p:cNvPr id="11" name="Google Shape;409;p16" descr="Megaphone with solid fill">
            <a:extLst>
              <a:ext uri="{FF2B5EF4-FFF2-40B4-BE49-F238E27FC236}">
                <a16:creationId xmlns:a16="http://schemas.microsoft.com/office/drawing/2014/main" id="{A033F56E-952F-F5A6-F159-BE878207F12E}"/>
              </a:ext>
            </a:extLst>
          </p:cNvPr>
          <p:cNvPicPr preferRelativeResize="0"/>
          <p:nvPr/>
        </p:nvPicPr>
        <p:blipFill rotWithShape="1">
          <a:blip r:embed="rId8">
            <a:alphaModFix/>
          </a:blip>
          <a:srcRect/>
          <a:stretch/>
        </p:blipFill>
        <p:spPr>
          <a:xfrm>
            <a:off x="6576072" y="5715857"/>
            <a:ext cx="427128" cy="427128"/>
          </a:xfrm>
          <a:prstGeom prst="rect">
            <a:avLst/>
          </a:prstGeom>
          <a:noFill/>
          <a:ln>
            <a:noFill/>
          </a:ln>
        </p:spPr>
      </p:pic>
      <p:pic>
        <p:nvPicPr>
          <p:cNvPr id="12" name="Google Shape;410;p16" descr="User with solid fill">
            <a:extLst>
              <a:ext uri="{FF2B5EF4-FFF2-40B4-BE49-F238E27FC236}">
                <a16:creationId xmlns:a16="http://schemas.microsoft.com/office/drawing/2014/main" id="{FB8971DD-9BE6-EF18-1A7C-DF80E0FC05E3}"/>
              </a:ext>
            </a:extLst>
          </p:cNvPr>
          <p:cNvPicPr preferRelativeResize="0"/>
          <p:nvPr/>
        </p:nvPicPr>
        <p:blipFill rotWithShape="1">
          <a:blip r:embed="rId9">
            <a:alphaModFix/>
          </a:blip>
          <a:srcRect/>
          <a:stretch/>
        </p:blipFill>
        <p:spPr>
          <a:xfrm>
            <a:off x="6576072" y="2942307"/>
            <a:ext cx="427128" cy="4271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
          <p:cNvSpPr txBox="1">
            <a:spLocks noGrp="1"/>
          </p:cNvSpPr>
          <p:nvPr>
            <p:ph type="body" idx="1"/>
          </p:nvPr>
        </p:nvSpPr>
        <p:spPr>
          <a:xfrm>
            <a:off x="4615543" y="1732514"/>
            <a:ext cx="7221969" cy="4378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DE9F3B"/>
              </a:buClr>
              <a:buSzPts val="2640"/>
              <a:buFont typeface="Arial"/>
              <a:buChar char="•"/>
            </a:pPr>
            <a:r>
              <a:rPr lang="en-US" sz="2400" b="0" i="0" u="none" strike="noStrike" cap="none">
                <a:solidFill>
                  <a:schemeClr val="dk2"/>
                </a:solidFill>
                <a:latin typeface="Poppins"/>
                <a:ea typeface="Poppins"/>
                <a:cs typeface="Poppins"/>
                <a:sym typeface="Poppins"/>
              </a:rPr>
              <a:t>Use the </a:t>
            </a:r>
            <a:r>
              <a:rPr lang="en-US" sz="2400" b="1" i="0" u="none" strike="noStrike" cap="none">
                <a:solidFill>
                  <a:schemeClr val="dk2"/>
                </a:solidFill>
                <a:latin typeface="Poppins"/>
                <a:ea typeface="Poppins"/>
                <a:cs typeface="Poppins"/>
                <a:sym typeface="Poppins"/>
              </a:rPr>
              <a:t>mute/unmute button</a:t>
            </a:r>
            <a:r>
              <a:rPr lang="en-US" sz="2400" b="0" i="0" u="none" strike="noStrike" cap="none">
                <a:solidFill>
                  <a:schemeClr val="dk2"/>
                </a:solidFill>
                <a:latin typeface="Poppins"/>
                <a:ea typeface="Poppins"/>
                <a:cs typeface="Poppins"/>
                <a:sym typeface="Poppins"/>
              </a:rPr>
              <a:t>.</a:t>
            </a:r>
            <a:endParaRPr/>
          </a:p>
          <a:p>
            <a:pPr marL="342900" marR="0" lvl="0" indent="-342900" algn="l" rtl="0">
              <a:lnSpc>
                <a:spcPct val="100000"/>
              </a:lnSpc>
              <a:spcBef>
                <a:spcPts val="480"/>
              </a:spcBef>
              <a:spcAft>
                <a:spcPts val="0"/>
              </a:spcAft>
              <a:buClr>
                <a:srgbClr val="DE9F3B"/>
              </a:buClr>
              <a:buSzPts val="2640"/>
              <a:buFont typeface="Arial"/>
              <a:buChar char="•"/>
            </a:pPr>
            <a:r>
              <a:rPr lang="en-US" sz="2400" b="0" i="0" u="none" strike="noStrike" cap="none">
                <a:solidFill>
                  <a:schemeClr val="dk2"/>
                </a:solidFill>
                <a:latin typeface="Poppins"/>
                <a:ea typeface="Poppins"/>
                <a:cs typeface="Poppins"/>
                <a:sym typeface="Poppins"/>
              </a:rPr>
              <a:t>If you have a question, comment, or contribution, use the </a:t>
            </a:r>
            <a:r>
              <a:rPr lang="en-US" sz="2400" b="1" i="0" u="none" strike="noStrike" cap="none">
                <a:solidFill>
                  <a:schemeClr val="dk2"/>
                </a:solidFill>
                <a:latin typeface="Poppins"/>
                <a:ea typeface="Poppins"/>
                <a:cs typeface="Poppins"/>
                <a:sym typeface="Poppins"/>
              </a:rPr>
              <a:t>raise-hand function </a:t>
            </a:r>
            <a:r>
              <a:rPr lang="en-US" sz="2400" b="0" i="0" u="none" strike="noStrike" cap="none">
                <a:solidFill>
                  <a:schemeClr val="dk2"/>
                </a:solidFill>
                <a:latin typeface="Poppins"/>
                <a:ea typeface="Poppins"/>
                <a:cs typeface="Poppins"/>
                <a:sym typeface="Poppins"/>
              </a:rPr>
              <a:t>or the </a:t>
            </a:r>
            <a:r>
              <a:rPr lang="en-US" sz="2400" b="1" i="0" u="none" strike="noStrike" cap="none">
                <a:solidFill>
                  <a:schemeClr val="dk2"/>
                </a:solidFill>
                <a:latin typeface="Poppins"/>
                <a:ea typeface="Poppins"/>
                <a:cs typeface="Poppins"/>
                <a:sym typeface="Poppins"/>
              </a:rPr>
              <a:t>chat box</a:t>
            </a:r>
            <a:r>
              <a:rPr lang="en-US" sz="2400" b="0" i="0" u="none" strike="noStrike" cap="none">
                <a:solidFill>
                  <a:schemeClr val="dk2"/>
                </a:solidFill>
                <a:latin typeface="Poppins"/>
                <a:ea typeface="Poppins"/>
                <a:cs typeface="Poppins"/>
                <a:sym typeface="Poppins"/>
              </a:rPr>
              <a:t>.</a:t>
            </a:r>
            <a:endParaRPr/>
          </a:p>
          <a:p>
            <a:pPr marL="342900" marR="0" lvl="0" indent="-342900" algn="l" rtl="0">
              <a:lnSpc>
                <a:spcPct val="100000"/>
              </a:lnSpc>
              <a:spcBef>
                <a:spcPts val="480"/>
              </a:spcBef>
              <a:spcAft>
                <a:spcPts val="0"/>
              </a:spcAft>
              <a:buClr>
                <a:srgbClr val="DE9F3B"/>
              </a:buClr>
              <a:buSzPts val="2640"/>
              <a:buFont typeface="Arial"/>
              <a:buChar char="•"/>
            </a:pPr>
            <a:r>
              <a:rPr lang="en-US" sz="2400" b="0" i="0" u="none" strike="noStrike" cap="none">
                <a:solidFill>
                  <a:schemeClr val="dk2"/>
                </a:solidFill>
                <a:latin typeface="Poppins"/>
                <a:ea typeface="Poppins"/>
                <a:cs typeface="Poppins"/>
                <a:sym typeface="Poppins"/>
              </a:rPr>
              <a:t>Take notes to keep track of your thoughts.</a:t>
            </a:r>
            <a:endParaRPr/>
          </a:p>
          <a:p>
            <a:pPr marL="342900" marR="0" lvl="0" indent="-342900" algn="l" rtl="0">
              <a:lnSpc>
                <a:spcPct val="100000"/>
              </a:lnSpc>
              <a:spcBef>
                <a:spcPts val="480"/>
              </a:spcBef>
              <a:spcAft>
                <a:spcPts val="0"/>
              </a:spcAft>
              <a:buClr>
                <a:srgbClr val="DE9F3B"/>
              </a:buClr>
              <a:buSzPts val="2640"/>
              <a:buFont typeface="Arial"/>
              <a:buChar char="•"/>
            </a:pPr>
            <a:r>
              <a:rPr lang="en-US" sz="2400" b="0" i="0" u="none" strike="noStrike" cap="none">
                <a:solidFill>
                  <a:schemeClr val="dk2"/>
                </a:solidFill>
                <a:latin typeface="Poppins"/>
                <a:ea typeface="Poppins"/>
                <a:cs typeface="Poppins"/>
                <a:sym typeface="Poppins"/>
              </a:rPr>
              <a:t>Keep our </a:t>
            </a:r>
            <a:r>
              <a:rPr lang="en-US" sz="2400" b="1" i="0" u="none" strike="noStrike" cap="none">
                <a:solidFill>
                  <a:schemeClr val="dk2"/>
                </a:solidFill>
                <a:latin typeface="Poppins"/>
                <a:ea typeface="Poppins"/>
                <a:cs typeface="Poppins"/>
                <a:sym typeface="Poppins"/>
              </a:rPr>
              <a:t>working agreements </a:t>
            </a:r>
            <a:r>
              <a:rPr lang="en-US" sz="2400" b="0" i="0" u="none" strike="noStrike" cap="none">
                <a:solidFill>
                  <a:schemeClr val="dk2"/>
                </a:solidFill>
                <a:latin typeface="Poppins"/>
                <a:ea typeface="Poppins"/>
                <a:cs typeface="Poppins"/>
                <a:sym typeface="Poppins"/>
              </a:rPr>
              <a:t>top of mind.</a:t>
            </a:r>
            <a:endParaRPr/>
          </a:p>
          <a:p>
            <a:pPr marL="342900" marR="0" lvl="0" indent="-342900" algn="l" rtl="0">
              <a:lnSpc>
                <a:spcPct val="100000"/>
              </a:lnSpc>
              <a:spcBef>
                <a:spcPts val="480"/>
              </a:spcBef>
              <a:spcAft>
                <a:spcPts val="0"/>
              </a:spcAft>
              <a:buClr>
                <a:srgbClr val="DE9F3B"/>
              </a:buClr>
              <a:buSzPts val="2640"/>
              <a:buFont typeface="Arial"/>
              <a:buChar char="•"/>
            </a:pPr>
            <a:r>
              <a:rPr lang="en-US" sz="2400" b="0" i="0" u="none" strike="noStrike" cap="none">
                <a:solidFill>
                  <a:schemeClr val="dk2"/>
                </a:solidFill>
                <a:latin typeface="Poppins"/>
                <a:ea typeface="Poppins"/>
                <a:cs typeface="Poppins"/>
                <a:sym typeface="Poppins"/>
              </a:rPr>
              <a:t>Prioritize your </a:t>
            </a:r>
            <a:r>
              <a:rPr lang="en-US" sz="2400" b="1" i="0" u="none" strike="noStrike" cap="none">
                <a:solidFill>
                  <a:schemeClr val="dk2"/>
                </a:solidFill>
                <a:latin typeface="Poppins"/>
                <a:ea typeface="Poppins"/>
                <a:cs typeface="Poppins"/>
                <a:sym typeface="Poppins"/>
              </a:rPr>
              <a:t>mental health</a:t>
            </a:r>
            <a:r>
              <a:rPr lang="en-US" sz="2400" b="0" i="0" u="none" strike="noStrike" cap="none">
                <a:solidFill>
                  <a:schemeClr val="dk2"/>
                </a:solidFill>
                <a:latin typeface="Poppins"/>
                <a:ea typeface="Poppins"/>
                <a:cs typeface="Poppins"/>
                <a:sym typeface="Poppins"/>
              </a:rPr>
              <a:t>. Some of our sessions cover difficult topics. If you need to step away, please know that we support you in doing so. </a:t>
            </a:r>
            <a:endParaRPr/>
          </a:p>
        </p:txBody>
      </p:sp>
      <p:sp>
        <p:nvSpPr>
          <p:cNvPr id="271" name="Google Shape;271;p2"/>
          <p:cNvSpPr txBox="1">
            <a:spLocks noGrp="1"/>
          </p:cNvSpPr>
          <p:nvPr>
            <p:ph type="title"/>
          </p:nvPr>
        </p:nvSpPr>
        <p:spPr>
          <a:xfrm>
            <a:off x="0" y="423863"/>
            <a:ext cx="9303657" cy="1143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r>
              <a:rPr lang="en-US"/>
              <a:t>Logistics &amp; Quick Tips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a:spLocks noGrp="1"/>
          </p:cNvSpPr>
          <p:nvPr>
            <p:ph type="body" idx="1"/>
          </p:nvPr>
        </p:nvSpPr>
        <p:spPr>
          <a:xfrm>
            <a:off x="638075" y="1953059"/>
            <a:ext cx="8357644"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dirty="0">
                <a:solidFill>
                  <a:schemeClr val="dk2"/>
                </a:solidFill>
                <a:latin typeface="Poppins"/>
                <a:ea typeface="Poppins"/>
                <a:cs typeface="Poppins"/>
                <a:sym typeface="Poppins"/>
              </a:rPr>
              <a:t>Navigating the </a:t>
            </a:r>
            <a:br>
              <a:rPr lang="en-US" sz="5400" b="1" i="0" u="none" strike="noStrike" cap="none" dirty="0">
                <a:solidFill>
                  <a:schemeClr val="dk2"/>
                </a:solidFill>
                <a:latin typeface="Poppins"/>
                <a:ea typeface="Poppins"/>
                <a:cs typeface="Poppins"/>
                <a:sym typeface="Poppins"/>
              </a:rPr>
            </a:br>
            <a:r>
              <a:rPr lang="en-US" sz="5400" b="1" i="0" u="none" strike="noStrike" cap="none" dirty="0">
                <a:solidFill>
                  <a:schemeClr val="dk2"/>
                </a:solidFill>
                <a:latin typeface="Poppins"/>
                <a:ea typeface="Poppins"/>
                <a:cs typeface="Poppins"/>
                <a:sym typeface="Poppins"/>
              </a:rPr>
              <a:t>HIV Prevention Ambassador Training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0"/>
          <p:cNvSpPr txBox="1">
            <a:spLocks noGrp="1"/>
          </p:cNvSpPr>
          <p:nvPr>
            <p:ph type="body" idx="2"/>
          </p:nvPr>
        </p:nvSpPr>
        <p:spPr>
          <a:xfrm>
            <a:off x="0" y="630462"/>
            <a:ext cx="5745253"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What is in the training package?</a:t>
            </a:r>
            <a:endParaRPr/>
          </a:p>
          <a:p>
            <a:pPr marL="0" lvl="0" indent="0" algn="l" rtl="0">
              <a:lnSpc>
                <a:spcPct val="100000"/>
              </a:lnSpc>
              <a:spcBef>
                <a:spcPts val="720"/>
              </a:spcBef>
              <a:spcAft>
                <a:spcPts val="0"/>
              </a:spcAft>
              <a:buSzPts val="3600"/>
              <a:buNone/>
            </a:pPr>
            <a:r>
              <a:rPr lang="en-US"/>
              <a:t>PART 1</a:t>
            </a:r>
            <a:endParaRPr/>
          </a:p>
        </p:txBody>
      </p:sp>
      <p:sp>
        <p:nvSpPr>
          <p:cNvPr id="455" name="Google Shape;455;p20"/>
          <p:cNvSpPr/>
          <p:nvPr/>
        </p:nvSpPr>
        <p:spPr>
          <a:xfrm>
            <a:off x="753515" y="2172158"/>
            <a:ext cx="4440451" cy="3495219"/>
          </a:xfrm>
          <a:prstGeom prst="rect">
            <a:avLst/>
          </a:prstGeom>
          <a:solidFill>
            <a:schemeClr val="accent3">
              <a:alpha val="5019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20"/>
          <p:cNvSpPr txBox="1"/>
          <p:nvPr/>
        </p:nvSpPr>
        <p:spPr>
          <a:xfrm>
            <a:off x="888667" y="2348719"/>
            <a:ext cx="4305300" cy="172561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1800"/>
              <a:buFont typeface="Arial"/>
              <a:buNone/>
            </a:pPr>
            <a:r>
              <a:rPr lang="en-US" sz="1800" b="0" i="0" u="none" strike="noStrike" cap="none" dirty="0">
                <a:solidFill>
                  <a:schemeClr val="dk1"/>
                </a:solidFill>
                <a:latin typeface="Poppins SemiBold"/>
                <a:ea typeface="Poppins SemiBold"/>
                <a:cs typeface="Poppins SemiBold"/>
                <a:sym typeface="Poppins SemiBold"/>
              </a:rPr>
              <a:t>Instructions for using the manual</a:t>
            </a:r>
            <a:r>
              <a:rPr lang="en-US" sz="1800" b="0" i="0" u="none" strike="noStrike" cap="none" dirty="0">
                <a:solidFill>
                  <a:schemeClr val="dk1"/>
                </a:solidFill>
                <a:latin typeface="Poppins"/>
                <a:ea typeface="Poppins"/>
                <a:cs typeface="Poppins"/>
                <a:sym typeface="Poppins"/>
              </a:rPr>
              <a:t>, selecting and supporting ambassadors, and tips for tailoring and conducting the training with </a:t>
            </a:r>
            <a:r>
              <a:rPr lang="en-US" sz="1800" b="0" i="1" u="none" strike="noStrike" cap="none" dirty="0">
                <a:solidFill>
                  <a:schemeClr val="dk1"/>
                </a:solidFill>
                <a:latin typeface="Poppins"/>
                <a:ea typeface="Poppins"/>
                <a:cs typeface="Poppins"/>
                <a:sym typeface="Poppins"/>
              </a:rPr>
              <a:t>your</a:t>
            </a:r>
            <a:r>
              <a:rPr lang="en-US" sz="1800" b="0" i="0" u="none" strike="noStrike" cap="none" dirty="0">
                <a:solidFill>
                  <a:schemeClr val="dk1"/>
                </a:solidFill>
                <a:latin typeface="Poppins"/>
                <a:ea typeface="Poppins"/>
                <a:cs typeface="Poppins"/>
                <a:sym typeface="Poppins"/>
              </a:rPr>
              <a:t> participant group</a:t>
            </a:r>
            <a:endParaRPr sz="1400" b="0" i="0" u="none" strike="noStrike" cap="none" dirty="0">
              <a:solidFill>
                <a:srgbClr val="000000"/>
              </a:solidFill>
              <a:latin typeface="Arial"/>
              <a:ea typeface="Arial"/>
              <a:cs typeface="Arial"/>
              <a:sym typeface="Arial"/>
            </a:endParaRPr>
          </a:p>
        </p:txBody>
      </p:sp>
      <p:pic>
        <p:nvPicPr>
          <p:cNvPr id="457" name="Google Shape;457;p20"/>
          <p:cNvPicPr preferRelativeResize="0"/>
          <p:nvPr/>
        </p:nvPicPr>
        <p:blipFill rotWithShape="1">
          <a:blip r:embed="rId3">
            <a:alphaModFix/>
          </a:blip>
          <a:srcRect t="9605"/>
          <a:stretch/>
        </p:blipFill>
        <p:spPr>
          <a:xfrm>
            <a:off x="5745253" y="0"/>
            <a:ext cx="6446747" cy="6858000"/>
          </a:xfrm>
          <a:prstGeom prst="rect">
            <a:avLst/>
          </a:prstGeom>
          <a:noFill/>
          <a:ln>
            <a:noFill/>
          </a:ln>
        </p:spPr>
      </p:pic>
      <p:pic>
        <p:nvPicPr>
          <p:cNvPr id="458" name="Google Shape;458;p20"/>
          <p:cNvPicPr preferRelativeResize="0"/>
          <p:nvPr/>
        </p:nvPicPr>
        <p:blipFill rotWithShape="1">
          <a:blip r:embed="rId4">
            <a:alphaModFix/>
          </a:blip>
          <a:srcRect/>
          <a:stretch/>
        </p:blipFill>
        <p:spPr>
          <a:xfrm>
            <a:off x="888668" y="3928973"/>
            <a:ext cx="5487418" cy="2427983"/>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1"/>
          <p:cNvSpPr txBox="1">
            <a:spLocks noGrp="1"/>
          </p:cNvSpPr>
          <p:nvPr>
            <p:ph type="body" idx="2"/>
          </p:nvPr>
        </p:nvSpPr>
        <p:spPr>
          <a:xfrm>
            <a:off x="0" y="630462"/>
            <a:ext cx="5745253"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What is in the training package?</a:t>
            </a:r>
            <a:endParaRPr/>
          </a:p>
          <a:p>
            <a:pPr marL="0" lvl="0" indent="0" algn="l" rtl="0">
              <a:lnSpc>
                <a:spcPct val="100000"/>
              </a:lnSpc>
              <a:spcBef>
                <a:spcPts val="720"/>
              </a:spcBef>
              <a:spcAft>
                <a:spcPts val="0"/>
              </a:spcAft>
              <a:buSzPts val="3600"/>
              <a:buNone/>
            </a:pPr>
            <a:r>
              <a:rPr lang="en-US"/>
              <a:t>PART 2</a:t>
            </a:r>
            <a:endParaRPr/>
          </a:p>
        </p:txBody>
      </p:sp>
      <p:sp>
        <p:nvSpPr>
          <p:cNvPr id="465" name="Google Shape;465;p21"/>
          <p:cNvSpPr/>
          <p:nvPr/>
        </p:nvSpPr>
        <p:spPr>
          <a:xfrm>
            <a:off x="759730" y="2286410"/>
            <a:ext cx="7024687" cy="3571419"/>
          </a:xfrm>
          <a:prstGeom prst="rect">
            <a:avLst/>
          </a:prstGeom>
          <a:solidFill>
            <a:schemeClr val="accent5">
              <a:alpha val="5019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6" name="Google Shape;466;p21"/>
          <p:cNvSpPr txBox="1"/>
          <p:nvPr/>
        </p:nvSpPr>
        <p:spPr>
          <a:xfrm>
            <a:off x="786384" y="2364321"/>
            <a:ext cx="5309616" cy="172623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400" b="1" i="0" u="none" strike="noStrike" cap="none" dirty="0">
                <a:solidFill>
                  <a:schemeClr val="dk1"/>
                </a:solidFill>
                <a:latin typeface="Poppins"/>
                <a:ea typeface="Poppins"/>
                <a:cs typeface="Poppins"/>
                <a:sym typeface="Poppins"/>
              </a:rPr>
              <a:t>The training sessions, </a:t>
            </a:r>
            <a:r>
              <a:rPr lang="en-US" sz="2400" b="0" i="0" u="none" strike="noStrike" cap="none" dirty="0">
                <a:solidFill>
                  <a:schemeClr val="dk1"/>
                </a:solidFill>
                <a:latin typeface="Poppins"/>
                <a:ea typeface="Poppins"/>
                <a:cs typeface="Poppins"/>
                <a:sym typeface="Poppins"/>
              </a:rPr>
              <a:t>separated into </a:t>
            </a:r>
            <a:r>
              <a:rPr lang="en-US" sz="2400" b="1" i="0" u="none" strike="noStrike" cap="none" dirty="0">
                <a:solidFill>
                  <a:srgbClr val="35843C"/>
                </a:solidFill>
                <a:latin typeface="Poppins"/>
                <a:ea typeface="Poppins"/>
                <a:cs typeface="Poppins"/>
                <a:sym typeface="Poppins"/>
              </a:rPr>
              <a:t>Foundational Knowledge*</a:t>
            </a:r>
            <a:r>
              <a:rPr lang="en-US" sz="2400" b="0" i="0" u="none" strike="noStrike" cap="none" dirty="0">
                <a:solidFill>
                  <a:schemeClr val="dk1"/>
                </a:solidFill>
                <a:latin typeface="Poppins"/>
                <a:ea typeface="Poppins"/>
                <a:cs typeface="Poppins"/>
                <a:sym typeface="Poppins"/>
              </a:rPr>
              <a:t>, </a:t>
            </a:r>
            <a:r>
              <a:rPr lang="en-US" sz="2400" b="1" i="0" u="none" strike="noStrike" cap="none" dirty="0" err="1">
                <a:solidFill>
                  <a:schemeClr val="dk1"/>
                </a:solidFill>
                <a:latin typeface="Poppins"/>
                <a:ea typeface="Poppins"/>
                <a:cs typeface="Poppins"/>
                <a:sym typeface="Poppins"/>
              </a:rPr>
              <a:t>PrEP</a:t>
            </a:r>
            <a:r>
              <a:rPr lang="en-US" sz="2400" b="1" i="0" u="none" strike="noStrike" cap="none" dirty="0">
                <a:solidFill>
                  <a:schemeClr val="dk1"/>
                </a:solidFill>
                <a:latin typeface="Poppins"/>
                <a:ea typeface="Poppins"/>
                <a:cs typeface="Poppins"/>
                <a:sym typeface="Poppins"/>
              </a:rPr>
              <a:t> Method Knowledge &amp; Sessions</a:t>
            </a:r>
            <a:r>
              <a:rPr lang="en-US" sz="2400" b="0" i="0" u="none" strike="noStrike" cap="none" dirty="0">
                <a:solidFill>
                  <a:schemeClr val="dk1"/>
                </a:solidFill>
                <a:latin typeface="Poppins"/>
                <a:ea typeface="Poppins"/>
                <a:cs typeface="Poppins"/>
                <a:sym typeface="Poppins"/>
              </a:rPr>
              <a:t>, and </a:t>
            </a:r>
            <a:r>
              <a:rPr lang="en-US" sz="2400" b="1" i="0" u="none" strike="noStrike" cap="none" dirty="0">
                <a:solidFill>
                  <a:schemeClr val="dk1"/>
                </a:solidFill>
                <a:latin typeface="Poppins"/>
                <a:ea typeface="Poppins"/>
                <a:cs typeface="Poppins"/>
                <a:sym typeface="Poppins"/>
              </a:rPr>
              <a:t>Ambassador Skills</a:t>
            </a:r>
            <a:endParaRPr sz="1200" b="0" i="0" u="none" strike="noStrike" cap="none" dirty="0">
              <a:solidFill>
                <a:srgbClr val="000000"/>
              </a:solidFill>
              <a:latin typeface="Arial"/>
              <a:ea typeface="Arial"/>
              <a:cs typeface="Arial"/>
              <a:sym typeface="Arial"/>
            </a:endParaRPr>
          </a:p>
        </p:txBody>
      </p:sp>
      <p:pic>
        <p:nvPicPr>
          <p:cNvPr id="467" name="Google Shape;467;p21"/>
          <p:cNvPicPr preferRelativeResize="0"/>
          <p:nvPr/>
        </p:nvPicPr>
        <p:blipFill rotWithShape="1">
          <a:blip r:embed="rId3">
            <a:alphaModFix/>
          </a:blip>
          <a:srcRect t="6166"/>
          <a:stretch/>
        </p:blipFill>
        <p:spPr>
          <a:xfrm>
            <a:off x="6342806" y="0"/>
            <a:ext cx="5849194" cy="6858000"/>
          </a:xfrm>
          <a:prstGeom prst="rect">
            <a:avLst/>
          </a:prstGeom>
          <a:noFill/>
          <a:ln>
            <a:noFill/>
          </a:ln>
        </p:spPr>
      </p:pic>
      <p:sp>
        <p:nvSpPr>
          <p:cNvPr id="468" name="Google Shape;468;p21"/>
          <p:cNvSpPr txBox="1"/>
          <p:nvPr/>
        </p:nvSpPr>
        <p:spPr>
          <a:xfrm>
            <a:off x="7221982" y="6298774"/>
            <a:ext cx="4970018" cy="5592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1400"/>
              <a:buFont typeface="Noto Sans Symbols"/>
              <a:buNone/>
            </a:pPr>
            <a:r>
              <a:rPr lang="en-US" sz="1400" b="0" i="0" u="none" strike="noStrike" cap="none">
                <a:solidFill>
                  <a:schemeClr val="dk1"/>
                </a:solidFill>
                <a:latin typeface="Poppins"/>
                <a:ea typeface="Poppins"/>
                <a:cs typeface="Poppins"/>
                <a:sym typeface="Poppins"/>
              </a:rPr>
              <a:t>*There are slight differences in the AGYW and Diverse Version foundational knowledge order</a:t>
            </a:r>
            <a:endParaRPr sz="1400" b="0" i="0" u="none" strike="noStrike" cap="none">
              <a:solidFill>
                <a:srgbClr val="000000"/>
              </a:solidFill>
              <a:latin typeface="Arial"/>
              <a:ea typeface="Arial"/>
              <a:cs typeface="Arial"/>
              <a:sym typeface="Arial"/>
            </a:endParaRPr>
          </a:p>
        </p:txBody>
      </p:sp>
      <p:pic>
        <p:nvPicPr>
          <p:cNvPr id="469" name="Google Shape;469;p21"/>
          <p:cNvPicPr preferRelativeResize="0"/>
          <p:nvPr/>
        </p:nvPicPr>
        <p:blipFill rotWithShape="1">
          <a:blip r:embed="rId4">
            <a:alphaModFix/>
          </a:blip>
          <a:srcRect l="351" r="1395"/>
          <a:stretch/>
        </p:blipFill>
        <p:spPr>
          <a:xfrm>
            <a:off x="1046473" y="3998486"/>
            <a:ext cx="5849193" cy="2229052"/>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2"/>
          <p:cNvSpPr txBox="1">
            <a:spLocks noGrp="1"/>
          </p:cNvSpPr>
          <p:nvPr>
            <p:ph type="body" idx="2"/>
          </p:nvPr>
        </p:nvSpPr>
        <p:spPr>
          <a:xfrm>
            <a:off x="0" y="630462"/>
            <a:ext cx="5745253"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What is in the training package?</a:t>
            </a:r>
            <a:endParaRPr/>
          </a:p>
          <a:p>
            <a:pPr marL="0" lvl="0" indent="0" algn="l" rtl="0">
              <a:lnSpc>
                <a:spcPct val="100000"/>
              </a:lnSpc>
              <a:spcBef>
                <a:spcPts val="720"/>
              </a:spcBef>
              <a:spcAft>
                <a:spcPts val="0"/>
              </a:spcAft>
              <a:buSzPts val="3600"/>
              <a:buNone/>
            </a:pPr>
            <a:r>
              <a:rPr lang="en-US"/>
              <a:t>PART 2</a:t>
            </a:r>
            <a:endParaRPr/>
          </a:p>
        </p:txBody>
      </p:sp>
      <p:sp>
        <p:nvSpPr>
          <p:cNvPr id="476" name="Google Shape;476;p22"/>
          <p:cNvSpPr/>
          <p:nvPr/>
        </p:nvSpPr>
        <p:spPr>
          <a:xfrm>
            <a:off x="759730" y="2286410"/>
            <a:ext cx="7024687" cy="3571419"/>
          </a:xfrm>
          <a:prstGeom prst="rect">
            <a:avLst/>
          </a:prstGeom>
          <a:solidFill>
            <a:schemeClr val="accent5">
              <a:alpha val="5019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22"/>
          <p:cNvSpPr txBox="1"/>
          <p:nvPr/>
        </p:nvSpPr>
        <p:spPr>
          <a:xfrm>
            <a:off x="786384" y="2364321"/>
            <a:ext cx="5309616" cy="172623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400" b="1" i="0" u="none" strike="noStrike" cap="none" dirty="0">
                <a:solidFill>
                  <a:schemeClr val="dk1"/>
                </a:solidFill>
                <a:latin typeface="Poppins"/>
                <a:ea typeface="Poppins"/>
                <a:cs typeface="Poppins"/>
                <a:sym typeface="Poppins"/>
              </a:rPr>
              <a:t>The training sessions, </a:t>
            </a:r>
            <a:r>
              <a:rPr lang="en-US" sz="2400" b="0" i="0" u="none" strike="noStrike" cap="none" dirty="0">
                <a:solidFill>
                  <a:schemeClr val="dk1"/>
                </a:solidFill>
                <a:latin typeface="Poppins"/>
                <a:ea typeface="Poppins"/>
                <a:cs typeface="Poppins"/>
                <a:sym typeface="Poppins"/>
              </a:rPr>
              <a:t>separated into </a:t>
            </a:r>
            <a:r>
              <a:rPr lang="en-US" sz="2400" b="1" i="0" u="none" strike="noStrike" cap="none" dirty="0">
                <a:solidFill>
                  <a:schemeClr val="dk1"/>
                </a:solidFill>
                <a:latin typeface="Poppins"/>
                <a:ea typeface="Poppins"/>
                <a:cs typeface="Poppins"/>
                <a:sym typeface="Poppins"/>
              </a:rPr>
              <a:t>Foundational Knowledge</a:t>
            </a:r>
            <a:r>
              <a:rPr lang="en-US" sz="2400" b="0" i="0" u="none" strike="noStrike" cap="none" dirty="0">
                <a:solidFill>
                  <a:schemeClr val="dk1"/>
                </a:solidFill>
                <a:latin typeface="Poppins"/>
                <a:ea typeface="Poppins"/>
                <a:cs typeface="Poppins"/>
                <a:sym typeface="Poppins"/>
              </a:rPr>
              <a:t>, </a:t>
            </a:r>
            <a:r>
              <a:rPr lang="en-US" sz="2400" b="1" i="0" u="none" strike="noStrike" cap="none" dirty="0" err="1">
                <a:solidFill>
                  <a:srgbClr val="BF3593"/>
                </a:solidFill>
                <a:latin typeface="Poppins"/>
                <a:ea typeface="Poppins"/>
                <a:cs typeface="Poppins"/>
                <a:sym typeface="Poppins"/>
              </a:rPr>
              <a:t>PrEP</a:t>
            </a:r>
            <a:r>
              <a:rPr lang="en-US" sz="2400" b="1" i="0" u="none" strike="noStrike" cap="none" dirty="0">
                <a:solidFill>
                  <a:srgbClr val="BF3593"/>
                </a:solidFill>
                <a:latin typeface="Poppins"/>
                <a:ea typeface="Poppins"/>
                <a:cs typeface="Poppins"/>
                <a:sym typeface="Poppins"/>
              </a:rPr>
              <a:t> Method Knowledge &amp; Sessions</a:t>
            </a:r>
            <a:r>
              <a:rPr lang="en-US" sz="2400" b="0" i="0" u="none" strike="noStrike" cap="none" dirty="0">
                <a:solidFill>
                  <a:schemeClr val="dk1"/>
                </a:solidFill>
                <a:latin typeface="Poppins"/>
                <a:ea typeface="Poppins"/>
                <a:cs typeface="Poppins"/>
                <a:sym typeface="Poppins"/>
              </a:rPr>
              <a:t>, and </a:t>
            </a:r>
            <a:r>
              <a:rPr lang="en-US" sz="2400" b="1" i="0" u="none" strike="noStrike" cap="none" dirty="0">
                <a:solidFill>
                  <a:schemeClr val="dk1"/>
                </a:solidFill>
                <a:latin typeface="Poppins"/>
                <a:ea typeface="Poppins"/>
                <a:cs typeface="Poppins"/>
                <a:sym typeface="Poppins"/>
              </a:rPr>
              <a:t>Ambassador Skills</a:t>
            </a:r>
            <a:endParaRPr sz="1200" b="0" i="0" u="none" strike="noStrike" cap="none" dirty="0">
              <a:solidFill>
                <a:srgbClr val="000000"/>
              </a:solidFill>
              <a:latin typeface="Arial"/>
              <a:ea typeface="Arial"/>
              <a:cs typeface="Arial"/>
              <a:sym typeface="Arial"/>
            </a:endParaRPr>
          </a:p>
        </p:txBody>
      </p:sp>
      <p:pic>
        <p:nvPicPr>
          <p:cNvPr id="478" name="Google Shape;478;p22"/>
          <p:cNvPicPr preferRelativeResize="0"/>
          <p:nvPr/>
        </p:nvPicPr>
        <p:blipFill rotWithShape="1">
          <a:blip r:embed="rId3">
            <a:alphaModFix/>
          </a:blip>
          <a:srcRect l="6003" t="7477" b="1473"/>
          <a:stretch/>
        </p:blipFill>
        <p:spPr>
          <a:xfrm>
            <a:off x="6342806" y="0"/>
            <a:ext cx="5849194" cy="6858000"/>
          </a:xfrm>
          <a:prstGeom prst="rect">
            <a:avLst/>
          </a:prstGeom>
          <a:noFill/>
          <a:ln>
            <a:noFill/>
          </a:ln>
        </p:spPr>
      </p:pic>
      <p:pic>
        <p:nvPicPr>
          <p:cNvPr id="479" name="Google Shape;479;p22"/>
          <p:cNvPicPr preferRelativeResize="0"/>
          <p:nvPr/>
        </p:nvPicPr>
        <p:blipFill rotWithShape="1">
          <a:blip r:embed="rId4">
            <a:alphaModFix/>
          </a:blip>
          <a:srcRect/>
          <a:stretch/>
        </p:blipFill>
        <p:spPr>
          <a:xfrm>
            <a:off x="983717" y="4059872"/>
            <a:ext cx="3875365" cy="2239949"/>
          </a:xfrm>
          <a:prstGeom prst="rect">
            <a:avLst/>
          </a:prstGeom>
          <a:noFill/>
          <a:ln>
            <a:noFill/>
          </a:ln>
          <a:effectLst>
            <a:outerShdw blurRad="292100" dist="139700" dir="2700000" algn="tl" rotWithShape="0">
              <a:srgbClr val="333333">
                <a:alpha val="65098"/>
              </a:srgbClr>
            </a:outerShdw>
          </a:effectLst>
        </p:spPr>
      </p:pic>
      <p:pic>
        <p:nvPicPr>
          <p:cNvPr id="480" name="Google Shape;480;p22"/>
          <p:cNvPicPr preferRelativeResize="0"/>
          <p:nvPr/>
        </p:nvPicPr>
        <p:blipFill rotWithShape="1">
          <a:blip r:embed="rId5">
            <a:alphaModFix/>
          </a:blip>
          <a:srcRect/>
          <a:stretch/>
        </p:blipFill>
        <p:spPr>
          <a:xfrm>
            <a:off x="3503723" y="4591084"/>
            <a:ext cx="4483060" cy="1763122"/>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3"/>
          <p:cNvSpPr txBox="1">
            <a:spLocks noGrp="1"/>
          </p:cNvSpPr>
          <p:nvPr>
            <p:ph type="body" idx="2"/>
          </p:nvPr>
        </p:nvSpPr>
        <p:spPr>
          <a:xfrm>
            <a:off x="0" y="630462"/>
            <a:ext cx="5745253"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dirty="0"/>
              <a:t>What is in the training package?</a:t>
            </a:r>
            <a:endParaRPr dirty="0"/>
          </a:p>
          <a:p>
            <a:pPr marL="0" lvl="0" indent="0" algn="l" rtl="0">
              <a:lnSpc>
                <a:spcPct val="100000"/>
              </a:lnSpc>
              <a:spcBef>
                <a:spcPts val="720"/>
              </a:spcBef>
              <a:spcAft>
                <a:spcPts val="0"/>
              </a:spcAft>
              <a:buSzPts val="3600"/>
              <a:buNone/>
            </a:pPr>
            <a:r>
              <a:rPr lang="en-US" dirty="0"/>
              <a:t>PART 2</a:t>
            </a:r>
            <a:endParaRPr dirty="0"/>
          </a:p>
        </p:txBody>
      </p:sp>
      <p:sp>
        <p:nvSpPr>
          <p:cNvPr id="487" name="Google Shape;487;p23"/>
          <p:cNvSpPr/>
          <p:nvPr/>
        </p:nvSpPr>
        <p:spPr>
          <a:xfrm>
            <a:off x="759730" y="2286410"/>
            <a:ext cx="7024687" cy="3571419"/>
          </a:xfrm>
          <a:prstGeom prst="rect">
            <a:avLst/>
          </a:prstGeom>
          <a:solidFill>
            <a:schemeClr val="accent5">
              <a:alpha val="5019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23"/>
          <p:cNvSpPr txBox="1"/>
          <p:nvPr/>
        </p:nvSpPr>
        <p:spPr>
          <a:xfrm>
            <a:off x="786384" y="2364321"/>
            <a:ext cx="5309616" cy="2026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400" b="1" i="0" u="none" strike="noStrike" cap="none" dirty="0">
                <a:solidFill>
                  <a:schemeClr val="dk1"/>
                </a:solidFill>
                <a:latin typeface="Poppins"/>
                <a:ea typeface="Poppins"/>
                <a:cs typeface="Poppins"/>
                <a:sym typeface="Poppins"/>
              </a:rPr>
              <a:t>The training sessions, </a:t>
            </a:r>
            <a:r>
              <a:rPr lang="en-US" sz="2400" b="0" i="0" u="none" strike="noStrike" cap="none" dirty="0">
                <a:solidFill>
                  <a:schemeClr val="dk1"/>
                </a:solidFill>
                <a:latin typeface="Poppins"/>
                <a:ea typeface="Poppins"/>
                <a:cs typeface="Poppins"/>
                <a:sym typeface="Poppins"/>
              </a:rPr>
              <a:t>separated into </a:t>
            </a:r>
            <a:r>
              <a:rPr lang="en-US" sz="2400" b="1" i="0" u="none" strike="noStrike" cap="none" dirty="0">
                <a:solidFill>
                  <a:schemeClr val="dk1"/>
                </a:solidFill>
                <a:latin typeface="Poppins"/>
                <a:ea typeface="Poppins"/>
                <a:cs typeface="Poppins"/>
                <a:sym typeface="Poppins"/>
              </a:rPr>
              <a:t>Foundational Knowledge</a:t>
            </a:r>
            <a:r>
              <a:rPr lang="en-US" sz="2400" b="0" i="0" u="none" strike="noStrike" cap="none" dirty="0">
                <a:solidFill>
                  <a:schemeClr val="dk1"/>
                </a:solidFill>
                <a:latin typeface="Poppins"/>
                <a:ea typeface="Poppins"/>
                <a:cs typeface="Poppins"/>
                <a:sym typeface="Poppins"/>
              </a:rPr>
              <a:t>, </a:t>
            </a:r>
            <a:r>
              <a:rPr lang="en-US" sz="2400" b="1" i="0" u="none" strike="noStrike" cap="none" dirty="0" err="1">
                <a:solidFill>
                  <a:schemeClr val="dk1"/>
                </a:solidFill>
                <a:latin typeface="Poppins"/>
                <a:ea typeface="Poppins"/>
                <a:cs typeface="Poppins"/>
                <a:sym typeface="Poppins"/>
              </a:rPr>
              <a:t>PrEP</a:t>
            </a:r>
            <a:r>
              <a:rPr lang="en-US" sz="2400" b="1" i="0" u="none" strike="noStrike" cap="none" dirty="0">
                <a:solidFill>
                  <a:schemeClr val="dk1"/>
                </a:solidFill>
                <a:latin typeface="Poppins"/>
                <a:ea typeface="Poppins"/>
                <a:cs typeface="Poppins"/>
                <a:sym typeface="Poppins"/>
              </a:rPr>
              <a:t> Method Knowledge &amp; Sessions</a:t>
            </a:r>
            <a:r>
              <a:rPr lang="en-US" sz="2400" b="0" i="0" u="none" strike="noStrike" cap="none" dirty="0">
                <a:solidFill>
                  <a:schemeClr val="dk1"/>
                </a:solidFill>
                <a:latin typeface="Poppins"/>
                <a:ea typeface="Poppins"/>
                <a:cs typeface="Poppins"/>
                <a:sym typeface="Poppins"/>
              </a:rPr>
              <a:t>, and </a:t>
            </a:r>
            <a:r>
              <a:rPr lang="en-US" sz="2400" b="1" i="0" u="none" strike="noStrike" cap="none" dirty="0">
                <a:solidFill>
                  <a:srgbClr val="0070C0"/>
                </a:solidFill>
                <a:latin typeface="Poppins"/>
                <a:ea typeface="Poppins"/>
                <a:cs typeface="Poppins"/>
                <a:sym typeface="Poppins"/>
              </a:rPr>
              <a:t>Ambassador Skills</a:t>
            </a:r>
            <a:endParaRPr sz="1200" b="0" i="0" u="none" strike="noStrike" cap="none" dirty="0">
              <a:solidFill>
                <a:srgbClr val="000000"/>
              </a:solidFill>
              <a:latin typeface="Arial"/>
              <a:ea typeface="Arial"/>
              <a:cs typeface="Arial"/>
              <a:sym typeface="Arial"/>
            </a:endParaRPr>
          </a:p>
        </p:txBody>
      </p:sp>
      <p:pic>
        <p:nvPicPr>
          <p:cNvPr id="489" name="Google Shape;489;p23"/>
          <p:cNvPicPr preferRelativeResize="0"/>
          <p:nvPr/>
        </p:nvPicPr>
        <p:blipFill rotWithShape="1">
          <a:blip r:embed="rId3">
            <a:alphaModFix/>
          </a:blip>
          <a:srcRect l="323" r="322"/>
          <a:stretch/>
        </p:blipFill>
        <p:spPr>
          <a:xfrm>
            <a:off x="6342806" y="0"/>
            <a:ext cx="5849194" cy="6858000"/>
          </a:xfrm>
          <a:prstGeom prst="rect">
            <a:avLst/>
          </a:prstGeom>
          <a:noFill/>
          <a:ln>
            <a:noFill/>
          </a:ln>
        </p:spPr>
      </p:pic>
      <p:pic>
        <p:nvPicPr>
          <p:cNvPr id="490" name="Google Shape;490;p23"/>
          <p:cNvPicPr preferRelativeResize="0"/>
          <p:nvPr/>
        </p:nvPicPr>
        <p:blipFill rotWithShape="1">
          <a:blip r:embed="rId4">
            <a:alphaModFix/>
          </a:blip>
          <a:srcRect l="5786" t="12086" r="15215" b="8914"/>
          <a:stretch/>
        </p:blipFill>
        <p:spPr>
          <a:xfrm>
            <a:off x="1325608" y="4468582"/>
            <a:ext cx="5309970" cy="2219467"/>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txBox="1">
            <a:spLocks noGrp="1"/>
          </p:cNvSpPr>
          <p:nvPr>
            <p:ph type="body" idx="2"/>
          </p:nvPr>
        </p:nvSpPr>
        <p:spPr>
          <a:xfrm>
            <a:off x="0" y="630462"/>
            <a:ext cx="5745253"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What is in the training package?</a:t>
            </a:r>
            <a:endParaRPr/>
          </a:p>
          <a:p>
            <a:pPr marL="0" lvl="0" indent="0" algn="l" rtl="0">
              <a:lnSpc>
                <a:spcPct val="100000"/>
              </a:lnSpc>
              <a:spcBef>
                <a:spcPts val="720"/>
              </a:spcBef>
              <a:spcAft>
                <a:spcPts val="0"/>
              </a:spcAft>
              <a:buSzPts val="3600"/>
              <a:buNone/>
            </a:pPr>
            <a:r>
              <a:rPr lang="en-US"/>
              <a:t>PART 3</a:t>
            </a:r>
            <a:endParaRPr/>
          </a:p>
        </p:txBody>
      </p:sp>
      <p:sp>
        <p:nvSpPr>
          <p:cNvPr id="497" name="Google Shape;497;p25"/>
          <p:cNvSpPr/>
          <p:nvPr/>
        </p:nvSpPr>
        <p:spPr>
          <a:xfrm>
            <a:off x="759730" y="2286410"/>
            <a:ext cx="7024687" cy="3571419"/>
          </a:xfrm>
          <a:prstGeom prst="rect">
            <a:avLst/>
          </a:prstGeom>
          <a:solidFill>
            <a:schemeClr val="accent4">
              <a:alpha val="5019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25"/>
          <p:cNvSpPr txBox="1"/>
          <p:nvPr/>
        </p:nvSpPr>
        <p:spPr>
          <a:xfrm>
            <a:off x="786384" y="2364321"/>
            <a:ext cx="5742532" cy="2026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800" b="0" i="0" u="none" strike="noStrike" cap="none">
                <a:solidFill>
                  <a:schemeClr val="dk1"/>
                </a:solidFill>
                <a:latin typeface="Poppins"/>
                <a:ea typeface="Poppins"/>
                <a:cs typeface="Poppins"/>
                <a:sym typeface="Poppins"/>
              </a:rPr>
              <a:t>A </a:t>
            </a:r>
            <a:r>
              <a:rPr lang="en-US" sz="2800" b="1" i="0" u="none" strike="noStrike" cap="none">
                <a:solidFill>
                  <a:schemeClr val="dk1"/>
                </a:solidFill>
                <a:latin typeface="Poppins"/>
                <a:ea typeface="Poppins"/>
                <a:cs typeface="Poppins"/>
                <a:sym typeface="Poppins"/>
              </a:rPr>
              <a:t>toolkit</a:t>
            </a:r>
            <a:r>
              <a:rPr lang="en-US" sz="2800" b="0" i="0" u="none" strike="noStrike" cap="none">
                <a:solidFill>
                  <a:schemeClr val="dk1"/>
                </a:solidFill>
                <a:latin typeface="Poppins"/>
                <a:ea typeface="Poppins"/>
                <a:cs typeface="Poppins"/>
                <a:sym typeface="Poppins"/>
              </a:rPr>
              <a:t> </a:t>
            </a:r>
            <a:r>
              <a:rPr lang="en-US" sz="2800" b="1" i="0" u="none" strike="noStrike" cap="none">
                <a:solidFill>
                  <a:schemeClr val="dk1"/>
                </a:solidFill>
                <a:latin typeface="Poppins"/>
                <a:ea typeface="Poppins"/>
                <a:cs typeface="Poppins"/>
                <a:sym typeface="Poppins"/>
              </a:rPr>
              <a:t>of resources and worksheets </a:t>
            </a:r>
            <a:r>
              <a:rPr lang="en-US" sz="2800" b="0" i="0" u="none" strike="noStrike" cap="none">
                <a:solidFill>
                  <a:schemeClr val="dk1"/>
                </a:solidFill>
                <a:latin typeface="Poppins"/>
                <a:ea typeface="Poppins"/>
                <a:cs typeface="Poppins"/>
                <a:sym typeface="Poppins"/>
              </a:rPr>
              <a:t>for ambassadors to use while working in communities</a:t>
            </a:r>
            <a:endParaRPr sz="2800" b="1" i="0" u="none" strike="noStrike" cap="none">
              <a:solidFill>
                <a:schemeClr val="dk1"/>
              </a:solidFill>
              <a:latin typeface="Poppins"/>
              <a:ea typeface="Poppins"/>
              <a:cs typeface="Poppins"/>
              <a:sym typeface="Poppins"/>
            </a:endParaRPr>
          </a:p>
        </p:txBody>
      </p:sp>
      <p:pic>
        <p:nvPicPr>
          <p:cNvPr id="2" name="Google Shape;499;p25">
            <a:extLst>
              <a:ext uri="{FF2B5EF4-FFF2-40B4-BE49-F238E27FC236}">
                <a16:creationId xmlns:a16="http://schemas.microsoft.com/office/drawing/2014/main" id="{15825041-D0FD-70EC-FB49-8F4C100C0339}"/>
              </a:ext>
            </a:extLst>
          </p:cNvPr>
          <p:cNvPicPr preferRelativeResize="0"/>
          <p:nvPr/>
        </p:nvPicPr>
        <p:blipFill>
          <a:blip r:embed="rId3">
            <a:alphaModFix/>
          </a:blip>
          <a:srcRect/>
          <a:stretch/>
        </p:blipFill>
        <p:spPr>
          <a:xfrm rot="16200000">
            <a:off x="2909162" y="3469036"/>
            <a:ext cx="2653872" cy="3751105"/>
          </a:xfrm>
          <a:prstGeom prst="rect">
            <a:avLst/>
          </a:prstGeom>
          <a:noFill/>
          <a:ln>
            <a:noFill/>
          </a:ln>
          <a:effectLst>
            <a:outerShdw blurRad="292100" dist="139700" dir="2700000" algn="tl" rotWithShape="0">
              <a:srgbClr val="333333">
                <a:alpha val="65098"/>
              </a:srgbClr>
            </a:outerShdw>
          </a:effectLst>
        </p:spPr>
      </p:pic>
      <p:pic>
        <p:nvPicPr>
          <p:cNvPr id="3" name="Google Shape;500;p25">
            <a:extLst>
              <a:ext uri="{FF2B5EF4-FFF2-40B4-BE49-F238E27FC236}">
                <a16:creationId xmlns:a16="http://schemas.microsoft.com/office/drawing/2014/main" id="{A7FCE0C2-7E52-4079-D29A-7D8CF5D54183}"/>
              </a:ext>
            </a:extLst>
          </p:cNvPr>
          <p:cNvPicPr preferRelativeResize="0"/>
          <p:nvPr/>
        </p:nvPicPr>
        <p:blipFill>
          <a:blip r:embed="rId4">
            <a:alphaModFix/>
          </a:blip>
          <a:srcRect/>
          <a:stretch/>
        </p:blipFill>
        <p:spPr>
          <a:xfrm>
            <a:off x="8502731" y="303804"/>
            <a:ext cx="2653873" cy="3751105"/>
          </a:xfrm>
          <a:prstGeom prst="rect">
            <a:avLst/>
          </a:prstGeom>
          <a:noFill/>
          <a:ln>
            <a:noFill/>
          </a:ln>
          <a:effectLst>
            <a:outerShdw blurRad="292100" dist="139700" dir="2700000" algn="tl" rotWithShape="0">
              <a:srgbClr val="333333">
                <a:alpha val="65098"/>
              </a:srgbClr>
            </a:outerShdw>
          </a:effectLst>
        </p:spPr>
      </p:pic>
      <p:pic>
        <p:nvPicPr>
          <p:cNvPr id="4" name="Google Shape;501;p25">
            <a:extLst>
              <a:ext uri="{FF2B5EF4-FFF2-40B4-BE49-F238E27FC236}">
                <a16:creationId xmlns:a16="http://schemas.microsoft.com/office/drawing/2014/main" id="{90BAE2CB-A2C3-366E-6DB5-45B30F00AACD}"/>
              </a:ext>
            </a:extLst>
          </p:cNvPr>
          <p:cNvPicPr preferRelativeResize="0"/>
          <p:nvPr/>
        </p:nvPicPr>
        <p:blipFill>
          <a:blip r:embed="rId5">
            <a:alphaModFix/>
          </a:blip>
          <a:srcRect/>
          <a:stretch/>
        </p:blipFill>
        <p:spPr>
          <a:xfrm rot="16200000">
            <a:off x="8359688" y="1630742"/>
            <a:ext cx="2653872" cy="3751103"/>
          </a:xfrm>
          <a:prstGeom prst="rect">
            <a:avLst/>
          </a:prstGeom>
          <a:noFill/>
          <a:ln>
            <a:noFill/>
          </a:ln>
          <a:effectLst>
            <a:outerShdw blurRad="292100" dist="139700" dir="2700000" algn="tl" rotWithShape="0">
              <a:srgbClr val="333333">
                <a:alpha val="65098"/>
              </a:srgbClr>
            </a:outerShdw>
          </a:effectLst>
        </p:spPr>
      </p:pic>
      <p:pic>
        <p:nvPicPr>
          <p:cNvPr id="5" name="Google Shape;502;p25">
            <a:extLst>
              <a:ext uri="{FF2B5EF4-FFF2-40B4-BE49-F238E27FC236}">
                <a16:creationId xmlns:a16="http://schemas.microsoft.com/office/drawing/2014/main" id="{A056B079-668C-9C0B-3ADA-C283C969AF79}"/>
              </a:ext>
            </a:extLst>
          </p:cNvPr>
          <p:cNvPicPr preferRelativeResize="0"/>
          <p:nvPr/>
        </p:nvPicPr>
        <p:blipFill>
          <a:blip r:embed="rId6">
            <a:alphaModFix/>
          </a:blip>
          <a:srcRect/>
          <a:stretch/>
        </p:blipFill>
        <p:spPr>
          <a:xfrm rot="16200000">
            <a:off x="6181030" y="2809597"/>
            <a:ext cx="2653873" cy="3751105"/>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6"/>
          <p:cNvSpPr txBox="1">
            <a:spLocks noGrp="1"/>
          </p:cNvSpPr>
          <p:nvPr>
            <p:ph type="body" idx="2"/>
          </p:nvPr>
        </p:nvSpPr>
        <p:spPr>
          <a:xfrm>
            <a:off x="0" y="630462"/>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Anatomy of a session: Standalone Sessions</a:t>
            </a:r>
            <a:endParaRPr/>
          </a:p>
        </p:txBody>
      </p:sp>
      <p:sp>
        <p:nvSpPr>
          <p:cNvPr id="509" name="Google Shape;509;p26"/>
          <p:cNvSpPr/>
          <p:nvPr/>
        </p:nvSpPr>
        <p:spPr>
          <a:xfrm>
            <a:off x="759730" y="2286410"/>
            <a:ext cx="5987059" cy="4311780"/>
          </a:xfrm>
          <a:prstGeom prst="rect">
            <a:avLst/>
          </a:prstGeom>
          <a:gradFill>
            <a:gsLst>
              <a:gs pos="0">
                <a:srgbClr val="F2F289"/>
              </a:gs>
              <a:gs pos="50000">
                <a:srgbClr val="F5F5B8"/>
              </a:gs>
              <a:gs pos="100000">
                <a:srgbClr val="F9F9DC"/>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26"/>
          <p:cNvSpPr txBox="1"/>
          <p:nvPr/>
        </p:nvSpPr>
        <p:spPr>
          <a:xfrm>
            <a:off x="786384" y="2364321"/>
            <a:ext cx="5742532" cy="2026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800" b="0" i="0" u="none" strike="noStrike" cap="none">
                <a:solidFill>
                  <a:schemeClr val="dk1"/>
                </a:solidFill>
                <a:latin typeface="Poppins SemiBold"/>
                <a:ea typeface="Poppins SemiBold"/>
                <a:cs typeface="Poppins SemiBold"/>
                <a:sym typeface="Poppins SemiBold"/>
              </a:rPr>
              <a:t>Foundational Knowledge &amp; Ambassador Skills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E0A141"/>
              </a:buClr>
              <a:buSzPts val="1400"/>
              <a:buFont typeface="Noto Sans Symbols"/>
              <a:buNone/>
            </a:pPr>
            <a:endParaRPr sz="1400" b="1" i="0" u="none" strike="noStrike" cap="none">
              <a:solidFill>
                <a:schemeClr val="dk1"/>
              </a:solidFill>
              <a:latin typeface="Poppins SemiBold"/>
              <a:ea typeface="Poppins SemiBold"/>
              <a:cs typeface="Poppins SemiBold"/>
              <a:sym typeface="Poppins SemiBold"/>
            </a:endParaRPr>
          </a:p>
          <a:p>
            <a:pPr marL="0" marR="0" lvl="0" indent="0" algn="l" rtl="0">
              <a:lnSpc>
                <a:spcPct val="90000"/>
              </a:lnSpc>
              <a:spcBef>
                <a:spcPts val="1000"/>
              </a:spcBef>
              <a:spcAft>
                <a:spcPts val="0"/>
              </a:spcAft>
              <a:buClr>
                <a:srgbClr val="E0A141"/>
              </a:buClr>
              <a:buSzPts val="2800"/>
              <a:buFont typeface="Noto Sans Symbols"/>
              <a:buNone/>
            </a:pPr>
            <a:r>
              <a:rPr lang="en-US" sz="2800" b="0" i="1" u="none" strike="noStrike" cap="none">
                <a:solidFill>
                  <a:schemeClr val="dk1"/>
                </a:solidFill>
                <a:latin typeface="Poppins"/>
                <a:ea typeface="Poppins"/>
                <a:cs typeface="Poppins"/>
                <a:sym typeface="Poppins"/>
              </a:rPr>
              <a:t>These sessions can be done individually and are not connected to other sessions. You can choose some or all of them, depending on the experience and knowledge of your participants.</a:t>
            </a:r>
            <a:endParaRPr sz="1400" b="0" i="0" u="none" strike="noStrike" cap="none">
              <a:solidFill>
                <a:srgbClr val="000000"/>
              </a:solidFill>
              <a:latin typeface="Arial"/>
              <a:ea typeface="Arial"/>
              <a:cs typeface="Arial"/>
              <a:sym typeface="Arial"/>
            </a:endParaRPr>
          </a:p>
        </p:txBody>
      </p:sp>
      <p:pic>
        <p:nvPicPr>
          <p:cNvPr id="511" name="Google Shape;511;p26"/>
          <p:cNvPicPr preferRelativeResize="0"/>
          <p:nvPr/>
        </p:nvPicPr>
        <p:blipFill rotWithShape="1">
          <a:blip r:embed="rId3">
            <a:alphaModFix/>
          </a:blip>
          <a:srcRect t="6166"/>
          <a:stretch/>
        </p:blipFill>
        <p:spPr>
          <a:xfrm>
            <a:off x="6658308" y="259810"/>
            <a:ext cx="3568967" cy="4184504"/>
          </a:xfrm>
          <a:prstGeom prst="rect">
            <a:avLst/>
          </a:prstGeom>
          <a:noFill/>
          <a:ln>
            <a:noFill/>
          </a:ln>
          <a:effectLst>
            <a:outerShdw blurRad="292100" dist="139700" dir="2700000" algn="tl" rotWithShape="0">
              <a:srgbClr val="333333">
                <a:alpha val="65098"/>
              </a:srgbClr>
            </a:outerShdw>
          </a:effectLst>
        </p:spPr>
      </p:pic>
      <p:pic>
        <p:nvPicPr>
          <p:cNvPr id="512" name="Google Shape;512;p26"/>
          <p:cNvPicPr preferRelativeResize="0"/>
          <p:nvPr/>
        </p:nvPicPr>
        <p:blipFill rotWithShape="1">
          <a:blip r:embed="rId4">
            <a:alphaModFix/>
          </a:blip>
          <a:srcRect l="323" r="322"/>
          <a:stretch/>
        </p:blipFill>
        <p:spPr>
          <a:xfrm>
            <a:off x="8604421" y="2842699"/>
            <a:ext cx="3146854" cy="3689589"/>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7"/>
          <p:cNvSpPr txBox="1">
            <a:spLocks noGrp="1"/>
          </p:cNvSpPr>
          <p:nvPr>
            <p:ph type="body" idx="2"/>
          </p:nvPr>
        </p:nvSpPr>
        <p:spPr>
          <a:xfrm>
            <a:off x="0" y="630462"/>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Anatomy of a session: Standalone Sessions</a:t>
            </a:r>
            <a:endParaRPr/>
          </a:p>
        </p:txBody>
      </p:sp>
      <p:sp>
        <p:nvSpPr>
          <p:cNvPr id="519" name="Google Shape;519;p27"/>
          <p:cNvSpPr/>
          <p:nvPr/>
        </p:nvSpPr>
        <p:spPr>
          <a:xfrm>
            <a:off x="759730" y="2286410"/>
            <a:ext cx="5987059" cy="4311780"/>
          </a:xfrm>
          <a:prstGeom prst="rect">
            <a:avLst/>
          </a:prstGeom>
          <a:gradFill>
            <a:gsLst>
              <a:gs pos="0">
                <a:srgbClr val="F2F289"/>
              </a:gs>
              <a:gs pos="50000">
                <a:srgbClr val="F5F5B8"/>
              </a:gs>
              <a:gs pos="100000">
                <a:srgbClr val="F9F9D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27"/>
          <p:cNvSpPr txBox="1"/>
          <p:nvPr/>
        </p:nvSpPr>
        <p:spPr>
          <a:xfrm>
            <a:off x="786384" y="2364320"/>
            <a:ext cx="5309616" cy="38632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800" b="0" i="0" u="none" strike="noStrike" cap="none">
                <a:solidFill>
                  <a:schemeClr val="dk1"/>
                </a:solidFill>
                <a:latin typeface="Poppins SemiBold"/>
                <a:ea typeface="Poppins SemiBold"/>
                <a:cs typeface="Poppins SemiBold"/>
                <a:sym typeface="Poppins SemiBold"/>
              </a:rPr>
              <a:t>Standalone sessions include: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E0A141"/>
              </a:buClr>
              <a:buSzPts val="1000"/>
              <a:buFont typeface="Noto Sans Symbols"/>
              <a:buNone/>
            </a:pPr>
            <a:endParaRPr sz="1000" b="1" i="0" u="none" strike="noStrike" cap="none">
              <a:solidFill>
                <a:schemeClr val="dk1"/>
              </a:solidFill>
              <a:latin typeface="Poppins SemiBold"/>
              <a:ea typeface="Poppins SemiBold"/>
              <a:cs typeface="Poppins SemiBold"/>
              <a:sym typeface="Poppins SemiBold"/>
            </a:endParaRPr>
          </a:p>
          <a:p>
            <a:pPr marL="685800" marR="0" lvl="1" indent="-228600" algn="l" rtl="0">
              <a:lnSpc>
                <a:spcPct val="90000"/>
              </a:lnSpc>
              <a:spcBef>
                <a:spcPts val="500"/>
              </a:spcBef>
              <a:spcAft>
                <a:spcPts val="0"/>
              </a:spcAft>
              <a:buClr>
                <a:schemeClr val="dk1"/>
              </a:buClr>
              <a:buSzPts val="2000"/>
              <a:buFont typeface="Noto Sans Symbols"/>
              <a:buChar char="▪"/>
            </a:pPr>
            <a:r>
              <a:rPr lang="en-US" sz="2000" b="1" i="0" u="none" strike="noStrike" cap="none">
                <a:solidFill>
                  <a:schemeClr val="dk1"/>
                </a:solidFill>
                <a:latin typeface="Poppins"/>
                <a:ea typeface="Poppins"/>
                <a:cs typeface="Poppins"/>
                <a:sym typeface="Poppins"/>
              </a:rPr>
              <a:t>Essential knowledge </a:t>
            </a:r>
            <a:r>
              <a:rPr lang="en-US" sz="2000" b="0" i="0" u="none" strike="noStrike" cap="none">
                <a:solidFill>
                  <a:schemeClr val="dk1"/>
                </a:solidFill>
                <a:latin typeface="Poppins"/>
                <a:ea typeface="Poppins"/>
                <a:cs typeface="Poppins"/>
                <a:sym typeface="Poppins"/>
              </a:rPr>
              <a:t>– key information for understanding the session content</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Noto Sans Symbols"/>
              <a:buChar char="▪"/>
            </a:pPr>
            <a:r>
              <a:rPr lang="en-US" sz="2000" b="1" i="0" u="none" strike="noStrike" cap="none">
                <a:solidFill>
                  <a:schemeClr val="dk1"/>
                </a:solidFill>
                <a:latin typeface="Poppins"/>
                <a:ea typeface="Poppins"/>
                <a:cs typeface="Poppins"/>
                <a:sym typeface="Poppins"/>
              </a:rPr>
              <a:t>Session overview </a:t>
            </a:r>
            <a:r>
              <a:rPr lang="en-US" sz="2000" b="0" i="0" u="none" strike="noStrike" cap="none">
                <a:solidFill>
                  <a:schemeClr val="dk1"/>
                </a:solidFill>
                <a:latin typeface="Poppins"/>
                <a:ea typeface="Poppins"/>
                <a:cs typeface="Poppins"/>
                <a:sym typeface="Poppins"/>
              </a:rPr>
              <a:t>– key messages and goals of the session, plus any important facilitation tips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Noto Sans Symbols"/>
              <a:buChar char="▪"/>
            </a:pPr>
            <a:r>
              <a:rPr lang="en-US" sz="2000" b="1" i="0" u="none" strike="noStrike" cap="none">
                <a:solidFill>
                  <a:schemeClr val="dk1"/>
                </a:solidFill>
                <a:latin typeface="Poppins"/>
                <a:ea typeface="Poppins"/>
                <a:cs typeface="Poppins"/>
                <a:sym typeface="Poppins"/>
              </a:rPr>
              <a:t>Activities</a:t>
            </a:r>
            <a:r>
              <a:rPr lang="en-US" sz="2000" b="0" i="0" u="none" strike="noStrike" cap="none">
                <a:solidFill>
                  <a:schemeClr val="dk1"/>
                </a:solidFill>
                <a:latin typeface="Poppins"/>
                <a:ea typeface="Poppins"/>
                <a:cs typeface="Poppins"/>
                <a:sym typeface="Poppins"/>
              </a:rPr>
              <a:t> – a step-by-step guide to conduct the session, always including activities to </a:t>
            </a:r>
            <a:r>
              <a:rPr lang="en-US" sz="2000" b="1" i="0" u="none" strike="noStrike" cap="none">
                <a:solidFill>
                  <a:schemeClr val="dk1"/>
                </a:solidFill>
                <a:latin typeface="Poppins"/>
                <a:ea typeface="Poppins"/>
                <a:cs typeface="Poppins"/>
                <a:sym typeface="Poppins"/>
              </a:rPr>
              <a:t>EXPLORE, APPLY, </a:t>
            </a:r>
            <a:r>
              <a:rPr lang="en-US" sz="2000" b="0" i="0" u="none" strike="noStrike" cap="none">
                <a:solidFill>
                  <a:schemeClr val="dk1"/>
                </a:solidFill>
                <a:latin typeface="Poppins"/>
                <a:ea typeface="Poppins"/>
                <a:cs typeface="Poppins"/>
                <a:sym typeface="Poppins"/>
              </a:rPr>
              <a:t>and</a:t>
            </a:r>
            <a:r>
              <a:rPr lang="en-US" sz="2000" b="1" i="0" u="none" strike="noStrike" cap="none">
                <a:solidFill>
                  <a:schemeClr val="dk1"/>
                </a:solidFill>
                <a:latin typeface="Poppins"/>
                <a:ea typeface="Poppins"/>
                <a:cs typeface="Poppins"/>
                <a:sym typeface="Poppins"/>
              </a:rPr>
              <a:t> REFLECT</a:t>
            </a:r>
            <a:r>
              <a:rPr lang="en-US" sz="200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pic>
        <p:nvPicPr>
          <p:cNvPr id="521" name="Google Shape;521;p27"/>
          <p:cNvPicPr preferRelativeResize="0"/>
          <p:nvPr/>
        </p:nvPicPr>
        <p:blipFill rotWithShape="1">
          <a:blip r:embed="rId3">
            <a:alphaModFix/>
          </a:blip>
          <a:srcRect l="5150"/>
          <a:stretch>
            <a:fillRect/>
          </a:stretch>
        </p:blipFill>
        <p:spPr>
          <a:xfrm>
            <a:off x="6332722" y="470999"/>
            <a:ext cx="3056071" cy="3630821"/>
          </a:xfrm>
          <a:prstGeom prst="rect">
            <a:avLst/>
          </a:prstGeom>
          <a:noFill/>
          <a:ln>
            <a:noFill/>
          </a:ln>
          <a:effectLst>
            <a:outerShdw blurRad="292100" dist="139700" dir="2700000" algn="tl" rotWithShape="0">
              <a:srgbClr val="333333">
                <a:alpha val="65098"/>
              </a:srgbClr>
            </a:outerShdw>
          </a:effectLst>
        </p:spPr>
      </p:pic>
      <p:pic>
        <p:nvPicPr>
          <p:cNvPr id="522" name="Google Shape;522;p27"/>
          <p:cNvPicPr preferRelativeResize="0"/>
          <p:nvPr/>
        </p:nvPicPr>
        <p:blipFill rotWithShape="1">
          <a:blip r:embed="rId4">
            <a:alphaModFix/>
          </a:blip>
          <a:srcRect/>
          <a:stretch/>
        </p:blipFill>
        <p:spPr>
          <a:xfrm>
            <a:off x="6785214" y="2939013"/>
            <a:ext cx="3056071" cy="3288524"/>
          </a:xfrm>
          <a:prstGeom prst="rect">
            <a:avLst/>
          </a:prstGeom>
          <a:noFill/>
          <a:ln>
            <a:noFill/>
          </a:ln>
          <a:effectLst>
            <a:outerShdw blurRad="292100" dist="139700" dir="2700000" algn="tl" rotWithShape="0">
              <a:srgbClr val="333333">
                <a:alpha val="65098"/>
              </a:srgbClr>
            </a:outerShdw>
          </a:effectLst>
        </p:spPr>
      </p:pic>
      <p:pic>
        <p:nvPicPr>
          <p:cNvPr id="523" name="Google Shape;523;p27"/>
          <p:cNvPicPr preferRelativeResize="0"/>
          <p:nvPr/>
        </p:nvPicPr>
        <p:blipFill rotWithShape="1">
          <a:blip r:embed="rId5">
            <a:alphaModFix/>
          </a:blip>
          <a:srcRect/>
          <a:stretch/>
        </p:blipFill>
        <p:spPr>
          <a:xfrm>
            <a:off x="8570529" y="1624226"/>
            <a:ext cx="2861741" cy="3725779"/>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8"/>
          <p:cNvSpPr txBox="1">
            <a:spLocks noGrp="1"/>
          </p:cNvSpPr>
          <p:nvPr>
            <p:ph type="body" idx="2"/>
          </p:nvPr>
        </p:nvSpPr>
        <p:spPr>
          <a:xfrm>
            <a:off x="0" y="630462"/>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Anatomy of a session: </a:t>
            </a:r>
            <a:endParaRPr/>
          </a:p>
          <a:p>
            <a:pPr marL="0" lvl="0" indent="0" algn="l" rtl="0">
              <a:lnSpc>
                <a:spcPct val="100000"/>
              </a:lnSpc>
              <a:spcBef>
                <a:spcPts val="720"/>
              </a:spcBef>
              <a:spcAft>
                <a:spcPts val="0"/>
              </a:spcAft>
              <a:buSzPts val="3600"/>
              <a:buNone/>
            </a:pPr>
            <a:r>
              <a:rPr lang="en-US"/>
              <a:t>PrEP Methods</a:t>
            </a:r>
            <a:endParaRPr/>
          </a:p>
        </p:txBody>
      </p:sp>
      <p:sp>
        <p:nvSpPr>
          <p:cNvPr id="530" name="Google Shape;530;p28"/>
          <p:cNvSpPr/>
          <p:nvPr/>
        </p:nvSpPr>
        <p:spPr>
          <a:xfrm>
            <a:off x="759730" y="2286410"/>
            <a:ext cx="5987059" cy="3484195"/>
          </a:xfrm>
          <a:prstGeom prst="rect">
            <a:avLst/>
          </a:prstGeom>
          <a:gradFill>
            <a:gsLst>
              <a:gs pos="0">
                <a:srgbClr val="D793C3"/>
              </a:gs>
              <a:gs pos="50000">
                <a:srgbClr val="E4BDD9"/>
              </a:gs>
              <a:gs pos="100000">
                <a:srgbClr val="F1DFEA"/>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p28"/>
          <p:cNvSpPr txBox="1"/>
          <p:nvPr/>
        </p:nvSpPr>
        <p:spPr>
          <a:xfrm>
            <a:off x="786384" y="2364320"/>
            <a:ext cx="5309616" cy="31220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800"/>
              <a:buFont typeface="Noto Sans Symbols"/>
              <a:buNone/>
            </a:pPr>
            <a:r>
              <a:rPr lang="en-US" sz="2800" b="0" i="0" u="none" strike="noStrike" cap="none">
                <a:solidFill>
                  <a:schemeClr val="dk1"/>
                </a:solidFill>
                <a:latin typeface="Poppins SemiBold"/>
                <a:ea typeface="Poppins SemiBold"/>
                <a:cs typeface="Poppins SemiBold"/>
                <a:sym typeface="Poppins SemiBold"/>
              </a:rPr>
              <a:t>PrEP Methods content is broken into two parts: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E0A141"/>
              </a:buClr>
              <a:buSzPts val="1400"/>
              <a:buFont typeface="Noto Sans Symbols"/>
              <a:buNone/>
            </a:pPr>
            <a:endParaRPr sz="1400" b="1" i="0" u="none" strike="noStrike" cap="none">
              <a:solidFill>
                <a:schemeClr val="dk1"/>
              </a:solidFill>
              <a:latin typeface="Poppins SemiBold"/>
              <a:ea typeface="Poppins SemiBold"/>
              <a:cs typeface="Poppins SemiBold"/>
              <a:sym typeface="Poppins SemiBold"/>
            </a:endParaRPr>
          </a:p>
          <a:p>
            <a:pPr marL="685800" marR="0" lvl="1" indent="-228600" algn="l" rtl="0">
              <a:lnSpc>
                <a:spcPct val="90000"/>
              </a:lnSpc>
              <a:spcBef>
                <a:spcPts val="500"/>
              </a:spcBef>
              <a:spcAft>
                <a:spcPts val="0"/>
              </a:spcAft>
              <a:buClr>
                <a:schemeClr val="dk1"/>
              </a:buClr>
              <a:buSzPts val="2000"/>
              <a:buFont typeface="Noto Sans Symbols"/>
              <a:buChar char="▪"/>
            </a:pPr>
            <a:r>
              <a:rPr lang="en-US" sz="2000" b="1" i="0" u="none" strike="noStrike" cap="none">
                <a:solidFill>
                  <a:schemeClr val="dk1"/>
                </a:solidFill>
                <a:latin typeface="Poppins"/>
                <a:ea typeface="Poppins"/>
                <a:cs typeface="Poppins"/>
                <a:sym typeface="Poppins"/>
              </a:rPr>
              <a:t>Essential knowledge </a:t>
            </a:r>
            <a:r>
              <a:rPr lang="en-US" sz="2000" b="0" i="0" u="none" strike="noStrike" cap="none">
                <a:solidFill>
                  <a:schemeClr val="dk1"/>
                </a:solidFill>
                <a:latin typeface="Poppins"/>
                <a:ea typeface="Poppins"/>
                <a:cs typeface="Poppins"/>
                <a:sym typeface="Poppins"/>
              </a:rPr>
              <a:t>about PrEP, combination prevention, and each PrEP method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000"/>
              <a:buFont typeface="Noto Sans Symbols"/>
              <a:buChar char="▪"/>
            </a:pPr>
            <a:r>
              <a:rPr lang="en-US" sz="2000" b="0" i="0" u="none" strike="noStrike" cap="none">
                <a:solidFill>
                  <a:schemeClr val="dk1"/>
                </a:solidFill>
                <a:latin typeface="Poppins"/>
                <a:ea typeface="Poppins"/>
                <a:cs typeface="Poppins"/>
                <a:sym typeface="Poppins"/>
              </a:rPr>
              <a:t>A series of </a:t>
            </a:r>
            <a:r>
              <a:rPr lang="en-US" sz="2000" b="1" i="0" u="none" strike="noStrike" cap="none">
                <a:solidFill>
                  <a:schemeClr val="dk1"/>
                </a:solidFill>
                <a:latin typeface="Poppins"/>
                <a:ea typeface="Poppins"/>
                <a:cs typeface="Poppins"/>
                <a:sym typeface="Poppins"/>
              </a:rPr>
              <a:t>interconnected sessions that build knowledge and skills </a:t>
            </a:r>
            <a:r>
              <a:rPr lang="en-US" sz="2000" b="0" i="0" u="none" strike="noStrike" cap="none">
                <a:solidFill>
                  <a:schemeClr val="dk1"/>
                </a:solidFill>
                <a:latin typeface="Poppins"/>
                <a:ea typeface="Poppins"/>
                <a:cs typeface="Poppins"/>
                <a:sym typeface="Poppins"/>
              </a:rPr>
              <a:t>on peer support for PrEP uptake and use</a:t>
            </a:r>
            <a:endParaRPr sz="1400" b="0" i="0" u="none" strike="noStrike" cap="none">
              <a:solidFill>
                <a:srgbClr val="000000"/>
              </a:solidFill>
              <a:latin typeface="Arial"/>
              <a:ea typeface="Arial"/>
              <a:cs typeface="Arial"/>
              <a:sym typeface="Arial"/>
            </a:endParaRPr>
          </a:p>
        </p:txBody>
      </p:sp>
      <p:pic>
        <p:nvPicPr>
          <p:cNvPr id="532" name="Google Shape;532;p28"/>
          <p:cNvPicPr preferRelativeResize="0"/>
          <p:nvPr/>
        </p:nvPicPr>
        <p:blipFill rotWithShape="1">
          <a:blip r:embed="rId3">
            <a:alphaModFix/>
          </a:blip>
          <a:srcRect l="25" r="24"/>
          <a:stretch/>
        </p:blipFill>
        <p:spPr>
          <a:xfrm>
            <a:off x="6619297" y="615726"/>
            <a:ext cx="4786319" cy="5611812"/>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9"/>
          <p:cNvSpPr txBox="1">
            <a:spLocks noGrp="1"/>
          </p:cNvSpPr>
          <p:nvPr>
            <p:ph type="body" idx="2"/>
          </p:nvPr>
        </p:nvSpPr>
        <p:spPr>
          <a:xfrm>
            <a:off x="0" y="630462"/>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Anatomy of a session: </a:t>
            </a:r>
            <a:endParaRPr/>
          </a:p>
          <a:p>
            <a:pPr marL="0" lvl="0" indent="0" algn="l" rtl="0">
              <a:lnSpc>
                <a:spcPct val="100000"/>
              </a:lnSpc>
              <a:spcBef>
                <a:spcPts val="720"/>
              </a:spcBef>
              <a:spcAft>
                <a:spcPts val="0"/>
              </a:spcAft>
              <a:buSzPts val="3600"/>
              <a:buNone/>
            </a:pPr>
            <a:r>
              <a:rPr lang="en-US"/>
              <a:t>PrEP Methods</a:t>
            </a:r>
            <a:endParaRPr/>
          </a:p>
        </p:txBody>
      </p:sp>
      <p:sp>
        <p:nvSpPr>
          <p:cNvPr id="539" name="Google Shape;539;p29"/>
          <p:cNvSpPr/>
          <p:nvPr/>
        </p:nvSpPr>
        <p:spPr>
          <a:xfrm>
            <a:off x="759730" y="1927654"/>
            <a:ext cx="5987059" cy="4492477"/>
          </a:xfrm>
          <a:prstGeom prst="rect">
            <a:avLst/>
          </a:prstGeom>
          <a:gradFill>
            <a:gsLst>
              <a:gs pos="0">
                <a:srgbClr val="D793C3"/>
              </a:gs>
              <a:gs pos="50000">
                <a:srgbClr val="E4BDD9"/>
              </a:gs>
              <a:gs pos="100000">
                <a:srgbClr val="F1DFEA"/>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0" name="Google Shape;540;p29"/>
          <p:cNvSpPr txBox="1"/>
          <p:nvPr/>
        </p:nvSpPr>
        <p:spPr>
          <a:xfrm>
            <a:off x="971288" y="2051750"/>
            <a:ext cx="4563025" cy="45225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0A141"/>
              </a:buClr>
              <a:buSzPts val="2200"/>
              <a:buFont typeface="Noto Sans Symbols"/>
              <a:buNone/>
            </a:pPr>
            <a:r>
              <a:rPr lang="en-US" sz="2200" b="0" i="0" u="none" strike="noStrike" cap="none" dirty="0" err="1">
                <a:solidFill>
                  <a:schemeClr val="dk1"/>
                </a:solidFill>
                <a:latin typeface="Poppins"/>
                <a:ea typeface="Poppins"/>
                <a:cs typeface="Poppins"/>
                <a:sym typeface="Poppins"/>
              </a:rPr>
              <a:t>PrEP</a:t>
            </a:r>
            <a:r>
              <a:rPr lang="en-US" sz="2200" b="0" i="0" u="none" strike="noStrike" cap="none" dirty="0">
                <a:solidFill>
                  <a:schemeClr val="dk1"/>
                </a:solidFill>
                <a:latin typeface="Poppins"/>
                <a:ea typeface="Poppins"/>
                <a:cs typeface="Poppins"/>
                <a:sym typeface="Poppins"/>
              </a:rPr>
              <a:t> Methods sessions </a:t>
            </a:r>
            <a:r>
              <a:rPr lang="en-US" sz="2200" b="0" i="0" u="none" strike="noStrike" cap="none" dirty="0">
                <a:solidFill>
                  <a:schemeClr val="dk1"/>
                </a:solidFill>
                <a:latin typeface="Poppins SemiBold"/>
                <a:ea typeface="Poppins SemiBold"/>
                <a:cs typeface="Poppins SemiBold"/>
                <a:sym typeface="Poppins SemiBold"/>
              </a:rPr>
              <a:t>use journey mapping, role plays, and other activities</a:t>
            </a:r>
            <a:r>
              <a:rPr lang="en-US" sz="2200" b="0" i="0" u="none" strike="noStrike" cap="none" dirty="0">
                <a:solidFill>
                  <a:schemeClr val="dk1"/>
                </a:solidFill>
                <a:latin typeface="Poppins"/>
                <a:ea typeface="Poppins"/>
                <a:cs typeface="Poppins"/>
                <a:sym typeface="Poppins"/>
              </a:rPr>
              <a:t>, to explore:</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Noto Sans Symbols"/>
              <a:buChar char="▪"/>
            </a:pPr>
            <a:r>
              <a:rPr lang="en-US" sz="2200" b="0" i="0" u="none" strike="noStrike" cap="none" dirty="0">
                <a:solidFill>
                  <a:schemeClr val="dk1"/>
                </a:solidFill>
                <a:latin typeface="Poppins"/>
                <a:ea typeface="Poppins"/>
                <a:cs typeface="Poppins"/>
                <a:sym typeface="Poppins"/>
              </a:rPr>
              <a:t>Finding out about </a:t>
            </a:r>
            <a:r>
              <a:rPr lang="en-US" sz="2200" b="0" i="0" u="none" strike="noStrike" cap="none" dirty="0" err="1">
                <a:solidFill>
                  <a:schemeClr val="dk1"/>
                </a:solidFill>
                <a:latin typeface="Poppins"/>
                <a:ea typeface="Poppins"/>
                <a:cs typeface="Poppins"/>
                <a:sym typeface="Poppins"/>
              </a:rPr>
              <a:t>PrEP</a:t>
            </a:r>
            <a:r>
              <a:rPr lang="en-US" sz="2200" b="0" i="0" u="none" strike="noStrike" cap="none" dirty="0">
                <a:solidFill>
                  <a:schemeClr val="dk1"/>
                </a:solidFill>
                <a:latin typeface="Poppins"/>
                <a:ea typeface="Poppins"/>
                <a:cs typeface="Poppins"/>
                <a:sym typeface="Poppins"/>
              </a:rPr>
              <a:t>, making a method choice, deciding to use </a:t>
            </a:r>
            <a:r>
              <a:rPr lang="en-US" sz="2200" b="0" i="0" u="none" strike="noStrike" cap="none" dirty="0" err="1">
                <a:solidFill>
                  <a:schemeClr val="dk1"/>
                </a:solidFill>
                <a:latin typeface="Poppins"/>
                <a:ea typeface="Poppins"/>
                <a:cs typeface="Poppins"/>
                <a:sym typeface="Poppins"/>
              </a:rPr>
              <a:t>PrEP</a:t>
            </a:r>
            <a:r>
              <a:rPr lang="en-US" sz="2200" b="0" i="0" u="none" strike="noStrike" cap="none" dirty="0">
                <a:solidFill>
                  <a:schemeClr val="dk1"/>
                </a:solidFill>
                <a:latin typeface="Poppins"/>
                <a:ea typeface="Poppins"/>
                <a:cs typeface="Poppins"/>
                <a:sym typeface="Poppins"/>
              </a:rPr>
              <a:t>, getting and staying on </a:t>
            </a:r>
            <a:r>
              <a:rPr lang="en-US" sz="2200" b="0" i="0" u="none" strike="noStrike" cap="none" dirty="0" err="1">
                <a:solidFill>
                  <a:schemeClr val="dk1"/>
                </a:solidFill>
                <a:latin typeface="Poppins"/>
                <a:ea typeface="Poppins"/>
                <a:cs typeface="Poppins"/>
                <a:sym typeface="Poppins"/>
              </a:rPr>
              <a:t>PrEP</a:t>
            </a:r>
            <a:r>
              <a:rPr lang="en-US" sz="2200" b="0" i="0" u="none" strike="noStrike" cap="none" dirty="0">
                <a:solidFill>
                  <a:schemeClr val="dk1"/>
                </a:solidFill>
                <a:latin typeface="Poppins"/>
                <a:ea typeface="Poppins"/>
                <a:cs typeface="Poppins"/>
                <a:sym typeface="Poppins"/>
              </a:rPr>
              <a:t>, and telling others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200"/>
              <a:buFont typeface="Noto Sans Symbols"/>
              <a:buNone/>
            </a:pPr>
            <a:r>
              <a:rPr lang="en-US" sz="2200" b="0" i="0" u="none" strike="noStrike" cap="none" dirty="0" err="1">
                <a:solidFill>
                  <a:schemeClr val="dk1"/>
                </a:solidFill>
                <a:latin typeface="Poppins SemiBold"/>
                <a:ea typeface="Poppins SemiBold"/>
                <a:cs typeface="Poppins SemiBold"/>
                <a:sym typeface="Poppins SemiBold"/>
              </a:rPr>
              <a:t>PrEP</a:t>
            </a:r>
            <a:r>
              <a:rPr lang="en-US" sz="2200" b="0" i="0" u="none" strike="noStrike" cap="none" dirty="0">
                <a:solidFill>
                  <a:schemeClr val="dk1"/>
                </a:solidFill>
                <a:latin typeface="Poppins SemiBold"/>
                <a:ea typeface="Poppins SemiBold"/>
                <a:cs typeface="Poppins SemiBold"/>
                <a:sym typeface="Poppins SemiBold"/>
              </a:rPr>
              <a:t> methods sessions can be done sequentially or simultaneously on multiple methods, depending on your needs.</a:t>
            </a:r>
            <a:endParaRPr sz="1400" b="0" i="0" u="none" strike="noStrike" cap="none" dirty="0">
              <a:solidFill>
                <a:srgbClr val="000000"/>
              </a:solidFill>
              <a:latin typeface="Arial"/>
              <a:ea typeface="Arial"/>
              <a:cs typeface="Arial"/>
              <a:sym typeface="Arial"/>
            </a:endParaRPr>
          </a:p>
        </p:txBody>
      </p:sp>
      <p:pic>
        <p:nvPicPr>
          <p:cNvPr id="541" name="Google Shape;541;p29"/>
          <p:cNvPicPr preferRelativeResize="0"/>
          <p:nvPr/>
        </p:nvPicPr>
        <p:blipFill>
          <a:blip r:embed="rId3">
            <a:alphaModFix/>
          </a:blip>
          <a:srcRect/>
          <a:stretch/>
        </p:blipFill>
        <p:spPr>
          <a:xfrm rot="16200000">
            <a:off x="6609470" y="476612"/>
            <a:ext cx="4177575" cy="5904775"/>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 descr="A group of people posing for a photo&#10;&#10;AI-generated content may be incorrect."/>
          <p:cNvPicPr preferRelativeResize="0"/>
          <p:nvPr/>
        </p:nvPicPr>
        <p:blipFill rotWithShape="1">
          <a:blip r:embed="rId3">
            <a:alphaModFix amt="20000"/>
          </a:blip>
          <a:srcRect/>
          <a:stretch/>
        </p:blipFill>
        <p:spPr>
          <a:xfrm>
            <a:off x="526408" y="108858"/>
            <a:ext cx="11139184" cy="7424267"/>
          </a:xfrm>
          <a:prstGeom prst="rect">
            <a:avLst/>
          </a:prstGeom>
          <a:noFill/>
          <a:ln>
            <a:noFill/>
          </a:ln>
        </p:spPr>
      </p:pic>
      <p:sp>
        <p:nvSpPr>
          <p:cNvPr id="278" name="Google Shape;278;p3"/>
          <p:cNvSpPr txBox="1">
            <a:spLocks noGrp="1"/>
          </p:cNvSpPr>
          <p:nvPr>
            <p:ph type="body" idx="1"/>
          </p:nvPr>
        </p:nvSpPr>
        <p:spPr>
          <a:xfrm>
            <a:off x="812802" y="1519587"/>
            <a:ext cx="10174512" cy="5229555"/>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accent1"/>
              </a:buClr>
              <a:buSzPts val="2640"/>
              <a:buChar char="•"/>
            </a:pPr>
            <a:r>
              <a:rPr lang="en-US" sz="2400"/>
              <a:t>Recognize that we are all </a:t>
            </a:r>
            <a:r>
              <a:rPr lang="en-US" sz="2400" b="1"/>
              <a:t>teachers </a:t>
            </a:r>
            <a:r>
              <a:rPr lang="en-US" sz="2400" b="1" i="1"/>
              <a:t>and</a:t>
            </a:r>
            <a:r>
              <a:rPr lang="en-US" sz="2400" b="1"/>
              <a:t> learners</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Practice </a:t>
            </a:r>
            <a:r>
              <a:rPr lang="en-US" sz="2400" b="1"/>
              <a:t>active listening </a:t>
            </a:r>
            <a:r>
              <a:rPr lang="en-US" sz="2400"/>
              <a:t>and </a:t>
            </a:r>
            <a:r>
              <a:rPr lang="en-US" sz="2400" b="1"/>
              <a:t>active participation</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Ensure that you </a:t>
            </a:r>
            <a:r>
              <a:rPr lang="en-US" sz="2400" b="1"/>
              <a:t>minimize distractions</a:t>
            </a:r>
            <a:r>
              <a:rPr lang="en-US" sz="2400"/>
              <a:t>. You will get out of the training what you put into it.</a:t>
            </a:r>
            <a:endParaRPr/>
          </a:p>
          <a:p>
            <a:pPr marL="342900" lvl="0" indent="-342900" algn="l" rtl="0">
              <a:lnSpc>
                <a:spcPct val="100000"/>
              </a:lnSpc>
              <a:spcBef>
                <a:spcPts val="600"/>
              </a:spcBef>
              <a:spcAft>
                <a:spcPts val="0"/>
              </a:spcAft>
              <a:buClr>
                <a:schemeClr val="accent1"/>
              </a:buClr>
              <a:buSzPts val="2640"/>
              <a:buChar char="•"/>
            </a:pPr>
            <a:r>
              <a:rPr lang="en-US" sz="2400"/>
              <a:t>Be </a:t>
            </a:r>
            <a:r>
              <a:rPr lang="en-US" sz="2400" b="1"/>
              <a:t>mindful</a:t>
            </a:r>
            <a:r>
              <a:rPr lang="en-US" sz="2400"/>
              <a:t> </a:t>
            </a:r>
            <a:r>
              <a:rPr lang="en-US" sz="2400" b="1"/>
              <a:t>and respectful </a:t>
            </a:r>
            <a:r>
              <a:rPr lang="en-US" sz="2400"/>
              <a:t>of mind, body, spirit, and emotions – for ourselves and others!</a:t>
            </a:r>
            <a:endParaRPr/>
          </a:p>
          <a:p>
            <a:pPr marL="342900" lvl="0" indent="-342900" algn="l" rtl="0">
              <a:lnSpc>
                <a:spcPct val="100000"/>
              </a:lnSpc>
              <a:spcBef>
                <a:spcPts val="600"/>
              </a:spcBef>
              <a:spcAft>
                <a:spcPts val="0"/>
              </a:spcAft>
              <a:buClr>
                <a:schemeClr val="accent1"/>
              </a:buClr>
              <a:buSzPts val="2640"/>
              <a:buChar char="•"/>
            </a:pPr>
            <a:r>
              <a:rPr lang="en-US" sz="2400"/>
              <a:t>Share the </a:t>
            </a:r>
            <a:r>
              <a:rPr lang="en-US" sz="2400" b="1"/>
              <a:t>responsibility for success</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Remember that all contributions are </a:t>
            </a:r>
            <a:r>
              <a:rPr lang="en-US" sz="2400" b="1"/>
              <a:t>valuable</a:t>
            </a:r>
            <a:r>
              <a:rPr lang="en-US" sz="2400"/>
              <a:t>.</a:t>
            </a:r>
            <a:endParaRPr/>
          </a:p>
          <a:p>
            <a:pPr marL="342900" lvl="0" indent="-342900" algn="l" rtl="0">
              <a:lnSpc>
                <a:spcPct val="100000"/>
              </a:lnSpc>
              <a:spcBef>
                <a:spcPts val="600"/>
              </a:spcBef>
              <a:spcAft>
                <a:spcPts val="0"/>
              </a:spcAft>
              <a:buClr>
                <a:schemeClr val="accent1"/>
              </a:buClr>
              <a:buSzPts val="2640"/>
              <a:buChar char="•"/>
            </a:pPr>
            <a:r>
              <a:rPr lang="en-US" sz="2400"/>
              <a:t>Be </a:t>
            </a:r>
            <a:r>
              <a:rPr lang="en-US" sz="2400" b="1"/>
              <a:t>supportive</a:t>
            </a:r>
            <a:r>
              <a:rPr lang="en-US" sz="2400"/>
              <a:t> of one another.</a:t>
            </a:r>
            <a:endParaRPr/>
          </a:p>
          <a:p>
            <a:pPr marL="342900" lvl="0" indent="-342900" algn="l" rtl="0">
              <a:lnSpc>
                <a:spcPct val="100000"/>
              </a:lnSpc>
              <a:spcBef>
                <a:spcPts val="600"/>
              </a:spcBef>
              <a:spcAft>
                <a:spcPts val="0"/>
              </a:spcAft>
              <a:buClr>
                <a:schemeClr val="accent1"/>
              </a:buClr>
              <a:buSzPts val="2640"/>
              <a:buChar char="•"/>
            </a:pPr>
            <a:r>
              <a:rPr lang="en-US" sz="2400" b="1"/>
              <a:t>What else?</a:t>
            </a:r>
            <a:endParaRPr/>
          </a:p>
        </p:txBody>
      </p:sp>
      <p:sp>
        <p:nvSpPr>
          <p:cNvPr id="279" name="Google Shape;279;p3"/>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Clr>
                <a:srgbClr val="309FCD"/>
              </a:buClr>
              <a:buSzPts val="3600"/>
              <a:buFont typeface="Arial"/>
              <a:buNone/>
            </a:pPr>
            <a:r>
              <a:rPr lang="en-US" sz="3600" b="1" i="0" u="none" strike="noStrike" cap="none">
                <a:solidFill>
                  <a:schemeClr val="accent1"/>
                </a:solidFill>
                <a:latin typeface="Poppins"/>
                <a:ea typeface="Poppins"/>
                <a:cs typeface="Poppins"/>
                <a:sym typeface="Poppins"/>
              </a:rPr>
              <a:t>Our Working Agreements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0"/>
          <p:cNvSpPr txBox="1"/>
          <p:nvPr/>
        </p:nvSpPr>
        <p:spPr>
          <a:xfrm>
            <a:off x="638075" y="1953059"/>
            <a:ext cx="8357644"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BREAK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8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See you in 10 minutes!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1"/>
          <p:cNvSpPr txBox="1"/>
          <p:nvPr/>
        </p:nvSpPr>
        <p:spPr>
          <a:xfrm>
            <a:off x="638075" y="2755557"/>
            <a:ext cx="8357644" cy="101360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Facilitation Tips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58"/>
        <p:cNvGrpSpPr/>
        <p:nvPr/>
      </p:nvGrpSpPr>
      <p:grpSpPr>
        <a:xfrm>
          <a:off x="0" y="0"/>
          <a:ext cx="0" cy="0"/>
          <a:chOff x="0" y="0"/>
          <a:chExt cx="0" cy="0"/>
        </a:xfrm>
      </p:grpSpPr>
      <p:sp>
        <p:nvSpPr>
          <p:cNvPr id="559" name="Google Shape;559;p32"/>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#1</a:t>
            </a:r>
            <a:endParaRPr/>
          </a:p>
        </p:txBody>
      </p:sp>
      <p:pic>
        <p:nvPicPr>
          <p:cNvPr id="560" name="Google Shape;560;p32"/>
          <p:cNvPicPr preferRelativeResize="0"/>
          <p:nvPr/>
        </p:nvPicPr>
        <p:blipFill rotWithShape="1">
          <a:blip r:embed="rId3">
            <a:alphaModFix/>
          </a:blip>
          <a:srcRect/>
          <a:stretch/>
        </p:blipFill>
        <p:spPr>
          <a:xfrm>
            <a:off x="1334822" y="1680519"/>
            <a:ext cx="2248637" cy="4546276"/>
          </a:xfrm>
          <a:prstGeom prst="rect">
            <a:avLst/>
          </a:prstGeom>
          <a:noFill/>
          <a:ln>
            <a:noFill/>
          </a:ln>
        </p:spPr>
      </p:pic>
      <p:sp>
        <p:nvSpPr>
          <p:cNvPr id="561" name="Google Shape;561;p32"/>
          <p:cNvSpPr/>
          <p:nvPr/>
        </p:nvSpPr>
        <p:spPr>
          <a:xfrm>
            <a:off x="4558234" y="1680519"/>
            <a:ext cx="6881305" cy="3356657"/>
          </a:xfrm>
          <a:prstGeom prst="wedgeRoundRectCallout">
            <a:avLst>
              <a:gd name="adj1" fmla="val -69110"/>
              <a:gd name="adj2" fmla="val -21765"/>
              <a:gd name="adj3" fmla="val 16667"/>
            </a:avLst>
          </a:prstGeom>
          <a:solidFill>
            <a:schemeClr val="accent2"/>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B050"/>
                </a:solidFill>
                <a:latin typeface="Poppins"/>
                <a:ea typeface="Poppins"/>
                <a:cs typeface="Poppins"/>
                <a:sym typeface="Poppins"/>
              </a:rPr>
              <a:t>Read the training manual in advance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This is key to making sure you </a:t>
            </a:r>
            <a:r>
              <a:rPr lang="en-US" sz="2000" b="1" i="0" u="none" strike="noStrike" cap="none" dirty="0">
                <a:solidFill>
                  <a:schemeClr val="dk1"/>
                </a:solidFill>
                <a:latin typeface="Poppins"/>
                <a:ea typeface="Poppins"/>
                <a:cs typeface="Poppins"/>
                <a:sym typeface="Poppins"/>
              </a:rPr>
              <a:t>understand the information and activitie</a:t>
            </a:r>
            <a:r>
              <a:rPr lang="en-US" sz="2000" b="0" i="0" u="none" strike="noStrike" cap="none" dirty="0">
                <a:solidFill>
                  <a:schemeClr val="dk1"/>
                </a:solidFill>
                <a:latin typeface="Poppins"/>
                <a:ea typeface="Poppins"/>
                <a:cs typeface="Poppins"/>
                <a:sym typeface="Poppins"/>
              </a:rPr>
              <a:t>s in the training. It will also help you </a:t>
            </a:r>
            <a:r>
              <a:rPr lang="en-US" sz="2000" b="1" i="0" u="none" strike="noStrike" cap="none" dirty="0">
                <a:solidFill>
                  <a:schemeClr val="dk1"/>
                </a:solidFill>
                <a:latin typeface="Poppins"/>
                <a:ea typeface="Poppins"/>
                <a:cs typeface="Poppins"/>
                <a:sym typeface="Poppins"/>
              </a:rPr>
              <a:t>choose the sessions</a:t>
            </a:r>
            <a:r>
              <a:rPr lang="en-US" sz="2000" b="0" i="0" u="none" strike="noStrike" cap="none" dirty="0">
                <a:solidFill>
                  <a:schemeClr val="dk1"/>
                </a:solidFill>
                <a:latin typeface="Poppins"/>
                <a:ea typeface="Poppins"/>
                <a:cs typeface="Poppins"/>
                <a:sym typeface="Poppins"/>
              </a:rPr>
              <a:t> you want to cover, the order you want to take, and decide which </a:t>
            </a:r>
            <a:r>
              <a:rPr lang="en-US" sz="2000" b="1" i="0" u="none" strike="noStrike" cap="none" dirty="0">
                <a:solidFill>
                  <a:schemeClr val="dk1"/>
                </a:solidFill>
                <a:latin typeface="Poppins"/>
                <a:ea typeface="Poppins"/>
                <a:cs typeface="Poppins"/>
                <a:sym typeface="Poppins"/>
              </a:rPr>
              <a:t>outside experts </a:t>
            </a:r>
            <a:r>
              <a:rPr lang="en-US" sz="2000" b="0" i="0" u="none" strike="noStrike" cap="none" dirty="0">
                <a:solidFill>
                  <a:schemeClr val="dk1"/>
                </a:solidFill>
                <a:latin typeface="Poppins"/>
                <a:ea typeface="Poppins"/>
                <a:cs typeface="Poppins"/>
                <a:sym typeface="Poppins"/>
              </a:rPr>
              <a:t>you will bring to help your participants get all the knowledge they need.</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239"/>
          </a:schemeClr>
        </a:solidFill>
        <a:effectLst/>
      </p:bgPr>
    </p:bg>
    <p:spTree>
      <p:nvGrpSpPr>
        <p:cNvPr id="1" name="Shape 566"/>
        <p:cNvGrpSpPr/>
        <p:nvPr/>
      </p:nvGrpSpPr>
      <p:grpSpPr>
        <a:xfrm>
          <a:off x="0" y="0"/>
          <a:ext cx="0" cy="0"/>
          <a:chOff x="0" y="0"/>
          <a:chExt cx="0" cy="0"/>
        </a:xfrm>
      </p:grpSpPr>
      <p:sp>
        <p:nvSpPr>
          <p:cNvPr id="567" name="Google Shape;567;p33"/>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#2</a:t>
            </a:r>
            <a:endParaRPr/>
          </a:p>
        </p:txBody>
      </p:sp>
      <p:sp>
        <p:nvSpPr>
          <p:cNvPr id="568" name="Google Shape;568;p33"/>
          <p:cNvSpPr/>
          <p:nvPr/>
        </p:nvSpPr>
        <p:spPr>
          <a:xfrm>
            <a:off x="4843849" y="1680518"/>
            <a:ext cx="6059503" cy="3666985"/>
          </a:xfrm>
          <a:prstGeom prst="wedgeRoundRectCallout">
            <a:avLst>
              <a:gd name="adj1" fmla="val -73290"/>
              <a:gd name="adj2" fmla="val 2133"/>
              <a:gd name="adj3" fmla="val 16667"/>
            </a:avLst>
          </a:prstGeom>
          <a:solidFill>
            <a:schemeClr val="accent6">
              <a:alpha val="35331"/>
            </a:schemeClr>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2060"/>
                </a:solidFill>
                <a:latin typeface="Poppins"/>
                <a:ea typeface="Poppins"/>
                <a:cs typeface="Poppins"/>
                <a:sym typeface="Poppins"/>
              </a:rPr>
              <a:t>Reflect on your own values, attitudes and beliefs, and how they might affect your work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As a facilitator, it is your responsibility to create a nonjudgmental space to discuss sensitive topics. Supporting participants to make their own choices sets an example that they can follow, which is an important ambassador skill.</a:t>
            </a:r>
            <a:endParaRPr sz="1400" b="0" i="0" u="none" strike="noStrike" cap="none" dirty="0">
              <a:solidFill>
                <a:srgbClr val="000000"/>
              </a:solidFill>
              <a:latin typeface="Arial"/>
              <a:ea typeface="Arial"/>
              <a:cs typeface="Arial"/>
              <a:sym typeface="Arial"/>
            </a:endParaRPr>
          </a:p>
        </p:txBody>
      </p:sp>
      <p:pic>
        <p:nvPicPr>
          <p:cNvPr id="569" name="Google Shape;569;p33"/>
          <p:cNvPicPr preferRelativeResize="0"/>
          <p:nvPr/>
        </p:nvPicPr>
        <p:blipFill rotWithShape="1">
          <a:blip r:embed="rId3">
            <a:alphaModFix/>
          </a:blip>
          <a:srcRect/>
          <a:stretch/>
        </p:blipFill>
        <p:spPr>
          <a:xfrm>
            <a:off x="784155" y="1230537"/>
            <a:ext cx="3735905" cy="53772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223"/>
          </a:schemeClr>
        </a:solidFill>
        <a:effectLst/>
      </p:bgPr>
    </p:bg>
    <p:spTree>
      <p:nvGrpSpPr>
        <p:cNvPr id="1" name="Shape 574"/>
        <p:cNvGrpSpPr/>
        <p:nvPr/>
      </p:nvGrpSpPr>
      <p:grpSpPr>
        <a:xfrm>
          <a:off x="0" y="0"/>
          <a:ext cx="0" cy="0"/>
          <a:chOff x="0" y="0"/>
          <a:chExt cx="0" cy="0"/>
        </a:xfrm>
      </p:grpSpPr>
      <p:sp>
        <p:nvSpPr>
          <p:cNvPr id="575" name="Google Shape;575;p34"/>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#3</a:t>
            </a:r>
            <a:endParaRPr/>
          </a:p>
        </p:txBody>
      </p:sp>
      <p:sp>
        <p:nvSpPr>
          <p:cNvPr id="576" name="Google Shape;576;p34"/>
          <p:cNvSpPr/>
          <p:nvPr/>
        </p:nvSpPr>
        <p:spPr>
          <a:xfrm>
            <a:off x="1903880" y="1596211"/>
            <a:ext cx="5758561" cy="3665577"/>
          </a:xfrm>
          <a:prstGeom prst="wedgeRoundRectCallout">
            <a:avLst>
              <a:gd name="adj1" fmla="val 68695"/>
              <a:gd name="adj2" fmla="val -26860"/>
              <a:gd name="adj3" fmla="val 16667"/>
            </a:avLst>
          </a:prstGeom>
          <a:solidFill>
            <a:srgbClr val="F4D1EA"/>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7030A0"/>
                </a:solidFill>
                <a:latin typeface="Poppins"/>
                <a:ea typeface="Poppins"/>
                <a:cs typeface="Poppins"/>
                <a:sym typeface="Poppins"/>
              </a:rPr>
              <a:t>Create a participatory learning environment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Effective facilitators empower participants to lead and learn from each other. Ambassadors will be teachers and facilitators in their communities – you are giving them a chance to practice in a safe space!</a:t>
            </a:r>
            <a:endParaRPr sz="1400" b="0" i="0" u="none" strike="noStrike" cap="none" dirty="0">
              <a:solidFill>
                <a:srgbClr val="000000"/>
              </a:solidFill>
              <a:latin typeface="Arial"/>
              <a:ea typeface="Arial"/>
              <a:cs typeface="Arial"/>
              <a:sym typeface="Arial"/>
            </a:endParaRPr>
          </a:p>
        </p:txBody>
      </p:sp>
      <p:pic>
        <p:nvPicPr>
          <p:cNvPr id="577" name="Google Shape;577;p34"/>
          <p:cNvPicPr preferRelativeResize="0"/>
          <p:nvPr/>
        </p:nvPicPr>
        <p:blipFill rotWithShape="1">
          <a:blip r:embed="rId3">
            <a:alphaModFix/>
          </a:blip>
          <a:srcRect/>
          <a:stretch/>
        </p:blipFill>
        <p:spPr>
          <a:xfrm>
            <a:off x="8353168" y="157707"/>
            <a:ext cx="3715267" cy="654258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82"/>
        <p:cNvGrpSpPr/>
        <p:nvPr/>
      </p:nvGrpSpPr>
      <p:grpSpPr>
        <a:xfrm>
          <a:off x="0" y="0"/>
          <a:ext cx="0" cy="0"/>
          <a:chOff x="0" y="0"/>
          <a:chExt cx="0" cy="0"/>
        </a:xfrm>
      </p:grpSpPr>
      <p:sp>
        <p:nvSpPr>
          <p:cNvPr id="583" name="Google Shape;583;p35"/>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#4</a:t>
            </a:r>
            <a:endParaRPr/>
          </a:p>
        </p:txBody>
      </p:sp>
      <p:sp>
        <p:nvSpPr>
          <p:cNvPr id="584" name="Google Shape;584;p35"/>
          <p:cNvSpPr/>
          <p:nvPr/>
        </p:nvSpPr>
        <p:spPr>
          <a:xfrm>
            <a:off x="4843849" y="1680519"/>
            <a:ext cx="5503918" cy="2953266"/>
          </a:xfrm>
          <a:prstGeom prst="wedgeRoundRectCallout">
            <a:avLst>
              <a:gd name="adj1" fmla="val -70190"/>
              <a:gd name="adj2" fmla="val -19413"/>
              <a:gd name="adj3" fmla="val 16667"/>
            </a:avLst>
          </a:prstGeom>
          <a:solidFill>
            <a:schemeClr val="accent2"/>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B050"/>
                </a:solidFill>
                <a:latin typeface="Poppins"/>
                <a:ea typeface="Poppins"/>
                <a:cs typeface="Poppins"/>
                <a:sym typeface="Poppins"/>
              </a:rPr>
              <a:t>Make it a conversation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a:solidFill>
                  <a:schemeClr val="dk1"/>
                </a:solidFill>
                <a:latin typeface="Poppins"/>
                <a:ea typeface="Poppins"/>
                <a:cs typeface="Poppins"/>
                <a:sym typeface="Poppins"/>
              </a:rPr>
              <a:t>Connecting to lived experiences helps your participants engage deeply with the training. And it will help them connect to their peers!</a:t>
            </a:r>
            <a:endParaRPr sz="1400" b="0" i="0" u="none" strike="noStrike" cap="none">
              <a:solidFill>
                <a:srgbClr val="000000"/>
              </a:solidFill>
              <a:latin typeface="Arial"/>
              <a:ea typeface="Arial"/>
              <a:cs typeface="Arial"/>
              <a:sym typeface="Arial"/>
            </a:endParaRPr>
          </a:p>
        </p:txBody>
      </p:sp>
      <p:pic>
        <p:nvPicPr>
          <p:cNvPr id="585" name="Google Shape;585;p35"/>
          <p:cNvPicPr preferRelativeResize="0"/>
          <p:nvPr/>
        </p:nvPicPr>
        <p:blipFill rotWithShape="1">
          <a:blip r:embed="rId3">
            <a:alphaModFix/>
          </a:blip>
          <a:srcRect/>
          <a:stretch/>
        </p:blipFill>
        <p:spPr>
          <a:xfrm>
            <a:off x="111230" y="1143000"/>
            <a:ext cx="3978835" cy="56274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90"/>
        <p:cNvGrpSpPr/>
        <p:nvPr/>
      </p:nvGrpSpPr>
      <p:grpSpPr>
        <a:xfrm>
          <a:off x="0" y="0"/>
          <a:ext cx="0" cy="0"/>
          <a:chOff x="0" y="0"/>
          <a:chExt cx="0" cy="0"/>
        </a:xfrm>
      </p:grpSpPr>
      <p:sp>
        <p:nvSpPr>
          <p:cNvPr id="591" name="Google Shape;591;p36"/>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#5</a:t>
            </a:r>
            <a:endParaRPr/>
          </a:p>
        </p:txBody>
      </p:sp>
      <p:sp>
        <p:nvSpPr>
          <p:cNvPr id="592" name="Google Shape;592;p36"/>
          <p:cNvSpPr/>
          <p:nvPr/>
        </p:nvSpPr>
        <p:spPr>
          <a:xfrm>
            <a:off x="1695535" y="1647359"/>
            <a:ext cx="5980670" cy="2360141"/>
          </a:xfrm>
          <a:prstGeom prst="wedgeRoundRectCallout">
            <a:avLst>
              <a:gd name="adj1" fmla="val 67074"/>
              <a:gd name="adj2" fmla="val -29700"/>
              <a:gd name="adj3" fmla="val 16667"/>
            </a:avLst>
          </a:prstGeom>
          <a:solidFill>
            <a:srgbClr val="FFC57F"/>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solidFill>
                <a:latin typeface="Poppins"/>
                <a:ea typeface="Poppins"/>
                <a:cs typeface="Poppins"/>
                <a:sym typeface="Poppins"/>
              </a:rPr>
              <a:t>Create a safe space</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When your participants feel confident that they will not be judged, they will be able to participate more fully.</a:t>
            </a:r>
            <a:endParaRPr sz="1400" b="0" i="0" u="none" strike="noStrike" cap="none" dirty="0">
              <a:solidFill>
                <a:srgbClr val="000000"/>
              </a:solidFill>
              <a:latin typeface="Arial"/>
              <a:ea typeface="Arial"/>
              <a:cs typeface="Arial"/>
              <a:sym typeface="Arial"/>
            </a:endParaRPr>
          </a:p>
        </p:txBody>
      </p:sp>
      <p:pic>
        <p:nvPicPr>
          <p:cNvPr id="593" name="Google Shape;593;p36"/>
          <p:cNvPicPr preferRelativeResize="0"/>
          <p:nvPr/>
        </p:nvPicPr>
        <p:blipFill rotWithShape="1">
          <a:blip r:embed="rId3">
            <a:alphaModFix/>
          </a:blip>
          <a:srcRect/>
          <a:stretch/>
        </p:blipFill>
        <p:spPr>
          <a:xfrm>
            <a:off x="8822725" y="56008"/>
            <a:ext cx="2924806" cy="674598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98"/>
        <p:cNvGrpSpPr/>
        <p:nvPr/>
      </p:nvGrpSpPr>
      <p:grpSpPr>
        <a:xfrm>
          <a:off x="0" y="0"/>
          <a:ext cx="0" cy="0"/>
          <a:chOff x="0" y="0"/>
          <a:chExt cx="0" cy="0"/>
        </a:xfrm>
      </p:grpSpPr>
      <p:sp>
        <p:nvSpPr>
          <p:cNvPr id="599" name="Google Shape;599;p37"/>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#6</a:t>
            </a:r>
            <a:endParaRPr/>
          </a:p>
        </p:txBody>
      </p:sp>
      <p:sp>
        <p:nvSpPr>
          <p:cNvPr id="600" name="Google Shape;600;p37"/>
          <p:cNvSpPr/>
          <p:nvPr/>
        </p:nvSpPr>
        <p:spPr>
          <a:xfrm>
            <a:off x="1186249" y="1705233"/>
            <a:ext cx="6425514" cy="3150972"/>
          </a:xfrm>
          <a:prstGeom prst="wedgeRoundRectCallout">
            <a:avLst>
              <a:gd name="adj1" fmla="val 71037"/>
              <a:gd name="adj2" fmla="val -35579"/>
              <a:gd name="adj3" fmla="val 16667"/>
            </a:avLst>
          </a:prstGeom>
          <a:solidFill>
            <a:schemeClr val="accent2">
              <a:lumMod val="60000"/>
              <a:lumOff val="40000"/>
            </a:schemeClr>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B050"/>
                </a:solidFill>
                <a:latin typeface="Poppins"/>
                <a:ea typeface="Poppins"/>
                <a:cs typeface="Poppins"/>
                <a:sym typeface="Poppins"/>
              </a:rPr>
              <a:t>Be inclusive and ensure that everyone can participate equally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Think ahead or consult your participants about what they might need to participate fully. This may mean providing childcare, supporting quieter participants to speak up, or making your training space (including restrooms) more accessible.</a:t>
            </a:r>
            <a:endParaRPr sz="1400" b="0" i="0" u="none" strike="noStrike" cap="none" dirty="0">
              <a:solidFill>
                <a:srgbClr val="000000"/>
              </a:solidFill>
              <a:latin typeface="Arial"/>
              <a:ea typeface="Arial"/>
              <a:cs typeface="Arial"/>
              <a:sym typeface="Arial"/>
            </a:endParaRPr>
          </a:p>
        </p:txBody>
      </p:sp>
      <p:pic>
        <p:nvPicPr>
          <p:cNvPr id="601" name="Google Shape;601;p37"/>
          <p:cNvPicPr preferRelativeResize="0"/>
          <p:nvPr/>
        </p:nvPicPr>
        <p:blipFill rotWithShape="1">
          <a:blip r:embed="rId3">
            <a:alphaModFix/>
          </a:blip>
          <a:srcRect/>
          <a:stretch/>
        </p:blipFill>
        <p:spPr>
          <a:xfrm>
            <a:off x="8145751" y="568411"/>
            <a:ext cx="4046249" cy="572117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57F">
            <a:alpha val="33893"/>
          </a:srgbClr>
        </a:solidFill>
        <a:effectLst/>
      </p:bgPr>
    </p:bg>
    <p:spTree>
      <p:nvGrpSpPr>
        <p:cNvPr id="1" name="Shape 606"/>
        <p:cNvGrpSpPr/>
        <p:nvPr/>
      </p:nvGrpSpPr>
      <p:grpSpPr>
        <a:xfrm>
          <a:off x="0" y="0"/>
          <a:ext cx="0" cy="0"/>
          <a:chOff x="0" y="0"/>
          <a:chExt cx="0" cy="0"/>
        </a:xfrm>
      </p:grpSpPr>
      <p:sp>
        <p:nvSpPr>
          <p:cNvPr id="607" name="Google Shape;607;p38"/>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#7</a:t>
            </a:r>
            <a:endParaRPr/>
          </a:p>
        </p:txBody>
      </p:sp>
      <p:sp>
        <p:nvSpPr>
          <p:cNvPr id="608" name="Google Shape;608;p38"/>
          <p:cNvSpPr/>
          <p:nvPr/>
        </p:nvSpPr>
        <p:spPr>
          <a:xfrm>
            <a:off x="5301049" y="1680519"/>
            <a:ext cx="5532855" cy="2953266"/>
          </a:xfrm>
          <a:prstGeom prst="wedgeRoundRectCallout">
            <a:avLst>
              <a:gd name="adj1" fmla="val -68347"/>
              <a:gd name="adj2" fmla="val 7630"/>
              <a:gd name="adj3" fmla="val 16667"/>
            </a:avLst>
          </a:prstGeom>
          <a:solidFill>
            <a:srgbClr val="FFC57F"/>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solidFill>
                <a:latin typeface="Poppins"/>
                <a:ea typeface="Poppins"/>
                <a:cs typeface="Poppins"/>
                <a:sym typeface="Poppins"/>
              </a:rPr>
              <a:t>Encourage open and honest communication about sex</a:t>
            </a: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We cannot help anyone prevent HIV if we can’t speak openly and honestly about sex. Always emphasize confidentiality. And remember, it is ok to not know an answer!</a:t>
            </a:r>
            <a:endParaRPr sz="1400" b="0" i="0" u="none" strike="noStrike" cap="none" dirty="0">
              <a:solidFill>
                <a:srgbClr val="000000"/>
              </a:solidFill>
              <a:latin typeface="Arial"/>
              <a:ea typeface="Arial"/>
              <a:cs typeface="Arial"/>
              <a:sym typeface="Arial"/>
            </a:endParaRPr>
          </a:p>
        </p:txBody>
      </p:sp>
      <p:pic>
        <p:nvPicPr>
          <p:cNvPr id="609" name="Google Shape;609;p38"/>
          <p:cNvPicPr preferRelativeResize="0"/>
          <p:nvPr/>
        </p:nvPicPr>
        <p:blipFill rotWithShape="1">
          <a:blip r:embed="rId3">
            <a:alphaModFix/>
          </a:blip>
          <a:srcRect/>
          <a:stretch/>
        </p:blipFill>
        <p:spPr>
          <a:xfrm>
            <a:off x="377333" y="982363"/>
            <a:ext cx="4021360" cy="5788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5000"/>
          </a:schemeClr>
        </a:solidFill>
        <a:effectLst/>
      </p:bgPr>
    </p:bg>
    <p:spTree>
      <p:nvGrpSpPr>
        <p:cNvPr id="1" name="Shape 614"/>
        <p:cNvGrpSpPr/>
        <p:nvPr/>
      </p:nvGrpSpPr>
      <p:grpSpPr>
        <a:xfrm>
          <a:off x="0" y="0"/>
          <a:ext cx="0" cy="0"/>
          <a:chOff x="0" y="0"/>
          <a:chExt cx="0" cy="0"/>
        </a:xfrm>
      </p:grpSpPr>
      <p:sp>
        <p:nvSpPr>
          <p:cNvPr id="615" name="Google Shape;615;p39"/>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#8</a:t>
            </a:r>
            <a:endParaRPr/>
          </a:p>
        </p:txBody>
      </p:sp>
      <p:sp>
        <p:nvSpPr>
          <p:cNvPr id="616" name="Google Shape;616;p39"/>
          <p:cNvSpPr/>
          <p:nvPr/>
        </p:nvSpPr>
        <p:spPr>
          <a:xfrm>
            <a:off x="1076446" y="1519880"/>
            <a:ext cx="6535317" cy="3792899"/>
          </a:xfrm>
          <a:prstGeom prst="wedgeRoundRectCallout">
            <a:avLst>
              <a:gd name="adj1" fmla="val 69776"/>
              <a:gd name="adj2" fmla="val -23634"/>
              <a:gd name="adj3" fmla="val 16667"/>
            </a:avLst>
          </a:prstGeom>
          <a:solidFill>
            <a:schemeClr val="accent5">
              <a:lumMod val="40000"/>
              <a:lumOff val="60000"/>
            </a:schemeClr>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7030A0"/>
                </a:solidFill>
                <a:latin typeface="Poppins"/>
                <a:ea typeface="Poppins"/>
                <a:cs typeface="Poppins"/>
                <a:sym typeface="Poppins"/>
              </a:rPr>
              <a:t>Prepare to support participants through personal and difficult topics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It is likely that your participants will have had difficult experiences related to HIV, violence, or their sexual health. It will help to have counseling referral information ready. Take time to learn how to support your participants and consider if you want support for difficult topics yourself.</a:t>
            </a:r>
            <a:endParaRPr sz="1400" b="0" i="0" u="none" strike="noStrike" cap="none" dirty="0">
              <a:solidFill>
                <a:srgbClr val="000000"/>
              </a:solidFill>
              <a:latin typeface="Arial"/>
              <a:ea typeface="Arial"/>
              <a:cs typeface="Arial"/>
              <a:sym typeface="Arial"/>
            </a:endParaRPr>
          </a:p>
        </p:txBody>
      </p:sp>
      <p:pic>
        <p:nvPicPr>
          <p:cNvPr id="617" name="Google Shape;617;p39"/>
          <p:cNvPicPr preferRelativeResize="0"/>
          <p:nvPr/>
        </p:nvPicPr>
        <p:blipFill rotWithShape="1">
          <a:blip r:embed="rId3">
            <a:alphaModFix/>
          </a:blip>
          <a:srcRect/>
          <a:stretch/>
        </p:blipFill>
        <p:spPr>
          <a:xfrm>
            <a:off x="8119348" y="411382"/>
            <a:ext cx="4267147" cy="60352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286" name="Google Shape;286;p4"/>
          <p:cNvSpPr txBox="1">
            <a:spLocks noGrp="1"/>
          </p:cNvSpPr>
          <p:nvPr>
            <p:ph type="title"/>
          </p:nvPr>
        </p:nvSpPr>
        <p:spPr>
          <a:xfrm>
            <a:off x="0" y="191711"/>
            <a:ext cx="10886303" cy="750358"/>
          </a:xfrm>
          <a:prstGeom prst="rect">
            <a:avLst/>
          </a:prstGeom>
          <a:noFill/>
          <a:ln>
            <a:noFill/>
          </a:ln>
        </p:spPr>
        <p:txBody>
          <a:bodyPr spcFirstLastPara="1" wrap="square" lIns="804650" tIns="45700" rIns="91425" bIns="45700" anchor="ctr" anchorCtr="0">
            <a:normAutofit/>
          </a:bodyPr>
          <a:lstStyle/>
          <a:p>
            <a:pPr marL="0" lvl="0" indent="0" algn="r" rtl="0">
              <a:lnSpc>
                <a:spcPct val="100000"/>
              </a:lnSpc>
              <a:spcBef>
                <a:spcPts val="0"/>
              </a:spcBef>
              <a:spcAft>
                <a:spcPts val="0"/>
              </a:spcAft>
              <a:buSzPts val="1400"/>
              <a:buNone/>
            </a:pPr>
            <a:r>
              <a:rPr lang="en-US">
                <a:solidFill>
                  <a:schemeClr val="accent5"/>
                </a:solidFill>
                <a:latin typeface="Poppins"/>
                <a:ea typeface="Poppins"/>
                <a:cs typeface="Poppins"/>
                <a:sym typeface="Poppins"/>
              </a:rPr>
              <a:t>Roadmap to becoming a trainer</a:t>
            </a:r>
            <a:endParaRPr/>
          </a:p>
        </p:txBody>
      </p:sp>
      <p:graphicFrame>
        <p:nvGraphicFramePr>
          <p:cNvPr id="287" name="Google Shape;287;p4"/>
          <p:cNvGraphicFramePr/>
          <p:nvPr/>
        </p:nvGraphicFramePr>
        <p:xfrm>
          <a:off x="4013730" y="912720"/>
          <a:ext cx="7166900" cy="5663365"/>
        </p:xfrm>
        <a:graphic>
          <a:graphicData uri="http://schemas.openxmlformats.org/drawingml/2006/table">
            <a:tbl>
              <a:tblPr firstRow="1" bandRow="1">
                <a:noFill/>
                <a:tableStyleId>{6FC0102B-048B-4631-B9A1-240A7705A76E}</a:tableStyleId>
              </a:tblPr>
              <a:tblGrid>
                <a:gridCol w="1680025">
                  <a:extLst>
                    <a:ext uri="{9D8B030D-6E8A-4147-A177-3AD203B41FA5}">
                      <a16:colId xmlns:a16="http://schemas.microsoft.com/office/drawing/2014/main" val="20000"/>
                    </a:ext>
                  </a:extLst>
                </a:gridCol>
                <a:gridCol w="4167225">
                  <a:extLst>
                    <a:ext uri="{9D8B030D-6E8A-4147-A177-3AD203B41FA5}">
                      <a16:colId xmlns:a16="http://schemas.microsoft.com/office/drawing/2014/main" val="20001"/>
                    </a:ext>
                  </a:extLst>
                </a:gridCol>
                <a:gridCol w="1319650">
                  <a:extLst>
                    <a:ext uri="{9D8B030D-6E8A-4147-A177-3AD203B41FA5}">
                      <a16:colId xmlns:a16="http://schemas.microsoft.com/office/drawing/2014/main" val="20002"/>
                    </a:ext>
                  </a:extLst>
                </a:gridCol>
              </a:tblGrid>
              <a:tr h="2448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SESSION 1</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Module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Facilitator(s)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05000">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latin typeface="Poppins"/>
                          <a:ea typeface="Poppins"/>
                          <a:cs typeface="Poppins"/>
                          <a:sym typeface="Poppins"/>
                        </a:rPr>
                        <a:t>1 HOUR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WELCOME &amp; INTRODUCTIONS</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ABOUT THIS TRAINING</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WHO IS AN AMBASSADOR?</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NAVIGATING THE HIV PREVENTION AMBASSADOR TRAINING</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9700">
                <a:tc>
                  <a:txBody>
                    <a:bodyPr/>
                    <a:lstStyle/>
                    <a:p>
                      <a:pPr marL="0" marR="0" lvl="0" indent="0" algn="l" rtl="0">
                        <a:lnSpc>
                          <a:spcPct val="100000"/>
                        </a:lnSpc>
                        <a:spcBef>
                          <a:spcPts val="0"/>
                        </a:spcBef>
                        <a:spcAft>
                          <a:spcPts val="0"/>
                        </a:spcAft>
                        <a:buClr>
                          <a:schemeClr val="dk1"/>
                        </a:buClr>
                        <a:buSzPts val="1100"/>
                        <a:buFont typeface="Poppins"/>
                        <a:buNone/>
                      </a:pPr>
                      <a:r>
                        <a:rPr lang="en-US" sz="11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4707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FACILITATOR PREPARATION</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KEY ELEMENTS OF PLANNING YOUR TRAINING</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397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Poppins"/>
                          <a:ea typeface="Poppins"/>
                          <a:cs typeface="Poppins"/>
                          <a:sym typeface="Poppins"/>
                        </a:rPr>
                        <a:t>SESSION 2</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4"/>
                  </a:ext>
                </a:extLst>
              </a:tr>
              <a:tr h="23970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1 HOUR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FOUNDATIONAL KNOWLEDGE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214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841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PrEP METHODS ESSENTIAL KNOWLEDGE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9815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Poppins"/>
                          <a:ea typeface="Poppins"/>
                          <a:cs typeface="Poppins"/>
                          <a:sym typeface="Poppins"/>
                        </a:rPr>
                        <a:t>SESSION 3</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8"/>
                  </a:ext>
                </a:extLst>
              </a:tr>
              <a:tr h="2845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PrEP METHODS SESSIONS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31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731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1 HOUR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AMBASSADOR SKILLS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85000">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chemeClr val="lt1"/>
                          </a:solidFill>
                          <a:latin typeface="Poppins"/>
                          <a:ea typeface="Poppins"/>
                          <a:cs typeface="Poppins"/>
                          <a:sym typeface="Poppins"/>
                        </a:rPr>
                        <a:t>SESSION 4</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12"/>
                  </a:ext>
                </a:extLst>
              </a:tr>
              <a:tr h="4156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1 HOUR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ROUNDING OUT YOUR TRAINING</a:t>
                      </a:r>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IDENTIFYING &amp; SUPPORTING AMBASSADORS</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TAILORING YOUR TRAINING</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dk1"/>
                        </a:solidFill>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3095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dk1"/>
                        </a:solidFill>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4707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PREPARING FOR YOUR TRAINING</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Poppins"/>
                          <a:ea typeface="Poppins"/>
                          <a:cs typeface="Poppins"/>
                          <a:sym typeface="Poppins"/>
                        </a:rPr>
                        <a:t>CLOSING &amp; NEXT STEPS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u="none" strike="noStrike" cap="none">
                        <a:solidFill>
                          <a:schemeClr val="dk1"/>
                        </a:solidFill>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622"/>
        <p:cNvGrpSpPr/>
        <p:nvPr/>
      </p:nvGrpSpPr>
      <p:grpSpPr>
        <a:xfrm>
          <a:off x="0" y="0"/>
          <a:ext cx="0" cy="0"/>
          <a:chOff x="0" y="0"/>
          <a:chExt cx="0" cy="0"/>
        </a:xfrm>
      </p:grpSpPr>
      <p:sp>
        <p:nvSpPr>
          <p:cNvPr id="623" name="Google Shape;623;p40"/>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#9</a:t>
            </a:r>
            <a:endParaRPr/>
          </a:p>
        </p:txBody>
      </p:sp>
      <p:sp>
        <p:nvSpPr>
          <p:cNvPr id="624" name="Google Shape;624;p40"/>
          <p:cNvSpPr/>
          <p:nvPr/>
        </p:nvSpPr>
        <p:spPr>
          <a:xfrm>
            <a:off x="4843849" y="1680519"/>
            <a:ext cx="5828009" cy="2953266"/>
          </a:xfrm>
          <a:prstGeom prst="wedgeRoundRectCallout">
            <a:avLst>
              <a:gd name="adj1" fmla="val -67849"/>
              <a:gd name="adj2" fmla="val -16670"/>
              <a:gd name="adj3" fmla="val 16667"/>
            </a:avLst>
          </a:prstGeom>
          <a:solidFill>
            <a:schemeClr val="accent1">
              <a:lumMod val="40000"/>
              <a:lumOff val="60000"/>
            </a:schemeClr>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B050"/>
                </a:solidFill>
                <a:latin typeface="Poppins"/>
                <a:ea typeface="Poppins"/>
                <a:cs typeface="Poppins"/>
                <a:sym typeface="Poppins"/>
              </a:rPr>
              <a:t>Use active listening to validate participant contributions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a:solidFill>
                  <a:schemeClr val="dk1"/>
                </a:solidFill>
                <a:latin typeface="Poppins"/>
                <a:ea typeface="Poppins"/>
                <a:cs typeface="Poppins"/>
                <a:sym typeface="Poppins"/>
              </a:rPr>
              <a:t>Ask questions, use your body language, and summarize the discussion!</a:t>
            </a:r>
            <a:endParaRPr sz="1400" b="0" i="0" u="none" strike="noStrike" cap="none">
              <a:solidFill>
                <a:srgbClr val="000000"/>
              </a:solidFill>
              <a:latin typeface="Arial"/>
              <a:ea typeface="Arial"/>
              <a:cs typeface="Arial"/>
              <a:sym typeface="Arial"/>
            </a:endParaRPr>
          </a:p>
        </p:txBody>
      </p:sp>
      <p:pic>
        <p:nvPicPr>
          <p:cNvPr id="625" name="Google Shape;625;p40"/>
          <p:cNvPicPr preferRelativeResize="0"/>
          <p:nvPr/>
        </p:nvPicPr>
        <p:blipFill rotWithShape="1">
          <a:blip r:embed="rId3">
            <a:alphaModFix/>
          </a:blip>
          <a:srcRect/>
          <a:stretch/>
        </p:blipFill>
        <p:spPr>
          <a:xfrm>
            <a:off x="111230" y="1143000"/>
            <a:ext cx="3978835" cy="56274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597"/>
          </a:schemeClr>
        </a:solidFill>
        <a:effectLst/>
      </p:bgPr>
    </p:bg>
    <p:spTree>
      <p:nvGrpSpPr>
        <p:cNvPr id="1" name="Shape 630"/>
        <p:cNvGrpSpPr/>
        <p:nvPr/>
      </p:nvGrpSpPr>
      <p:grpSpPr>
        <a:xfrm>
          <a:off x="0" y="0"/>
          <a:ext cx="0" cy="0"/>
          <a:chOff x="0" y="0"/>
          <a:chExt cx="0" cy="0"/>
        </a:xfrm>
      </p:grpSpPr>
      <p:sp>
        <p:nvSpPr>
          <p:cNvPr id="631" name="Google Shape;631;p41"/>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#10</a:t>
            </a:r>
            <a:endParaRPr/>
          </a:p>
        </p:txBody>
      </p:sp>
      <p:sp>
        <p:nvSpPr>
          <p:cNvPr id="632" name="Google Shape;632;p41"/>
          <p:cNvSpPr/>
          <p:nvPr/>
        </p:nvSpPr>
        <p:spPr>
          <a:xfrm>
            <a:off x="1753409" y="1601061"/>
            <a:ext cx="5980670" cy="3364478"/>
          </a:xfrm>
          <a:prstGeom prst="wedgeRoundRectCallout">
            <a:avLst>
              <a:gd name="adj1" fmla="val 66713"/>
              <a:gd name="adj2" fmla="val 14439"/>
              <a:gd name="adj3" fmla="val 16667"/>
            </a:avLst>
          </a:prstGeom>
          <a:solidFill>
            <a:schemeClr val="accent6">
              <a:lumMod val="40000"/>
              <a:lumOff val="60000"/>
            </a:schemeClr>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849F"/>
                </a:solidFill>
                <a:latin typeface="Poppins"/>
                <a:ea typeface="Poppins"/>
                <a:cs typeface="Poppins"/>
                <a:sym typeface="Poppins"/>
              </a:rPr>
              <a:t>Ask questions to encourage deeper thinking and challenge assumptions.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Ambassadors will be answering many questions in their communities. Help them build their knowledge and skills by asking meaningful questions.</a:t>
            </a:r>
            <a:endParaRPr sz="1400" b="0" i="0" u="none" strike="noStrike" cap="none" dirty="0">
              <a:solidFill>
                <a:srgbClr val="000000"/>
              </a:solidFill>
              <a:latin typeface="Arial"/>
              <a:ea typeface="Arial"/>
              <a:cs typeface="Arial"/>
              <a:sym typeface="Arial"/>
            </a:endParaRPr>
          </a:p>
        </p:txBody>
      </p:sp>
      <p:pic>
        <p:nvPicPr>
          <p:cNvPr id="633" name="Google Shape;633;p41"/>
          <p:cNvPicPr preferRelativeResize="0"/>
          <p:nvPr/>
        </p:nvPicPr>
        <p:blipFill rotWithShape="1">
          <a:blip r:embed="rId3">
            <a:alphaModFix/>
          </a:blip>
          <a:srcRect/>
          <a:stretch/>
        </p:blipFill>
        <p:spPr>
          <a:xfrm>
            <a:off x="8822725" y="56008"/>
            <a:ext cx="2924806" cy="674598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0"/>
          </a:schemeClr>
        </a:solidFill>
        <a:effectLst/>
      </p:bgPr>
    </p:bg>
    <p:spTree>
      <p:nvGrpSpPr>
        <p:cNvPr id="1" name="Shape 638"/>
        <p:cNvGrpSpPr/>
        <p:nvPr/>
      </p:nvGrpSpPr>
      <p:grpSpPr>
        <a:xfrm>
          <a:off x="0" y="0"/>
          <a:ext cx="0" cy="0"/>
          <a:chOff x="0" y="0"/>
          <a:chExt cx="0" cy="0"/>
        </a:xfrm>
      </p:grpSpPr>
      <p:sp>
        <p:nvSpPr>
          <p:cNvPr id="639" name="Google Shape;639;p42"/>
          <p:cNvSpPr txBox="1">
            <a:spLocks noGrp="1"/>
          </p:cNvSpPr>
          <p:nvPr>
            <p:ph type="body" idx="2"/>
          </p:nvPr>
        </p:nvSpPr>
        <p:spPr>
          <a:xfrm>
            <a:off x="0" y="87537"/>
            <a:ext cx="7166919" cy="1143000"/>
          </a:xfrm>
          <a:prstGeom prst="rect">
            <a:avLst/>
          </a:prstGeom>
          <a:noFill/>
          <a:ln>
            <a:noFill/>
          </a:ln>
        </p:spPr>
        <p:txBody>
          <a:bodyPr spcFirstLastPara="1" wrap="square" lIns="731500" tIns="45700" rIns="91425" bIns="45700" anchor="ctr" anchorCtr="0">
            <a:noAutofit/>
          </a:bodyPr>
          <a:lstStyle/>
          <a:p>
            <a:pPr marL="0" lvl="0" indent="0" algn="l" rtl="0">
              <a:lnSpc>
                <a:spcPct val="100000"/>
              </a:lnSpc>
              <a:spcBef>
                <a:spcPts val="0"/>
              </a:spcBef>
              <a:spcAft>
                <a:spcPts val="0"/>
              </a:spcAft>
              <a:buSzPts val="3600"/>
              <a:buNone/>
            </a:pPr>
            <a:r>
              <a:rPr lang="en-US"/>
              <a:t>Facilitation Tip #11</a:t>
            </a:r>
            <a:endParaRPr/>
          </a:p>
        </p:txBody>
      </p:sp>
      <p:pic>
        <p:nvPicPr>
          <p:cNvPr id="640" name="Google Shape;640;p42"/>
          <p:cNvPicPr preferRelativeResize="0"/>
          <p:nvPr/>
        </p:nvPicPr>
        <p:blipFill rotWithShape="1">
          <a:blip r:embed="rId3">
            <a:alphaModFix/>
          </a:blip>
          <a:srcRect/>
          <a:stretch/>
        </p:blipFill>
        <p:spPr>
          <a:xfrm>
            <a:off x="1334822" y="1680519"/>
            <a:ext cx="2248637" cy="4546276"/>
          </a:xfrm>
          <a:prstGeom prst="rect">
            <a:avLst/>
          </a:prstGeom>
          <a:noFill/>
          <a:ln>
            <a:noFill/>
          </a:ln>
        </p:spPr>
      </p:pic>
      <p:sp>
        <p:nvSpPr>
          <p:cNvPr id="641" name="Google Shape;641;p42"/>
          <p:cNvSpPr/>
          <p:nvPr/>
        </p:nvSpPr>
        <p:spPr>
          <a:xfrm>
            <a:off x="4843849" y="1680519"/>
            <a:ext cx="6425514" cy="2953266"/>
          </a:xfrm>
          <a:prstGeom prst="wedgeRoundRectCallout">
            <a:avLst>
              <a:gd name="adj1" fmla="val -69110"/>
              <a:gd name="adj2" fmla="val 9590"/>
              <a:gd name="adj3" fmla="val 16667"/>
            </a:avLst>
          </a:prstGeom>
          <a:solidFill>
            <a:srgbClr val="F4D1EA"/>
          </a:solidFill>
          <a:ln>
            <a:noFill/>
          </a:ln>
          <a:effectLst>
            <a:outerShdw blurRad="40000" dist="23000" dir="5400000" rotWithShape="0">
              <a:srgbClr val="000000">
                <a:alpha val="34901"/>
              </a:srgbClr>
            </a:outerShdw>
          </a:effectLst>
        </p:spPr>
        <p:txBody>
          <a:bodyPr spcFirstLastPara="1" wrap="square" lIns="180000" tIns="180000" rIns="180000" bIns="1800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7030A0"/>
                </a:solidFill>
                <a:latin typeface="Poppins"/>
                <a:ea typeface="Poppins"/>
                <a:cs typeface="Poppins"/>
                <a:sym typeface="Poppins"/>
              </a:rPr>
              <a:t>Debrief with colleagues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dirty="0">
                <a:solidFill>
                  <a:schemeClr val="dk1"/>
                </a:solidFill>
                <a:latin typeface="Poppins"/>
                <a:ea typeface="Poppins"/>
                <a:cs typeface="Poppins"/>
                <a:sym typeface="Poppins"/>
              </a:rPr>
              <a:t>Talking with your facilitation team after training sessions will help you improve your skills and make plans to improve your sessions. It will also help to debrief if you have had challenging or emotional conversations.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3"/>
          <p:cNvSpPr txBox="1"/>
          <p:nvPr/>
        </p:nvSpPr>
        <p:spPr>
          <a:xfrm>
            <a:off x="638075" y="1953059"/>
            <a:ext cx="8357644"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Key Elements of Planning Your Training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44"/>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Planning your training</a:t>
            </a:r>
            <a:endParaRPr/>
          </a:p>
        </p:txBody>
      </p:sp>
      <p:sp>
        <p:nvSpPr>
          <p:cNvPr id="653" name="Google Shape;653;p44"/>
          <p:cNvSpPr txBox="1">
            <a:spLocks noGrp="1"/>
          </p:cNvSpPr>
          <p:nvPr>
            <p:ph type="body" idx="1"/>
          </p:nvPr>
        </p:nvSpPr>
        <p:spPr>
          <a:xfrm>
            <a:off x="5210629" y="1883907"/>
            <a:ext cx="6468232" cy="34459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a:t>Before you begin creating your training agenda, you will need to decide on a few key elements:</a:t>
            </a:r>
            <a:endParaRPr/>
          </a:p>
          <a:p>
            <a:pPr marL="457200" lvl="0" indent="-457200" algn="l" rtl="0">
              <a:lnSpc>
                <a:spcPct val="100000"/>
              </a:lnSpc>
              <a:spcBef>
                <a:spcPts val="400"/>
              </a:spcBef>
              <a:spcAft>
                <a:spcPts val="0"/>
              </a:spcAft>
              <a:buSzPts val="2000"/>
              <a:buFont typeface="Calibri"/>
              <a:buAutoNum type="arabicPeriod"/>
            </a:pPr>
            <a:r>
              <a:rPr lang="en-US"/>
              <a:t>Who your ambassadors are, what their roles might be, and what training they need</a:t>
            </a:r>
            <a:endParaRPr/>
          </a:p>
          <a:p>
            <a:pPr marL="457200" lvl="0" indent="-457200" algn="l" rtl="0">
              <a:lnSpc>
                <a:spcPct val="100000"/>
              </a:lnSpc>
              <a:spcBef>
                <a:spcPts val="400"/>
              </a:spcBef>
              <a:spcAft>
                <a:spcPts val="0"/>
              </a:spcAft>
              <a:buSzPts val="2000"/>
              <a:buFont typeface="Calibri"/>
              <a:buAutoNum type="arabicPeriod"/>
            </a:pPr>
            <a:r>
              <a:rPr lang="en-US"/>
              <a:t>What local resources are available to make sure your ambassadors get the best training possible</a:t>
            </a:r>
            <a:endParaRPr/>
          </a:p>
          <a:p>
            <a:pPr marL="0" lvl="0" indent="0" algn="l" rtl="0">
              <a:lnSpc>
                <a:spcPct val="100000"/>
              </a:lnSpc>
              <a:spcBef>
                <a:spcPts val="400"/>
              </a:spcBef>
              <a:spcAft>
                <a:spcPts val="0"/>
              </a:spcAft>
              <a:buSzPts val="2000"/>
              <a:buNone/>
            </a:pPr>
            <a:endParaRPr/>
          </a:p>
          <a:p>
            <a:pPr marL="0" lvl="0" indent="0" algn="l" rtl="0">
              <a:lnSpc>
                <a:spcPct val="100000"/>
              </a:lnSpc>
              <a:spcBef>
                <a:spcPts val="400"/>
              </a:spcBef>
              <a:spcAft>
                <a:spcPts val="0"/>
              </a:spcAft>
              <a:buSzPts val="2000"/>
              <a:buNone/>
            </a:pPr>
            <a:r>
              <a:rPr lang="en-US" b="1">
                <a:solidFill>
                  <a:schemeClr val="dk2"/>
                </a:solidFill>
              </a:rPr>
              <a:t>Let’s review these key elements now!</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5"/>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r>
              <a:rPr lang="en-US"/>
              <a:t>Key element #1</a:t>
            </a:r>
            <a:br>
              <a:rPr lang="en-US"/>
            </a:br>
            <a:r>
              <a:rPr lang="en-US" i="1"/>
              <a:t>Your Ambassadors</a:t>
            </a:r>
            <a:endParaRPr/>
          </a:p>
        </p:txBody>
      </p:sp>
      <p:sp>
        <p:nvSpPr>
          <p:cNvPr id="660" name="Google Shape;660;p45"/>
          <p:cNvSpPr txBox="1">
            <a:spLocks noGrp="1"/>
          </p:cNvSpPr>
          <p:nvPr>
            <p:ph type="body" idx="1"/>
          </p:nvPr>
        </p:nvSpPr>
        <p:spPr>
          <a:xfrm>
            <a:off x="4835611" y="1883907"/>
            <a:ext cx="6843250" cy="427799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a:t>The first key element to planning your training is knowing </a:t>
            </a:r>
            <a:r>
              <a:rPr lang="en-US" b="1"/>
              <a:t>who your ambassadors are</a:t>
            </a:r>
            <a:r>
              <a:rPr lang="en-US"/>
              <a:t>. This includes:</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Their age and key demographics</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Their role in your program and their community</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The support they will need to carry out their role</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What training they have</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What training they need</a:t>
            </a:r>
            <a:endParaRPr/>
          </a:p>
          <a:p>
            <a:pPr marL="0" lvl="0" indent="0" algn="r" rtl="0">
              <a:lnSpc>
                <a:spcPct val="100000"/>
              </a:lnSpc>
              <a:spcBef>
                <a:spcPts val="400"/>
              </a:spcBef>
              <a:spcAft>
                <a:spcPts val="0"/>
              </a:spcAft>
              <a:buSzPts val="2000"/>
              <a:buNone/>
            </a:pPr>
            <a:endParaRPr i="1">
              <a:latin typeface="Poppins SemiBold"/>
              <a:ea typeface="Poppins SemiBold"/>
              <a:cs typeface="Poppins SemiBold"/>
              <a:sym typeface="Poppins SemiBold"/>
            </a:endParaRPr>
          </a:p>
          <a:p>
            <a:pPr marL="0" lvl="0" indent="0" algn="r" rtl="0">
              <a:lnSpc>
                <a:spcPct val="100000"/>
              </a:lnSpc>
              <a:spcBef>
                <a:spcPts val="400"/>
              </a:spcBef>
              <a:spcAft>
                <a:spcPts val="0"/>
              </a:spcAft>
              <a:buSzPts val="2000"/>
              <a:buNone/>
            </a:pPr>
            <a:r>
              <a:rPr lang="en-US">
                <a:solidFill>
                  <a:schemeClr val="accent5"/>
                </a:solidFill>
                <a:latin typeface="Poppins SemiBold"/>
                <a:ea typeface="Poppins SemiBold"/>
                <a:cs typeface="Poppins SemiBold"/>
                <a:sym typeface="Poppins SemiBold"/>
              </a:rPr>
              <a:t>Answering these questions will help you decide if you should use the AGYW-focused or Diverse Version of the trainings.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6"/>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r>
              <a:rPr lang="en-US"/>
              <a:t>Key element #2</a:t>
            </a:r>
            <a:br>
              <a:rPr lang="en-US"/>
            </a:br>
            <a:r>
              <a:rPr lang="en-US" i="1"/>
              <a:t>Your Training Content</a:t>
            </a:r>
            <a:endParaRPr/>
          </a:p>
        </p:txBody>
      </p:sp>
      <p:sp>
        <p:nvSpPr>
          <p:cNvPr id="667" name="Google Shape;667;p46"/>
          <p:cNvSpPr txBox="1">
            <a:spLocks noGrp="1"/>
          </p:cNvSpPr>
          <p:nvPr>
            <p:ph type="body" idx="1"/>
          </p:nvPr>
        </p:nvSpPr>
        <p:spPr>
          <a:xfrm>
            <a:off x="5371069" y="1883907"/>
            <a:ext cx="6307791" cy="80486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a:t>The next key element is deciding </a:t>
            </a:r>
            <a:r>
              <a:rPr lang="en-US" b="1"/>
              <a:t>what to include</a:t>
            </a:r>
            <a:r>
              <a:rPr lang="en-US"/>
              <a:t> in your training, and </a:t>
            </a:r>
            <a:r>
              <a:rPr lang="en-US" b="1"/>
              <a:t>how you will organize the PrEP methods sessions.</a:t>
            </a:r>
            <a:endParaRPr/>
          </a:p>
          <a:p>
            <a:pPr marL="0" lvl="0" indent="0" algn="r" rtl="0">
              <a:lnSpc>
                <a:spcPct val="100000"/>
              </a:lnSpc>
              <a:spcBef>
                <a:spcPts val="400"/>
              </a:spcBef>
              <a:spcAft>
                <a:spcPts val="0"/>
              </a:spcAft>
              <a:buSzPts val="2000"/>
              <a:buNone/>
            </a:pPr>
            <a:endParaRPr>
              <a:latin typeface="Poppins SemiBold"/>
              <a:ea typeface="Poppins SemiBold"/>
              <a:cs typeface="Poppins SemiBold"/>
              <a:sym typeface="Poppins SemiBold"/>
            </a:endParaRPr>
          </a:p>
          <a:p>
            <a:pPr marL="0" lvl="0" indent="0" algn="r" rtl="0">
              <a:lnSpc>
                <a:spcPct val="100000"/>
              </a:lnSpc>
              <a:spcBef>
                <a:spcPts val="400"/>
              </a:spcBef>
              <a:spcAft>
                <a:spcPts val="0"/>
              </a:spcAft>
              <a:buSzPts val="2000"/>
              <a:buNone/>
            </a:pPr>
            <a:r>
              <a:rPr lang="en-US">
                <a:solidFill>
                  <a:srgbClr val="DE9F3B"/>
                </a:solidFill>
                <a:latin typeface="Poppins SemiBold"/>
                <a:ea typeface="Poppins SemiBold"/>
                <a:cs typeface="Poppins SemiBold"/>
                <a:sym typeface="Poppins SemiBold"/>
              </a:rPr>
              <a:t>What you include depends on your decisions on key element #1 and what PrEP methods are available in your context.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7"/>
          <p:cNvSpPr txBox="1">
            <a:spLocks noGrp="1"/>
          </p:cNvSpPr>
          <p:nvPr>
            <p:ph type="title"/>
          </p:nvPr>
        </p:nvSpPr>
        <p:spPr>
          <a:xfrm>
            <a:off x="4363661" y="1230085"/>
            <a:ext cx="7315200" cy="566738"/>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r>
              <a:rPr lang="en-US"/>
              <a:t>Key element #3 </a:t>
            </a:r>
            <a:br>
              <a:rPr lang="en-US"/>
            </a:br>
            <a:r>
              <a:rPr lang="en-US" i="1"/>
              <a:t>Your Local Resources</a:t>
            </a:r>
            <a:endParaRPr/>
          </a:p>
        </p:txBody>
      </p:sp>
      <p:sp>
        <p:nvSpPr>
          <p:cNvPr id="674" name="Google Shape;674;p47"/>
          <p:cNvSpPr txBox="1">
            <a:spLocks noGrp="1"/>
          </p:cNvSpPr>
          <p:nvPr>
            <p:ph type="body" idx="1"/>
          </p:nvPr>
        </p:nvSpPr>
        <p:spPr>
          <a:xfrm>
            <a:off x="4363661" y="1883907"/>
            <a:ext cx="7315200" cy="80486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000"/>
              <a:buNone/>
            </a:pPr>
            <a:r>
              <a:rPr lang="en-US"/>
              <a:t>The final key element is </a:t>
            </a:r>
            <a:r>
              <a:rPr lang="en-US" b="1"/>
              <a:t>understanding your local resources</a:t>
            </a:r>
            <a:r>
              <a:rPr lang="en-US"/>
              <a:t>. This might include:</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What are your local PrEP guidelines?</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What local factsheets or resource guides are available?</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What referral services can we rely on?</a:t>
            </a:r>
            <a:endParaRPr/>
          </a:p>
          <a:p>
            <a:pPr marL="0" lvl="0" indent="0" algn="r" rtl="0">
              <a:lnSpc>
                <a:spcPct val="100000"/>
              </a:lnSpc>
              <a:spcBef>
                <a:spcPts val="400"/>
              </a:spcBef>
              <a:spcAft>
                <a:spcPts val="0"/>
              </a:spcAft>
              <a:buSzPts val="2000"/>
              <a:buNone/>
            </a:pPr>
            <a:r>
              <a:rPr lang="en-US" i="1">
                <a:latin typeface="Poppins SemiBold"/>
                <a:ea typeface="Poppins SemiBold"/>
                <a:cs typeface="Poppins SemiBold"/>
                <a:sym typeface="Poppins SemiBold"/>
              </a:rPr>
              <a:t>What experts can serve as special guests?</a:t>
            </a:r>
            <a:endParaRPr/>
          </a:p>
          <a:p>
            <a:pPr marL="0" lvl="0" indent="0" algn="r" rtl="0">
              <a:lnSpc>
                <a:spcPct val="100000"/>
              </a:lnSpc>
              <a:spcBef>
                <a:spcPts val="400"/>
              </a:spcBef>
              <a:spcAft>
                <a:spcPts val="0"/>
              </a:spcAft>
              <a:buSzPts val="2000"/>
              <a:buNone/>
            </a:pPr>
            <a:endParaRPr i="1">
              <a:latin typeface="Poppins SemiBold"/>
              <a:ea typeface="Poppins SemiBold"/>
              <a:cs typeface="Poppins SemiBold"/>
              <a:sym typeface="Poppins SemiBold"/>
            </a:endParaRPr>
          </a:p>
          <a:p>
            <a:pPr marL="0" lvl="0" indent="0" algn="r" rtl="0">
              <a:lnSpc>
                <a:spcPct val="100000"/>
              </a:lnSpc>
              <a:spcBef>
                <a:spcPts val="400"/>
              </a:spcBef>
              <a:spcAft>
                <a:spcPts val="0"/>
              </a:spcAft>
              <a:buSzPts val="2000"/>
              <a:buNone/>
            </a:pPr>
            <a:r>
              <a:rPr lang="en-US">
                <a:solidFill>
                  <a:schemeClr val="accent5"/>
                </a:solidFill>
                <a:latin typeface="Poppins SemiBold"/>
                <a:ea typeface="Poppins SemiBold"/>
                <a:cs typeface="Poppins SemiBold"/>
                <a:sym typeface="Poppins SemiBold"/>
              </a:rPr>
              <a:t>Answering these questions will ensure that your participants get the most up-to-date and accurate information, and the support they need to do their jobs.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8"/>
          <p:cNvSpPr txBox="1">
            <a:spLocks noGrp="1"/>
          </p:cNvSpPr>
          <p:nvPr>
            <p:ph type="title"/>
          </p:nvPr>
        </p:nvSpPr>
        <p:spPr>
          <a:xfrm>
            <a:off x="5210629" y="1230085"/>
            <a:ext cx="6468232" cy="56673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Group work</a:t>
            </a:r>
            <a:endParaRPr/>
          </a:p>
        </p:txBody>
      </p:sp>
      <p:sp>
        <p:nvSpPr>
          <p:cNvPr id="681" name="Google Shape;681;p48"/>
          <p:cNvSpPr txBox="1">
            <a:spLocks noGrp="1"/>
          </p:cNvSpPr>
          <p:nvPr>
            <p:ph type="body" idx="1"/>
          </p:nvPr>
        </p:nvSpPr>
        <p:spPr>
          <a:xfrm>
            <a:off x="5210629" y="1883907"/>
            <a:ext cx="6468232" cy="34459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a:t>Let’s </a:t>
            </a:r>
            <a:r>
              <a:rPr lang="en-US">
                <a:latin typeface="Poppins SemiBold"/>
                <a:ea typeface="Poppins SemiBold"/>
                <a:cs typeface="Poppins SemiBold"/>
                <a:sym typeface="Poppins SemiBold"/>
              </a:rPr>
              <a:t>review the first 3 questions under “Key Element I” </a:t>
            </a:r>
            <a:r>
              <a:rPr lang="en-US"/>
              <a:t>of our worksheets together.</a:t>
            </a:r>
            <a:endParaRPr/>
          </a:p>
          <a:p>
            <a:pPr marL="0" lvl="0" indent="0" algn="l" rtl="0">
              <a:lnSpc>
                <a:spcPct val="100000"/>
              </a:lnSpc>
              <a:spcBef>
                <a:spcPts val="400"/>
              </a:spcBef>
              <a:spcAft>
                <a:spcPts val="0"/>
              </a:spcAft>
              <a:buSzPts val="2000"/>
              <a:buNone/>
            </a:pPr>
            <a:endParaRPr/>
          </a:p>
          <a:p>
            <a:pPr marL="457200" lvl="0" indent="-457200" algn="l" rtl="0">
              <a:lnSpc>
                <a:spcPct val="100000"/>
              </a:lnSpc>
              <a:spcBef>
                <a:spcPts val="400"/>
              </a:spcBef>
              <a:spcAft>
                <a:spcPts val="0"/>
              </a:spcAft>
              <a:buClr>
                <a:schemeClr val="dk2"/>
              </a:buClr>
              <a:buSzPts val="2000"/>
              <a:buAutoNum type="arabicPeriod"/>
            </a:pPr>
            <a:r>
              <a:rPr lang="en-US">
                <a:solidFill>
                  <a:schemeClr val="dk2"/>
                </a:solidFill>
                <a:latin typeface="Poppins SemiBold"/>
                <a:ea typeface="Poppins SemiBold"/>
                <a:cs typeface="Poppins SemiBold"/>
                <a:sym typeface="Poppins SemiBold"/>
              </a:rPr>
              <a:t>WHO</a:t>
            </a:r>
            <a:r>
              <a:rPr lang="en-US">
                <a:latin typeface="Poppins SemiBold"/>
                <a:ea typeface="Poppins SemiBold"/>
                <a:cs typeface="Poppins SemiBold"/>
                <a:sym typeface="Poppins SemiBold"/>
              </a:rPr>
              <a:t> are your ambassadors?</a:t>
            </a:r>
            <a:endParaRPr/>
          </a:p>
          <a:p>
            <a:pPr marL="457200" lvl="0" indent="-457200" algn="l" rtl="0">
              <a:lnSpc>
                <a:spcPct val="100000"/>
              </a:lnSpc>
              <a:spcBef>
                <a:spcPts val="400"/>
              </a:spcBef>
              <a:spcAft>
                <a:spcPts val="0"/>
              </a:spcAft>
              <a:buClr>
                <a:schemeClr val="dk2"/>
              </a:buClr>
              <a:buSzPts val="2000"/>
              <a:buAutoNum type="arabicPeriod"/>
            </a:pPr>
            <a:r>
              <a:rPr lang="en-US">
                <a:solidFill>
                  <a:schemeClr val="dk2"/>
                </a:solidFill>
                <a:latin typeface="Poppins SemiBold"/>
                <a:ea typeface="Poppins SemiBold"/>
                <a:cs typeface="Poppins SemiBold"/>
                <a:sym typeface="Poppins SemiBold"/>
              </a:rPr>
              <a:t>WHAT</a:t>
            </a:r>
            <a:r>
              <a:rPr lang="en-US">
                <a:latin typeface="Poppins SemiBold"/>
                <a:ea typeface="Poppins SemiBold"/>
                <a:cs typeface="Poppins SemiBold"/>
                <a:sym typeface="Poppins SemiBold"/>
              </a:rPr>
              <a:t> is </a:t>
            </a:r>
            <a:r>
              <a:rPr lang="en-US">
                <a:solidFill>
                  <a:schemeClr val="dk2"/>
                </a:solidFill>
                <a:latin typeface="Poppins SemiBold"/>
                <a:ea typeface="Poppins SemiBold"/>
                <a:cs typeface="Poppins SemiBold"/>
                <a:sym typeface="Poppins SemiBold"/>
              </a:rPr>
              <a:t>THEIR ROLE</a:t>
            </a:r>
            <a:r>
              <a:rPr lang="en-US">
                <a:latin typeface="Poppins SemiBold"/>
                <a:ea typeface="Poppins SemiBold"/>
                <a:cs typeface="Poppins SemiBold"/>
                <a:sym typeface="Poppins SemiBold"/>
              </a:rPr>
              <a:t>?</a:t>
            </a:r>
            <a:endParaRPr/>
          </a:p>
          <a:p>
            <a:pPr marL="457200" lvl="0" indent="-457200" algn="l" rtl="0">
              <a:lnSpc>
                <a:spcPct val="100000"/>
              </a:lnSpc>
              <a:spcBef>
                <a:spcPts val="400"/>
              </a:spcBef>
              <a:spcAft>
                <a:spcPts val="0"/>
              </a:spcAft>
              <a:buClr>
                <a:schemeClr val="dk2"/>
              </a:buClr>
              <a:buSzPts val="2000"/>
              <a:buAutoNum type="arabicPeriod"/>
            </a:pPr>
            <a:r>
              <a:rPr lang="en-US">
                <a:solidFill>
                  <a:schemeClr val="dk2"/>
                </a:solidFill>
                <a:latin typeface="Poppins SemiBold"/>
                <a:ea typeface="Poppins SemiBold"/>
                <a:cs typeface="Poppins SemiBold"/>
                <a:sym typeface="Poppins SemiBold"/>
              </a:rPr>
              <a:t>WHAT</a:t>
            </a:r>
            <a:r>
              <a:rPr lang="en-US">
                <a:latin typeface="Poppins SemiBold"/>
                <a:ea typeface="Poppins SemiBold"/>
                <a:cs typeface="Poppins SemiBold"/>
                <a:sym typeface="Poppins SemiBold"/>
              </a:rPr>
              <a:t> kind of </a:t>
            </a:r>
            <a:r>
              <a:rPr lang="en-US">
                <a:solidFill>
                  <a:schemeClr val="dk2"/>
                </a:solidFill>
                <a:latin typeface="Poppins SemiBold"/>
                <a:ea typeface="Poppins SemiBold"/>
                <a:cs typeface="Poppins SemiBold"/>
                <a:sym typeface="Poppins SemiBold"/>
              </a:rPr>
              <a:t>SUPPORT</a:t>
            </a:r>
            <a:r>
              <a:rPr lang="en-US">
                <a:latin typeface="Poppins SemiBold"/>
                <a:ea typeface="Poppins SemiBold"/>
                <a:cs typeface="Poppins SemiBold"/>
                <a:sym typeface="Poppins SemiBold"/>
              </a:rPr>
              <a:t> will they need?</a:t>
            </a:r>
            <a:endParaRPr/>
          </a:p>
          <a:p>
            <a:pPr marL="0" lvl="0" indent="0" algn="l" rtl="0">
              <a:lnSpc>
                <a:spcPct val="100000"/>
              </a:lnSpc>
              <a:spcBef>
                <a:spcPts val="400"/>
              </a:spcBef>
              <a:spcAft>
                <a:spcPts val="0"/>
              </a:spcAft>
              <a:buSzPts val="2000"/>
              <a:buNone/>
            </a:pPr>
            <a:endParaRPr/>
          </a:p>
          <a:p>
            <a:pPr marL="0" lvl="0" indent="0" algn="l" rtl="0">
              <a:lnSpc>
                <a:spcPct val="100000"/>
              </a:lnSpc>
              <a:spcBef>
                <a:spcPts val="400"/>
              </a:spcBef>
              <a:spcAft>
                <a:spcPts val="0"/>
              </a:spcAft>
              <a:buSzPts val="2000"/>
              <a:buNone/>
            </a:pPr>
            <a:r>
              <a:rPr lang="en-US">
                <a:latin typeface="Poppins"/>
                <a:ea typeface="Poppins"/>
                <a:cs typeface="Poppins"/>
                <a:sym typeface="Poppins"/>
              </a:rPr>
              <a:t>Feel free to </a:t>
            </a:r>
            <a:r>
              <a:rPr lang="en-US" b="1">
                <a:latin typeface="Poppins"/>
                <a:ea typeface="Poppins"/>
                <a:cs typeface="Poppins"/>
                <a:sym typeface="Poppins"/>
              </a:rPr>
              <a:t>take notes on your worksheet</a:t>
            </a:r>
            <a:r>
              <a:rPr lang="en-US">
                <a:latin typeface="Poppins"/>
                <a:ea typeface="Poppins"/>
                <a:cs typeface="Poppins"/>
                <a:sym typeface="Poppins"/>
              </a:rPr>
              <a:t>.</a:t>
            </a:r>
            <a:r>
              <a:rPr lang="en-US"/>
              <a:t> You will be able to update your answers as we go through our sessions.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5"/>
          <p:cNvSpPr txBox="1"/>
          <p:nvPr/>
        </p:nvSpPr>
        <p:spPr>
          <a:xfrm>
            <a:off x="553015" y="645254"/>
            <a:ext cx="4157208" cy="19065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rgbClr val="FECFD9"/>
                </a:solidFill>
                <a:latin typeface="Poppins"/>
                <a:ea typeface="Poppins"/>
                <a:cs typeface="Poppins"/>
                <a:sym typeface="Poppins"/>
              </a:rPr>
              <a:t>Closing Activity</a:t>
            </a:r>
            <a:endParaRPr sz="1400" b="0" i="0" u="none" strike="noStrike" cap="none">
              <a:solidFill>
                <a:srgbClr val="FECFD9"/>
              </a:solidFill>
              <a:latin typeface="Arial"/>
              <a:ea typeface="Arial"/>
              <a:cs typeface="Arial"/>
              <a:sym typeface="Arial"/>
            </a:endParaRPr>
          </a:p>
        </p:txBody>
      </p:sp>
      <p:pic>
        <p:nvPicPr>
          <p:cNvPr id="688" name="Google Shape;688;p95" descr="Rose, Thorn, &amp; Bud Check-in | Mental health activities, Therapy ..."/>
          <p:cNvPicPr preferRelativeResize="0"/>
          <p:nvPr/>
        </p:nvPicPr>
        <p:blipFill rotWithShape="1">
          <a:blip r:embed="rId3">
            <a:alphaModFix/>
          </a:blip>
          <a:srcRect l="28169" t="14187" r="21340"/>
          <a:stretch/>
        </p:blipFill>
        <p:spPr>
          <a:xfrm>
            <a:off x="3708867" y="402712"/>
            <a:ext cx="3866709" cy="6201432"/>
          </a:xfrm>
          <a:prstGeom prst="rect">
            <a:avLst/>
          </a:prstGeom>
          <a:noFill/>
          <a:ln>
            <a:noFill/>
          </a:ln>
        </p:spPr>
      </p:pic>
      <p:sp>
        <p:nvSpPr>
          <p:cNvPr id="689" name="Google Shape;689;p95"/>
          <p:cNvSpPr txBox="1"/>
          <p:nvPr/>
        </p:nvSpPr>
        <p:spPr>
          <a:xfrm>
            <a:off x="6446629" y="688018"/>
            <a:ext cx="4157208" cy="1477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ROSE</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bloomed in your mind during today’s session?</a:t>
            </a:r>
            <a:endParaRPr sz="500" b="0" i="0" u="none" strike="noStrike" cap="none">
              <a:solidFill>
                <a:srgbClr val="542C34"/>
              </a:solidFill>
              <a:latin typeface="Arial"/>
              <a:ea typeface="Arial"/>
              <a:cs typeface="Arial"/>
              <a:sym typeface="Arial"/>
            </a:endParaRPr>
          </a:p>
        </p:txBody>
      </p:sp>
      <p:sp>
        <p:nvSpPr>
          <p:cNvPr id="690" name="Google Shape;690;p95"/>
          <p:cNvSpPr txBox="1"/>
          <p:nvPr/>
        </p:nvSpPr>
        <p:spPr>
          <a:xfrm>
            <a:off x="7283056" y="2907351"/>
            <a:ext cx="4157208" cy="1477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BUD</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are you looking forward to after today’s session?</a:t>
            </a:r>
            <a:endParaRPr sz="500" b="0" i="0" u="none" strike="noStrike" cap="none">
              <a:solidFill>
                <a:srgbClr val="542C34"/>
              </a:solidFill>
              <a:latin typeface="Arial"/>
              <a:ea typeface="Arial"/>
              <a:cs typeface="Arial"/>
              <a:sym typeface="Arial"/>
            </a:endParaRPr>
          </a:p>
        </p:txBody>
      </p:sp>
      <p:sp>
        <p:nvSpPr>
          <p:cNvPr id="691" name="Google Shape;691;p95"/>
          <p:cNvSpPr txBox="1"/>
          <p:nvPr/>
        </p:nvSpPr>
        <p:spPr>
          <a:xfrm>
            <a:off x="5805131" y="5126685"/>
            <a:ext cx="4157208" cy="14774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4800" b="1" i="0" u="none" strike="noStrike" cap="none">
                <a:solidFill>
                  <a:srgbClr val="FECFD9"/>
                </a:solidFill>
                <a:latin typeface="Poppins"/>
                <a:ea typeface="Poppins"/>
                <a:cs typeface="Poppins"/>
                <a:sym typeface="Poppins"/>
              </a:rPr>
              <a:t>THORN</a:t>
            </a:r>
            <a:endParaRPr/>
          </a:p>
          <a:p>
            <a:pPr marL="0" marR="0" lvl="0" indent="0" algn="l" rtl="0">
              <a:lnSpc>
                <a:spcPct val="100000"/>
              </a:lnSpc>
              <a:spcBef>
                <a:spcPts val="0"/>
              </a:spcBef>
              <a:spcAft>
                <a:spcPts val="0"/>
              </a:spcAft>
              <a:buClr>
                <a:srgbClr val="309FCD"/>
              </a:buClr>
              <a:buSzPts val="5400"/>
              <a:buFont typeface="Arial"/>
              <a:buNone/>
            </a:pPr>
            <a:r>
              <a:rPr lang="en-US" sz="1800" b="0" i="0" u="none" strike="noStrike" cap="none">
                <a:solidFill>
                  <a:srgbClr val="542C34"/>
                </a:solidFill>
                <a:latin typeface="Poppins"/>
                <a:ea typeface="Poppins"/>
                <a:cs typeface="Poppins"/>
                <a:sym typeface="Poppins"/>
              </a:rPr>
              <a:t>What is feeling challenging or stressful about today’s session?</a:t>
            </a:r>
            <a:endParaRPr sz="500" b="0" i="0" u="none" strike="noStrike" cap="none">
              <a:solidFill>
                <a:srgbClr val="542C34"/>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94" descr="A group of people posing for a photo&#10;&#10;AI-generated content may be incorrect."/>
          <p:cNvPicPr preferRelativeResize="0"/>
          <p:nvPr/>
        </p:nvPicPr>
        <p:blipFill rotWithShape="1">
          <a:blip r:embed="rId3">
            <a:alphaModFix/>
          </a:blip>
          <a:srcRect/>
          <a:stretch/>
        </p:blipFill>
        <p:spPr>
          <a:xfrm>
            <a:off x="7065865" y="12430"/>
            <a:ext cx="5126135" cy="3416569"/>
          </a:xfrm>
          <a:prstGeom prst="rect">
            <a:avLst/>
          </a:prstGeom>
          <a:noFill/>
          <a:ln>
            <a:noFill/>
          </a:ln>
        </p:spPr>
      </p:pic>
      <p:sp>
        <p:nvSpPr>
          <p:cNvPr id="294" name="Google Shape;294;p94"/>
          <p:cNvSpPr txBox="1"/>
          <p:nvPr/>
        </p:nvSpPr>
        <p:spPr>
          <a:xfrm>
            <a:off x="812802" y="1519588"/>
            <a:ext cx="5912492" cy="15071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500" b="0" i="0" u="none" strike="noStrike" cap="none">
                <a:solidFill>
                  <a:srgbClr val="2E3B67"/>
                </a:solidFill>
                <a:latin typeface="Poppins SemiBold"/>
                <a:ea typeface="Poppins SemiBold"/>
                <a:cs typeface="Poppins SemiBold"/>
                <a:sym typeface="Poppins SemiBold"/>
              </a:rPr>
              <a:t>Training HIV Prevention Ambassadors is a privilege and a responsibility. To become certified to lead the training, you will:</a:t>
            </a:r>
            <a:endParaRPr/>
          </a:p>
        </p:txBody>
      </p:sp>
      <p:sp>
        <p:nvSpPr>
          <p:cNvPr id="295" name="Google Shape;295;p94"/>
          <p:cNvSpPr txBox="1"/>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marR="0" lvl="0" indent="-342900" algn="l" rtl="0">
              <a:lnSpc>
                <a:spcPct val="100000"/>
              </a:lnSpc>
              <a:spcBef>
                <a:spcPts val="0"/>
              </a:spcBef>
              <a:spcAft>
                <a:spcPts val="0"/>
              </a:spcAft>
              <a:buNone/>
            </a:pPr>
            <a:r>
              <a:rPr lang="en-US" sz="3600" b="1" i="0" u="none" strike="noStrike" cap="none">
                <a:solidFill>
                  <a:schemeClr val="accent5"/>
                </a:solidFill>
                <a:latin typeface="Poppins"/>
                <a:ea typeface="Poppins"/>
                <a:cs typeface="Poppins"/>
                <a:sym typeface="Poppins"/>
              </a:rPr>
              <a:t>Certification Requirements</a:t>
            </a:r>
            <a:endParaRPr sz="1400" b="0" i="0" u="none" strike="noStrike" cap="none">
              <a:solidFill>
                <a:schemeClr val="accent5"/>
              </a:solidFill>
              <a:latin typeface="Arial"/>
              <a:ea typeface="Arial"/>
              <a:cs typeface="Arial"/>
              <a:sym typeface="Arial"/>
            </a:endParaRPr>
          </a:p>
        </p:txBody>
      </p:sp>
      <p:sp>
        <p:nvSpPr>
          <p:cNvPr id="296" name="Google Shape;296;p94"/>
          <p:cNvSpPr txBox="1"/>
          <p:nvPr/>
        </p:nvSpPr>
        <p:spPr>
          <a:xfrm>
            <a:off x="812802" y="3429001"/>
            <a:ext cx="10864848" cy="310745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640"/>
              <a:buFont typeface="Arial"/>
              <a:buChar char="•"/>
            </a:pPr>
            <a:r>
              <a:rPr lang="en-US" sz="2600" b="1" i="0" u="none" strike="noStrike" cap="none">
                <a:solidFill>
                  <a:schemeClr val="accent5"/>
                </a:solidFill>
                <a:latin typeface="Poppins"/>
                <a:ea typeface="Poppins"/>
                <a:cs typeface="Poppins"/>
                <a:sym typeface="Poppins"/>
              </a:rPr>
              <a:t>Attend all sessions</a:t>
            </a:r>
            <a:r>
              <a:rPr lang="en-US" sz="2600" b="0" i="0" u="none" strike="noStrike" cap="none">
                <a:solidFill>
                  <a:srgbClr val="000000"/>
                </a:solidFill>
                <a:latin typeface="Poppins"/>
                <a:ea typeface="Poppins"/>
                <a:cs typeface="Poppins"/>
                <a:sym typeface="Poppins"/>
              </a:rPr>
              <a:t>, missing no more than 15 minutes of any session</a:t>
            </a:r>
            <a:endParaRPr/>
          </a:p>
          <a:p>
            <a:pPr marL="285750" marR="0" lvl="0" indent="-285750" algn="l" rtl="0">
              <a:lnSpc>
                <a:spcPct val="100000"/>
              </a:lnSpc>
              <a:spcBef>
                <a:spcPts val="0"/>
              </a:spcBef>
              <a:spcAft>
                <a:spcPts val="0"/>
              </a:spcAft>
              <a:buClr>
                <a:schemeClr val="accent1"/>
              </a:buClr>
              <a:buSzPts val="2640"/>
              <a:buFont typeface="Arial"/>
              <a:buChar char="•"/>
            </a:pPr>
            <a:r>
              <a:rPr lang="en-US" sz="2600" b="1" i="0" u="none" strike="noStrike" cap="none">
                <a:solidFill>
                  <a:schemeClr val="accent5"/>
                </a:solidFill>
                <a:latin typeface="Poppins"/>
                <a:ea typeface="Poppins"/>
                <a:cs typeface="Poppins"/>
                <a:sym typeface="Poppins"/>
              </a:rPr>
              <a:t>Participate in </a:t>
            </a:r>
            <a:r>
              <a:rPr lang="en-US" sz="2600" b="1" i="1" u="none" strike="noStrike" cap="none">
                <a:solidFill>
                  <a:schemeClr val="accent5"/>
                </a:solidFill>
                <a:latin typeface="Poppins"/>
                <a:ea typeface="Poppins"/>
                <a:cs typeface="Poppins"/>
                <a:sym typeface="Poppins"/>
              </a:rPr>
              <a:t>each session</a:t>
            </a:r>
            <a:r>
              <a:rPr lang="en-US" sz="2600" b="1" i="0" u="none" strike="noStrike" cap="none">
                <a:solidFill>
                  <a:schemeClr val="accent5"/>
                </a:solidFill>
                <a:latin typeface="Poppins"/>
                <a:ea typeface="Poppins"/>
                <a:cs typeface="Poppins"/>
                <a:sym typeface="Poppins"/>
              </a:rPr>
              <a:t> </a:t>
            </a:r>
            <a:r>
              <a:rPr lang="en-US" sz="2600" b="0" i="0" u="none" strike="noStrike" cap="none">
                <a:solidFill>
                  <a:srgbClr val="000000"/>
                </a:solidFill>
                <a:latin typeface="Poppins"/>
                <a:ea typeface="Poppins"/>
                <a:cs typeface="Poppins"/>
                <a:sym typeface="Poppins"/>
              </a:rPr>
              <a:t>either in the chat or verbally</a:t>
            </a:r>
            <a:endParaRPr/>
          </a:p>
          <a:p>
            <a:pPr marL="285750" marR="0" lvl="0" indent="-285750" algn="l" rtl="0">
              <a:lnSpc>
                <a:spcPct val="100000"/>
              </a:lnSpc>
              <a:spcBef>
                <a:spcPts val="0"/>
              </a:spcBef>
              <a:spcAft>
                <a:spcPts val="0"/>
              </a:spcAft>
              <a:buClr>
                <a:schemeClr val="accent1"/>
              </a:buClr>
              <a:buSzPts val="2640"/>
              <a:buFont typeface="Arial"/>
              <a:buChar char="•"/>
            </a:pPr>
            <a:r>
              <a:rPr lang="en-US" sz="2600" b="1" i="0" u="none" strike="noStrike" cap="none">
                <a:solidFill>
                  <a:schemeClr val="accent5"/>
                </a:solidFill>
                <a:latin typeface="Poppins"/>
                <a:ea typeface="Poppins"/>
                <a:cs typeface="Poppins"/>
                <a:sym typeface="Poppins"/>
              </a:rPr>
              <a:t>Share your draft “Planning Your Training” document</a:t>
            </a:r>
            <a:r>
              <a:rPr lang="en-US" sz="2600" b="1" i="0" u="none" strike="noStrike" cap="none">
                <a:solidFill>
                  <a:srgbClr val="000000"/>
                </a:solidFill>
                <a:latin typeface="Poppins"/>
                <a:ea typeface="Poppins"/>
                <a:cs typeface="Poppins"/>
                <a:sym typeface="Poppins"/>
              </a:rPr>
              <a:t> </a:t>
            </a:r>
            <a:r>
              <a:rPr lang="en-US" sz="2600" b="0" i="0" u="none" strike="noStrike" cap="none">
                <a:solidFill>
                  <a:srgbClr val="000000"/>
                </a:solidFill>
                <a:latin typeface="Poppins"/>
                <a:ea typeface="Poppins"/>
                <a:cs typeface="Poppins"/>
                <a:sym typeface="Poppins"/>
              </a:rPr>
              <a:t>with the training team for review</a:t>
            </a:r>
            <a:endParaRPr/>
          </a:p>
          <a:p>
            <a:pPr marL="285750" marR="0" lvl="0" indent="-285750" algn="l" rtl="0">
              <a:lnSpc>
                <a:spcPct val="100000"/>
              </a:lnSpc>
              <a:spcBef>
                <a:spcPts val="0"/>
              </a:spcBef>
              <a:spcAft>
                <a:spcPts val="0"/>
              </a:spcAft>
              <a:buClr>
                <a:schemeClr val="accent1"/>
              </a:buClr>
              <a:buSzPts val="2640"/>
              <a:buFont typeface="Arial"/>
              <a:buChar char="•"/>
            </a:pPr>
            <a:r>
              <a:rPr lang="en-US" sz="2600" b="1" i="0" u="none" strike="noStrike" cap="none">
                <a:solidFill>
                  <a:schemeClr val="accent5"/>
                </a:solidFill>
                <a:latin typeface="Poppins"/>
                <a:ea typeface="Poppins"/>
                <a:cs typeface="Poppins"/>
                <a:sym typeface="Poppins"/>
              </a:rPr>
              <a:t>Demonstrate a commitment to applying the facilitation tips </a:t>
            </a:r>
            <a:r>
              <a:rPr lang="en-US" sz="2600" b="0" i="0" u="none" strike="noStrike" cap="none">
                <a:solidFill>
                  <a:srgbClr val="000000"/>
                </a:solidFill>
                <a:latin typeface="Poppins"/>
                <a:ea typeface="Poppins"/>
                <a:cs typeface="Poppins"/>
                <a:sym typeface="Poppins"/>
              </a:rPr>
              <a:t>through your participation and draft planning document.</a:t>
            </a:r>
            <a:endParaRPr/>
          </a:p>
          <a:p>
            <a:pPr marL="285750" marR="0" lvl="0" indent="-118110" algn="l" rtl="0">
              <a:lnSpc>
                <a:spcPct val="100000"/>
              </a:lnSpc>
              <a:spcBef>
                <a:spcPts val="0"/>
              </a:spcBef>
              <a:spcAft>
                <a:spcPts val="0"/>
              </a:spcAft>
              <a:buClr>
                <a:schemeClr val="accent1"/>
              </a:buClr>
              <a:buSzPts val="2640"/>
              <a:buFont typeface="Arial"/>
              <a:buNone/>
            </a:pPr>
            <a:endParaRPr sz="2600" b="0" i="0" u="none" strike="noStrike" cap="none">
              <a:solidFill>
                <a:srgbClr val="000000"/>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9"/>
          <p:cNvSpPr/>
          <p:nvPr/>
        </p:nvSpPr>
        <p:spPr>
          <a:xfrm>
            <a:off x="2784929" y="5079976"/>
            <a:ext cx="6622141" cy="60894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accent2"/>
                </a:solidFill>
                <a:latin typeface="Poppins"/>
                <a:ea typeface="Poppins"/>
                <a:cs typeface="Poppins"/>
                <a:sym typeface="Poppins"/>
              </a:rPr>
              <a:t>END OF SESSION 1 – THANK YOU!</a:t>
            </a:r>
            <a:endParaRPr sz="1400" b="0" i="0" u="none" strike="noStrike" cap="none">
              <a:solidFill>
                <a:srgbClr val="000000"/>
              </a:solidFill>
              <a:latin typeface="Arial"/>
              <a:ea typeface="Arial"/>
              <a:cs typeface="Arial"/>
              <a:sym typeface="Arial"/>
            </a:endParaRPr>
          </a:p>
        </p:txBody>
      </p:sp>
      <p:grpSp>
        <p:nvGrpSpPr>
          <p:cNvPr id="698" name="Google Shape;698;p49"/>
          <p:cNvGrpSpPr/>
          <p:nvPr/>
        </p:nvGrpSpPr>
        <p:grpSpPr>
          <a:xfrm>
            <a:off x="1590569" y="1233225"/>
            <a:ext cx="9467710" cy="3721614"/>
            <a:chOff x="-8879236" y="225168"/>
            <a:chExt cx="24287926" cy="9547216"/>
          </a:xfrm>
        </p:grpSpPr>
        <p:pic>
          <p:nvPicPr>
            <p:cNvPr id="699" name="Google Shape;699;p49" descr="A pregnant person in a yellow dress&#10;&#10;Description automatically generated"/>
            <p:cNvPicPr preferRelativeResize="0"/>
            <p:nvPr/>
          </p:nvPicPr>
          <p:blipFill rotWithShape="1">
            <a:blip r:embed="rId3">
              <a:alphaModFix/>
            </a:blip>
            <a:srcRect/>
            <a:stretch/>
          </p:blipFill>
          <p:spPr>
            <a:xfrm>
              <a:off x="-1392112" y="502617"/>
              <a:ext cx="6281919" cy="8884826"/>
            </a:xfrm>
            <a:prstGeom prst="rect">
              <a:avLst/>
            </a:prstGeom>
            <a:noFill/>
            <a:ln>
              <a:noFill/>
            </a:ln>
          </p:spPr>
        </p:pic>
        <p:pic>
          <p:nvPicPr>
            <p:cNvPr id="700" name="Google Shape;700;p49" descr="A person in a blue skirt and orange shirt&#10;&#10;Description automatically generated"/>
            <p:cNvPicPr preferRelativeResize="0"/>
            <p:nvPr/>
          </p:nvPicPr>
          <p:blipFill rotWithShape="1">
            <a:blip r:embed="rId4">
              <a:alphaModFix/>
            </a:blip>
            <a:srcRect l="19735" t="5673" r="16552" b="4557"/>
            <a:stretch/>
          </p:blipFill>
          <p:spPr>
            <a:xfrm>
              <a:off x="2327317" y="799113"/>
              <a:ext cx="3080656" cy="8184742"/>
            </a:xfrm>
            <a:prstGeom prst="rect">
              <a:avLst/>
            </a:prstGeom>
            <a:noFill/>
            <a:ln>
              <a:noFill/>
            </a:ln>
          </p:spPr>
        </p:pic>
        <p:pic>
          <p:nvPicPr>
            <p:cNvPr id="701" name="Google Shape;701;p49" descr="A person in a yellow shirt and blue skirt&#10;&#10;Description automatically generated"/>
            <p:cNvPicPr preferRelativeResize="0"/>
            <p:nvPr/>
          </p:nvPicPr>
          <p:blipFill rotWithShape="1">
            <a:blip r:embed="rId5">
              <a:alphaModFix/>
            </a:blip>
            <a:srcRect l="27595" r="29341"/>
            <a:stretch/>
          </p:blipFill>
          <p:spPr>
            <a:xfrm>
              <a:off x="-1077625" y="403116"/>
              <a:ext cx="2784929" cy="9144000"/>
            </a:xfrm>
            <a:prstGeom prst="rect">
              <a:avLst/>
            </a:prstGeom>
            <a:noFill/>
            <a:ln>
              <a:noFill/>
            </a:ln>
          </p:spPr>
        </p:pic>
        <p:pic>
          <p:nvPicPr>
            <p:cNvPr id="702" name="Google Shape;702;p49" descr="A person holding a book&#10;&#10;Description automatically generated"/>
            <p:cNvPicPr preferRelativeResize="0"/>
            <p:nvPr/>
          </p:nvPicPr>
          <p:blipFill rotWithShape="1">
            <a:blip r:embed="rId6">
              <a:alphaModFix/>
            </a:blip>
            <a:srcRect l="27176" r="26566"/>
            <a:stretch/>
          </p:blipFill>
          <p:spPr>
            <a:xfrm>
              <a:off x="9315543" y="225168"/>
              <a:ext cx="3015502" cy="9202685"/>
            </a:xfrm>
            <a:prstGeom prst="rect">
              <a:avLst/>
            </a:prstGeom>
            <a:noFill/>
            <a:ln>
              <a:noFill/>
            </a:ln>
          </p:spPr>
        </p:pic>
        <p:pic>
          <p:nvPicPr>
            <p:cNvPr id="703" name="Google Shape;703;p49" descr="A couple of men standing together&#10;&#10;Description automatically generated"/>
            <p:cNvPicPr preferRelativeResize="0"/>
            <p:nvPr/>
          </p:nvPicPr>
          <p:blipFill rotWithShape="1">
            <a:blip r:embed="rId7">
              <a:alphaModFix/>
            </a:blip>
            <a:srcRect l="3684" r="13920" b="1297"/>
            <a:stretch/>
          </p:blipFill>
          <p:spPr>
            <a:xfrm>
              <a:off x="-7797087" y="350321"/>
              <a:ext cx="5241300" cy="9037122"/>
            </a:xfrm>
            <a:prstGeom prst="rect">
              <a:avLst/>
            </a:prstGeom>
            <a:noFill/>
            <a:ln>
              <a:noFill/>
            </a:ln>
          </p:spPr>
        </p:pic>
        <p:pic>
          <p:nvPicPr>
            <p:cNvPr id="704" name="Google Shape;704;p49" descr="A person holding a baby&#10;&#10;Description automatically generated"/>
            <p:cNvPicPr preferRelativeResize="0"/>
            <p:nvPr/>
          </p:nvPicPr>
          <p:blipFill rotWithShape="1">
            <a:blip r:embed="rId8">
              <a:alphaModFix/>
            </a:blip>
            <a:srcRect l="22978" t="1299" r="25255" b="4026"/>
            <a:stretch/>
          </p:blipFill>
          <p:spPr>
            <a:xfrm>
              <a:off x="-3357111" y="486886"/>
              <a:ext cx="3048006" cy="8657114"/>
            </a:xfrm>
            <a:prstGeom prst="rect">
              <a:avLst/>
            </a:prstGeom>
            <a:noFill/>
            <a:ln>
              <a:noFill/>
            </a:ln>
          </p:spPr>
        </p:pic>
        <p:pic>
          <p:nvPicPr>
            <p:cNvPr id="705" name="Google Shape;705;p49" descr="A cartoon of a person&#10;&#10;Description automatically generated"/>
            <p:cNvPicPr preferRelativeResize="0"/>
            <p:nvPr/>
          </p:nvPicPr>
          <p:blipFill rotWithShape="1">
            <a:blip r:embed="rId9">
              <a:alphaModFix/>
            </a:blip>
            <a:srcRect l="30387" t="2337" r="24806" b="4025"/>
            <a:stretch/>
          </p:blipFill>
          <p:spPr>
            <a:xfrm>
              <a:off x="-8879236" y="427508"/>
              <a:ext cx="2897580" cy="8562110"/>
            </a:xfrm>
            <a:prstGeom prst="rect">
              <a:avLst/>
            </a:prstGeom>
            <a:noFill/>
            <a:ln>
              <a:noFill/>
            </a:ln>
          </p:spPr>
        </p:pic>
        <p:pic>
          <p:nvPicPr>
            <p:cNvPr id="706" name="Google Shape;706;p49" descr="A person in a green shirt and blue jeans&#10;&#10;Description automatically generated"/>
            <p:cNvPicPr preferRelativeResize="0"/>
            <p:nvPr/>
          </p:nvPicPr>
          <p:blipFill rotWithShape="1">
            <a:blip r:embed="rId10">
              <a:alphaModFix/>
            </a:blip>
            <a:srcRect l="7328" t="3891" r="19578" b="5706"/>
            <a:stretch/>
          </p:blipFill>
          <p:spPr>
            <a:xfrm>
              <a:off x="7167107" y="566284"/>
              <a:ext cx="3015502" cy="8602446"/>
            </a:xfrm>
            <a:prstGeom prst="rect">
              <a:avLst/>
            </a:prstGeom>
            <a:noFill/>
            <a:ln>
              <a:noFill/>
            </a:ln>
          </p:spPr>
        </p:pic>
        <p:pic>
          <p:nvPicPr>
            <p:cNvPr id="707" name="Google Shape;707;p49"/>
            <p:cNvPicPr preferRelativeResize="0"/>
            <p:nvPr/>
          </p:nvPicPr>
          <p:blipFill rotWithShape="1">
            <a:blip r:embed="rId11">
              <a:alphaModFix/>
            </a:blip>
            <a:srcRect l="24653" r="27126"/>
            <a:stretch/>
          </p:blipFill>
          <p:spPr>
            <a:xfrm>
              <a:off x="10768351" y="971013"/>
              <a:ext cx="2828958" cy="8297653"/>
            </a:xfrm>
            <a:prstGeom prst="rect">
              <a:avLst/>
            </a:prstGeom>
            <a:noFill/>
            <a:ln>
              <a:noFill/>
            </a:ln>
          </p:spPr>
        </p:pic>
        <p:pic>
          <p:nvPicPr>
            <p:cNvPr id="708" name="Google Shape;708;p49" descr="A person in a skirt&#10;&#10;Description automatically generated"/>
            <p:cNvPicPr preferRelativeResize="0"/>
            <p:nvPr/>
          </p:nvPicPr>
          <p:blipFill rotWithShape="1">
            <a:blip r:embed="rId12">
              <a:alphaModFix/>
            </a:blip>
            <a:srcRect l="27283" t="8067" r="23967" b="5593"/>
            <a:stretch/>
          </p:blipFill>
          <p:spPr>
            <a:xfrm>
              <a:off x="12776589" y="933436"/>
              <a:ext cx="2632101" cy="8209392"/>
            </a:xfrm>
            <a:prstGeom prst="rect">
              <a:avLst/>
            </a:prstGeom>
            <a:noFill/>
            <a:ln>
              <a:noFill/>
            </a:ln>
          </p:spPr>
        </p:pic>
        <p:pic>
          <p:nvPicPr>
            <p:cNvPr id="709" name="Google Shape;709;p49" descr="A person wearing a scarf&#10;&#10;Description automatically generated"/>
            <p:cNvPicPr preferRelativeResize="0"/>
            <p:nvPr/>
          </p:nvPicPr>
          <p:blipFill rotWithShape="1">
            <a:blip r:embed="rId13">
              <a:alphaModFix/>
            </a:blip>
            <a:srcRect l="15699" t="8307" r="29910"/>
            <a:stretch/>
          </p:blipFill>
          <p:spPr>
            <a:xfrm>
              <a:off x="5811866" y="1727667"/>
              <a:ext cx="2360273" cy="8044717"/>
            </a:xfrm>
            <a:prstGeom prst="rect">
              <a:avLst/>
            </a:prstGeom>
            <a:noFill/>
            <a:ln>
              <a:noFill/>
            </a:ln>
          </p:spPr>
        </p:pic>
        <p:pic>
          <p:nvPicPr>
            <p:cNvPr id="710" name="Google Shape;710;p49" descr="A person in a yellow shirt and blue pants&#10;&#10;Description automatically generated"/>
            <p:cNvPicPr preferRelativeResize="0"/>
            <p:nvPr/>
          </p:nvPicPr>
          <p:blipFill rotWithShape="1">
            <a:blip r:embed="rId14">
              <a:alphaModFix/>
            </a:blip>
            <a:srcRect l="27943" t="5287" r="25093" b="6810"/>
            <a:stretch/>
          </p:blipFill>
          <p:spPr>
            <a:xfrm>
              <a:off x="4195496" y="654619"/>
              <a:ext cx="2632100" cy="8965763"/>
            </a:xfrm>
            <a:prstGeom prst="rect">
              <a:avLst/>
            </a:prstGeom>
            <a:noFill/>
            <a:ln>
              <a:noFill/>
            </a:ln>
          </p:spPr>
        </p:pic>
      </p:grpSp>
      <p:sp>
        <p:nvSpPr>
          <p:cNvPr id="711" name="Google Shape;711;p49"/>
          <p:cNvSpPr/>
          <p:nvPr/>
        </p:nvSpPr>
        <p:spPr>
          <a:xfrm>
            <a:off x="2784929" y="5838584"/>
            <a:ext cx="6622141" cy="608944"/>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accent5"/>
                </a:solidFill>
                <a:latin typeface="Poppins"/>
                <a:ea typeface="Poppins"/>
                <a:cs typeface="Poppins"/>
                <a:sym typeface="Poppins"/>
              </a:rPr>
              <a:t>See you at </a:t>
            </a:r>
            <a:r>
              <a:rPr lang="en-US" sz="2800" b="1" i="0" u="none" strike="noStrike" cap="none" dirty="0">
                <a:solidFill>
                  <a:srgbClr val="FF0000"/>
                </a:solidFill>
                <a:latin typeface="Poppins"/>
                <a:ea typeface="Poppins"/>
                <a:cs typeface="Poppins"/>
                <a:sym typeface="Poppins"/>
              </a:rPr>
              <a:t>DAY / TIME </a:t>
            </a:r>
            <a:r>
              <a:rPr lang="en-US" sz="2800" b="1" i="0" u="none" strike="noStrike" cap="none" dirty="0">
                <a:solidFill>
                  <a:schemeClr val="accent5"/>
                </a:solidFill>
                <a:latin typeface="Poppins"/>
                <a:ea typeface="Poppins"/>
                <a:cs typeface="Poppins"/>
                <a:sym typeface="Poppins"/>
              </a:rPr>
              <a:t>for Session 2!</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
          <p:cNvSpPr txBox="1">
            <a:spLocks noGrp="1"/>
          </p:cNvSpPr>
          <p:nvPr>
            <p:ph type="title"/>
          </p:nvPr>
        </p:nvSpPr>
        <p:spPr>
          <a:xfrm>
            <a:off x="4712388" y="599238"/>
            <a:ext cx="6468232" cy="76474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r>
              <a:rPr lang="en-US"/>
              <a:t>Session 1: Agenda</a:t>
            </a:r>
            <a:endParaRPr/>
          </a:p>
        </p:txBody>
      </p:sp>
      <p:graphicFrame>
        <p:nvGraphicFramePr>
          <p:cNvPr id="303" name="Google Shape;303;p5"/>
          <p:cNvGraphicFramePr/>
          <p:nvPr/>
        </p:nvGraphicFramePr>
        <p:xfrm>
          <a:off x="4013730" y="1363980"/>
          <a:ext cx="7166900" cy="2958875"/>
        </p:xfrm>
        <a:graphic>
          <a:graphicData uri="http://schemas.openxmlformats.org/drawingml/2006/table">
            <a:tbl>
              <a:tblPr firstRow="1" bandRow="1">
                <a:noFill/>
                <a:tableStyleId>{6FC0102B-048B-4631-B9A1-240A7705A76E}</a:tableStyleId>
              </a:tblPr>
              <a:tblGrid>
                <a:gridCol w="1211425">
                  <a:extLst>
                    <a:ext uri="{9D8B030D-6E8A-4147-A177-3AD203B41FA5}">
                      <a16:colId xmlns:a16="http://schemas.microsoft.com/office/drawing/2014/main" val="20000"/>
                    </a:ext>
                  </a:extLst>
                </a:gridCol>
                <a:gridCol w="4678875">
                  <a:extLst>
                    <a:ext uri="{9D8B030D-6E8A-4147-A177-3AD203B41FA5}">
                      <a16:colId xmlns:a16="http://schemas.microsoft.com/office/drawing/2014/main" val="20001"/>
                    </a:ext>
                  </a:extLst>
                </a:gridCol>
                <a:gridCol w="1276600">
                  <a:extLst>
                    <a:ext uri="{9D8B030D-6E8A-4147-A177-3AD203B41FA5}">
                      <a16:colId xmlns:a16="http://schemas.microsoft.com/office/drawing/2014/main" val="20002"/>
                    </a:ext>
                  </a:extLst>
                </a:gridCol>
              </a:tblGrid>
              <a:tr h="4499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SESSION 1</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Module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latin typeface="Poppins"/>
                          <a:ea typeface="Poppins"/>
                          <a:cs typeface="Poppins"/>
                          <a:sym typeface="Poppins"/>
                        </a:rPr>
                        <a:t>Facilitator(s)</a:t>
                      </a:r>
                      <a:endParaRPr sz="11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16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1 HOUR</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WELCOME &amp; INTRODUCTIONS</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ABOUT THIS TRAINING</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WHO IS AN AMBASSADOR?</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NAVIGATING THE HIV PREVENTION AMBASSADOR TRAINING</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89075">
                <a:tc>
                  <a:txBody>
                    <a:bodyPr/>
                    <a:lstStyle/>
                    <a:p>
                      <a:pPr marL="0" marR="0" lvl="0" indent="0" algn="l" rtl="0">
                        <a:lnSpc>
                          <a:spcPct val="100000"/>
                        </a:lnSpc>
                        <a:spcBef>
                          <a:spcPts val="0"/>
                        </a:spcBef>
                        <a:spcAft>
                          <a:spcPts val="0"/>
                        </a:spcAft>
                        <a:buClr>
                          <a:schemeClr val="dk1"/>
                        </a:buClr>
                        <a:buSzPts val="1400"/>
                        <a:buFont typeface="Poppins"/>
                        <a:buNone/>
                      </a:pPr>
                      <a:r>
                        <a:rPr lang="en-US" sz="1400" u="none" strike="noStrike" cap="none">
                          <a:latin typeface="Poppins"/>
                          <a:ea typeface="Poppins"/>
                          <a:cs typeface="Poppins"/>
                          <a:sym typeface="Poppins"/>
                        </a:rPr>
                        <a:t>10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BREAK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661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Poppins"/>
                          <a:ea typeface="Poppins"/>
                          <a:cs typeface="Poppins"/>
                          <a:sym typeface="Poppins"/>
                        </a:rPr>
                        <a:t>50 MINUTES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FACILITATOR PREPARATION</a:t>
                      </a:r>
                      <a:endParaRPr sz="1400" u="none" strike="noStrike" cap="none"/>
                    </a:p>
                    <a:p>
                      <a:pPr marL="285750" marR="0" lvl="0" indent="-285750" algn="l" rtl="0">
                        <a:lnSpc>
                          <a:spcPct val="100000"/>
                        </a:lnSpc>
                        <a:spcBef>
                          <a:spcPts val="0"/>
                        </a:spcBef>
                        <a:spcAft>
                          <a:spcPts val="0"/>
                        </a:spcAft>
                        <a:buClr>
                          <a:schemeClr val="dk1"/>
                        </a:buClr>
                        <a:buSzPts val="1400"/>
                        <a:buFont typeface="Arial"/>
                        <a:buChar char="•"/>
                      </a:pPr>
                      <a:r>
                        <a:rPr lang="en-US" sz="1400" u="none" strike="noStrike" cap="none">
                          <a:latin typeface="Poppins"/>
                          <a:ea typeface="Poppins"/>
                          <a:cs typeface="Poppins"/>
                          <a:sym typeface="Poppins"/>
                        </a:rPr>
                        <a:t>KEY ELEMENTS OF PLANNING YOUR TRAINING</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Poppins"/>
                        <a:ea typeface="Poppins"/>
                        <a:cs typeface="Poppins"/>
                        <a:sym typeface="Poppin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6"/>
          <p:cNvSpPr txBox="1">
            <a:spLocks noGrp="1"/>
          </p:cNvSpPr>
          <p:nvPr>
            <p:ph type="body" idx="1"/>
          </p:nvPr>
        </p:nvSpPr>
        <p:spPr>
          <a:xfrm>
            <a:off x="638075" y="1953059"/>
            <a:ext cx="7886700" cy="18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9FCD"/>
              </a:buClr>
              <a:buSzPts val="5400"/>
              <a:buFont typeface="Arial"/>
              <a:buNone/>
            </a:pPr>
            <a:r>
              <a:rPr lang="en-US" sz="5400" b="1" i="0" u="none" strike="noStrike" cap="none">
                <a:solidFill>
                  <a:schemeClr val="dk2"/>
                </a:solidFill>
                <a:latin typeface="Poppins"/>
                <a:ea typeface="Poppins"/>
                <a:cs typeface="Poppins"/>
                <a:sym typeface="Poppins"/>
              </a:rPr>
              <a:t>INTRODUCTION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7"/>
          <p:cNvSpPr txBox="1">
            <a:spLocks noGrp="1"/>
          </p:cNvSpPr>
          <p:nvPr>
            <p:ph type="body" idx="1"/>
          </p:nvPr>
        </p:nvSpPr>
        <p:spPr>
          <a:xfrm>
            <a:off x="1453415" y="1655545"/>
            <a:ext cx="5861247" cy="33880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a:latin typeface="Poppins"/>
                <a:ea typeface="Poppins"/>
                <a:cs typeface="Poppins"/>
                <a:sym typeface="Poppins"/>
              </a:rPr>
              <a:t>Lay out the learning objectives for the Trainin</a:t>
            </a:r>
            <a:r>
              <a:rPr lang="en-US" sz="2000"/>
              <a:t>g of Trainers</a:t>
            </a:r>
            <a:r>
              <a:rPr lang="en-US" sz="2000">
                <a:latin typeface="Poppins"/>
                <a:ea typeface="Poppins"/>
                <a:cs typeface="Poppins"/>
                <a:sym typeface="Poppins"/>
              </a:rPr>
              <a:t>.</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0" lvl="0" indent="0" algn="l" rtl="0">
              <a:lnSpc>
                <a:spcPct val="100000"/>
              </a:lnSpc>
              <a:spcBef>
                <a:spcPts val="400"/>
              </a:spcBef>
              <a:spcAft>
                <a:spcPts val="0"/>
              </a:spcAft>
              <a:buSzPts val="2000"/>
              <a:buNone/>
            </a:pPr>
            <a:r>
              <a:rPr lang="en-US" sz="2000"/>
              <a:t>Learn more about HIV Prevention Ambassadors and consider their possible support needs.</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0" lvl="0" indent="0" algn="l" rtl="0">
              <a:lnSpc>
                <a:spcPct val="100000"/>
              </a:lnSpc>
              <a:spcBef>
                <a:spcPts val="400"/>
              </a:spcBef>
              <a:spcAft>
                <a:spcPts val="0"/>
              </a:spcAft>
              <a:buSzPts val="2000"/>
              <a:buNone/>
            </a:pPr>
            <a:r>
              <a:rPr lang="en-US" sz="2000">
                <a:latin typeface="Poppins"/>
                <a:ea typeface="Poppins"/>
                <a:cs typeface="Poppins"/>
                <a:sym typeface="Poppins"/>
              </a:rPr>
              <a:t>Become more familiar with the HIV Prevention Ambassador Training.</a:t>
            </a:r>
            <a:endParaRPr/>
          </a:p>
          <a:p>
            <a:pPr marL="0" lvl="0" indent="0" algn="l" rtl="0">
              <a:lnSpc>
                <a:spcPct val="100000"/>
              </a:lnSpc>
              <a:spcBef>
                <a:spcPts val="400"/>
              </a:spcBef>
              <a:spcAft>
                <a:spcPts val="0"/>
              </a:spcAft>
              <a:buSzPts val="2000"/>
              <a:buNone/>
            </a:pPr>
            <a:endParaRPr sz="2000">
              <a:latin typeface="Poppins"/>
              <a:ea typeface="Poppins"/>
              <a:cs typeface="Poppins"/>
              <a:sym typeface="Poppins"/>
            </a:endParaRPr>
          </a:p>
          <a:p>
            <a:pPr marL="342900" lvl="0" indent="-215900" algn="l" rtl="0">
              <a:lnSpc>
                <a:spcPct val="100000"/>
              </a:lnSpc>
              <a:spcBef>
                <a:spcPts val="400"/>
              </a:spcBef>
              <a:spcAft>
                <a:spcPts val="0"/>
              </a:spcAft>
              <a:buSzPts val="2000"/>
              <a:buNone/>
            </a:pPr>
            <a:endParaRPr sz="2000">
              <a:latin typeface="Poppins"/>
              <a:ea typeface="Poppins"/>
              <a:cs typeface="Poppins"/>
              <a:sym typeface="Poppins"/>
            </a:endParaRPr>
          </a:p>
        </p:txBody>
      </p:sp>
      <p:sp>
        <p:nvSpPr>
          <p:cNvPr id="316" name="Google Shape;316;p7"/>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t>During this session, we will…</a:t>
            </a:r>
            <a:endParaRPr/>
          </a:p>
        </p:txBody>
      </p:sp>
      <p:pic>
        <p:nvPicPr>
          <p:cNvPr id="317" name="Google Shape;317;p7" descr="A couple of men standing together&#10;&#10;AI-generated content may be incorrect."/>
          <p:cNvPicPr preferRelativeResize="0"/>
          <p:nvPr/>
        </p:nvPicPr>
        <p:blipFill rotWithShape="1">
          <a:blip r:embed="rId3">
            <a:alphaModFix/>
          </a:blip>
          <a:srcRect/>
          <a:stretch/>
        </p:blipFill>
        <p:spPr>
          <a:xfrm>
            <a:off x="7973312" y="1655543"/>
            <a:ext cx="3123055" cy="4495135"/>
          </a:xfrm>
          <a:prstGeom prst="rect">
            <a:avLst/>
          </a:prstGeom>
          <a:noFill/>
          <a:ln>
            <a:noFill/>
          </a:ln>
        </p:spPr>
      </p:pic>
      <p:pic>
        <p:nvPicPr>
          <p:cNvPr id="318" name="Google Shape;318;p7"/>
          <p:cNvPicPr preferRelativeResize="0"/>
          <p:nvPr/>
        </p:nvPicPr>
        <p:blipFill rotWithShape="1">
          <a:blip r:embed="rId4">
            <a:alphaModFix/>
          </a:blip>
          <a:srcRect/>
          <a:stretch/>
        </p:blipFill>
        <p:spPr>
          <a:xfrm>
            <a:off x="9425693" y="2000571"/>
            <a:ext cx="2900623" cy="4099497"/>
          </a:xfrm>
          <a:prstGeom prst="rect">
            <a:avLst/>
          </a:prstGeom>
          <a:noFill/>
          <a:ln>
            <a:noFill/>
          </a:ln>
        </p:spPr>
      </p:pic>
      <p:pic>
        <p:nvPicPr>
          <p:cNvPr id="319" name="Google Shape;319;p7" descr="A picture containing toy, doll&#10;&#10;Description automatically generated"/>
          <p:cNvPicPr preferRelativeResize="0"/>
          <p:nvPr/>
        </p:nvPicPr>
        <p:blipFill rotWithShape="1">
          <a:blip r:embed="rId5">
            <a:alphaModFix/>
          </a:blip>
          <a:srcRect/>
          <a:stretch/>
        </p:blipFill>
        <p:spPr>
          <a:xfrm>
            <a:off x="7016817" y="1655543"/>
            <a:ext cx="2011889" cy="4621391"/>
          </a:xfrm>
          <a:prstGeom prst="rect">
            <a:avLst/>
          </a:prstGeom>
          <a:noFill/>
          <a:ln>
            <a:noFill/>
          </a:ln>
        </p:spPr>
      </p:pic>
      <p:pic>
        <p:nvPicPr>
          <p:cNvPr id="320" name="Google Shape;320;p7" descr="Badge 3 with solid fill"/>
          <p:cNvPicPr preferRelativeResize="0"/>
          <p:nvPr/>
        </p:nvPicPr>
        <p:blipFill rotWithShape="1">
          <a:blip r:embed="rId6">
            <a:alphaModFix/>
          </a:blip>
          <a:srcRect/>
          <a:stretch/>
        </p:blipFill>
        <p:spPr>
          <a:xfrm>
            <a:off x="917142" y="3993395"/>
            <a:ext cx="536273" cy="536273"/>
          </a:xfrm>
          <a:prstGeom prst="rect">
            <a:avLst/>
          </a:prstGeom>
          <a:noFill/>
          <a:ln>
            <a:noFill/>
          </a:ln>
        </p:spPr>
      </p:pic>
      <p:pic>
        <p:nvPicPr>
          <p:cNvPr id="321" name="Google Shape;321;p7" descr="Badge with solid fill"/>
          <p:cNvPicPr preferRelativeResize="0"/>
          <p:nvPr/>
        </p:nvPicPr>
        <p:blipFill rotWithShape="1">
          <a:blip r:embed="rId7">
            <a:alphaModFix/>
          </a:blip>
          <a:srcRect/>
          <a:stretch/>
        </p:blipFill>
        <p:spPr>
          <a:xfrm>
            <a:off x="917142" y="2713715"/>
            <a:ext cx="536273" cy="536273"/>
          </a:xfrm>
          <a:prstGeom prst="rect">
            <a:avLst/>
          </a:prstGeom>
          <a:noFill/>
          <a:ln>
            <a:noFill/>
          </a:ln>
        </p:spPr>
      </p:pic>
      <p:pic>
        <p:nvPicPr>
          <p:cNvPr id="322" name="Google Shape;322;p7" descr="Badge 1 with solid fill"/>
          <p:cNvPicPr preferRelativeResize="0"/>
          <p:nvPr/>
        </p:nvPicPr>
        <p:blipFill rotWithShape="1">
          <a:blip r:embed="rId8">
            <a:alphaModFix/>
          </a:blip>
          <a:srcRect/>
          <a:stretch/>
        </p:blipFill>
        <p:spPr>
          <a:xfrm>
            <a:off x="917142" y="1657947"/>
            <a:ext cx="536273" cy="5362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8"/>
          <p:cNvSpPr txBox="1">
            <a:spLocks noGrp="1"/>
          </p:cNvSpPr>
          <p:nvPr>
            <p:ph type="body" idx="2"/>
          </p:nvPr>
        </p:nvSpPr>
        <p:spPr>
          <a:xfrm>
            <a:off x="0" y="321542"/>
            <a:ext cx="9873949" cy="1143000"/>
          </a:xfrm>
          <a:prstGeom prst="rect">
            <a:avLst/>
          </a:prstGeom>
          <a:noFill/>
          <a:ln>
            <a:noFill/>
          </a:ln>
        </p:spPr>
        <p:txBody>
          <a:bodyPr spcFirstLastPara="1" wrap="square" lIns="731500" tIns="45700" rIns="91425" bIns="45700" anchor="ctr" anchorCtr="0">
            <a:noAutofit/>
          </a:bodyPr>
          <a:lstStyle/>
          <a:p>
            <a:pPr marL="342900" lvl="0" indent="-342900" algn="l" rtl="0">
              <a:lnSpc>
                <a:spcPct val="100000"/>
              </a:lnSpc>
              <a:spcBef>
                <a:spcPts val="0"/>
              </a:spcBef>
              <a:spcAft>
                <a:spcPts val="0"/>
              </a:spcAft>
              <a:buSzPts val="3600"/>
              <a:buNone/>
            </a:pPr>
            <a:r>
              <a:rPr lang="en-US"/>
              <a:t>Learning Objectives</a:t>
            </a:r>
            <a:endParaRPr/>
          </a:p>
        </p:txBody>
      </p:sp>
      <p:sp>
        <p:nvSpPr>
          <p:cNvPr id="329" name="Google Shape;329;p8"/>
          <p:cNvSpPr txBox="1"/>
          <p:nvPr/>
        </p:nvSpPr>
        <p:spPr>
          <a:xfrm>
            <a:off x="4006978" y="1358340"/>
            <a:ext cx="7880222" cy="48430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3"/>
              </a:buClr>
              <a:buSzPts val="1800"/>
              <a:buFont typeface="Arial"/>
              <a:buNone/>
            </a:pPr>
            <a:r>
              <a:rPr lang="en-US" sz="1800" b="1" i="1" u="none" strike="noStrike" cap="none">
                <a:solidFill>
                  <a:schemeClr val="accent1"/>
                </a:solidFill>
                <a:latin typeface="Poppins"/>
                <a:ea typeface="Poppins"/>
                <a:cs typeface="Poppins"/>
                <a:sym typeface="Poppins"/>
              </a:rPr>
              <a:t>By the end of this training, participants will be able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1" i="0" u="none" strike="noStrike" cap="none">
                <a:solidFill>
                  <a:schemeClr val="dk1"/>
                </a:solidFill>
                <a:latin typeface="Poppins"/>
                <a:ea typeface="Poppins"/>
                <a:cs typeface="Poppins"/>
                <a:sym typeface="Poppins"/>
              </a:rPr>
              <a:t>Navigate</a:t>
            </a:r>
            <a:r>
              <a:rPr lang="en-US" sz="1600" b="0" i="0" u="none" strike="noStrike" cap="none">
                <a:solidFill>
                  <a:schemeClr val="dk1"/>
                </a:solidFill>
                <a:latin typeface="Poppins"/>
                <a:ea typeface="Poppins"/>
                <a:cs typeface="Poppins"/>
                <a:sym typeface="Poppins"/>
              </a:rPr>
              <a:t> the HIV Prevention Ambassador Training Manual and Toolkit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1" i="0" u="none" strike="noStrike" cap="none">
                <a:solidFill>
                  <a:schemeClr val="dk1"/>
                </a:solidFill>
                <a:latin typeface="Poppins"/>
                <a:ea typeface="Poppins"/>
                <a:cs typeface="Poppins"/>
                <a:sym typeface="Poppins"/>
              </a:rPr>
              <a:t>Effectively share information </a:t>
            </a:r>
            <a:r>
              <a:rPr lang="en-US" sz="1600" b="0" i="0" u="none" strike="noStrike" cap="none">
                <a:solidFill>
                  <a:schemeClr val="dk1"/>
                </a:solidFill>
                <a:latin typeface="Poppins"/>
                <a:ea typeface="Poppins"/>
                <a:cs typeface="Poppins"/>
                <a:sym typeface="Poppins"/>
              </a:rPr>
              <a:t>about foundational principles of human rights, sexual and reproductive health, gender, and HIV and AIDS with ambassadors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1" i="0" u="none" strike="noStrike" cap="none">
                <a:solidFill>
                  <a:schemeClr val="dk1"/>
                </a:solidFill>
                <a:latin typeface="Poppins"/>
                <a:ea typeface="Poppins"/>
                <a:cs typeface="Poppins"/>
                <a:sym typeface="Poppins"/>
              </a:rPr>
              <a:t>Review and share information </a:t>
            </a:r>
            <a:r>
              <a:rPr lang="en-US" sz="1600" b="0" i="0" u="none" strike="noStrike" cap="none">
                <a:solidFill>
                  <a:schemeClr val="dk1"/>
                </a:solidFill>
                <a:latin typeface="Poppins"/>
                <a:ea typeface="Poppins"/>
                <a:cs typeface="Poppins"/>
                <a:sym typeface="Poppins"/>
              </a:rPr>
              <a:t>about HIV pre-exposure prophylaxis (PrEP) methods with ambassadors, including where to look for the latest national and global guidance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1" i="0" u="none" strike="noStrike" cap="none">
                <a:solidFill>
                  <a:schemeClr val="dk1"/>
                </a:solidFill>
                <a:latin typeface="Poppins"/>
                <a:ea typeface="Poppins"/>
                <a:cs typeface="Poppins"/>
                <a:sym typeface="Poppins"/>
              </a:rPr>
              <a:t>Guide ambassadors </a:t>
            </a:r>
            <a:r>
              <a:rPr lang="en-US" sz="1600" b="0" i="0" u="none" strike="noStrike" cap="none">
                <a:solidFill>
                  <a:schemeClr val="dk1"/>
                </a:solidFill>
                <a:latin typeface="Poppins"/>
                <a:ea typeface="Poppins"/>
                <a:cs typeface="Poppins"/>
                <a:sym typeface="Poppins"/>
              </a:rPr>
              <a:t>through activities that build their skills and confidence to educate and support their peers to make informed decisions, access PrEP, and use it correctly for as long as they need HIV prevention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0" i="0" u="none" strike="noStrike" cap="none">
                <a:solidFill>
                  <a:schemeClr val="dk1"/>
                </a:solidFill>
                <a:latin typeface="Poppins"/>
                <a:ea typeface="Poppins"/>
                <a:cs typeface="Poppins"/>
                <a:sym typeface="Poppins"/>
              </a:rPr>
              <a:t>When relevant, </a:t>
            </a:r>
            <a:r>
              <a:rPr lang="en-US" sz="1600" b="1" i="0" u="none" strike="noStrike" cap="none">
                <a:solidFill>
                  <a:schemeClr val="dk1"/>
                </a:solidFill>
                <a:latin typeface="Poppins"/>
                <a:ea typeface="Poppins"/>
                <a:cs typeface="Poppins"/>
                <a:sym typeface="Poppins"/>
              </a:rPr>
              <a:t>prepare ambassadors </a:t>
            </a:r>
            <a:r>
              <a:rPr lang="en-US" sz="1600" b="0" i="0" u="none" strike="noStrike" cap="none">
                <a:solidFill>
                  <a:schemeClr val="dk1"/>
                </a:solidFill>
                <a:latin typeface="Poppins"/>
                <a:ea typeface="Poppins"/>
                <a:cs typeface="Poppins"/>
                <a:sym typeface="Poppins"/>
              </a:rPr>
              <a:t>to respond to disclosures of violence and support their peers through challenging situations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1" i="0" u="none" strike="noStrike" cap="none">
                <a:solidFill>
                  <a:schemeClr val="dk1"/>
                </a:solidFill>
                <a:latin typeface="Poppins"/>
                <a:ea typeface="Poppins"/>
                <a:cs typeface="Poppins"/>
                <a:sym typeface="Poppins"/>
              </a:rPr>
              <a:t>Support ambassadors </a:t>
            </a:r>
            <a:r>
              <a:rPr lang="en-US" sz="1600" b="0" i="0" u="none" strike="noStrike" cap="none">
                <a:solidFill>
                  <a:schemeClr val="dk1"/>
                </a:solidFill>
                <a:latin typeface="Poppins"/>
                <a:ea typeface="Poppins"/>
                <a:cs typeface="Poppins"/>
                <a:sym typeface="Poppins"/>
              </a:rPr>
              <a:t>to understand and reinforce their own boundaries and practice self-care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3"/>
              </a:buClr>
              <a:buSzPts val="1600"/>
              <a:buFont typeface="Arial"/>
              <a:buNone/>
            </a:pPr>
            <a:r>
              <a:rPr lang="en-US" sz="1600" b="1" i="0" u="none" strike="noStrike" cap="none">
                <a:solidFill>
                  <a:schemeClr val="dk1"/>
                </a:solidFill>
                <a:latin typeface="Poppins"/>
                <a:ea typeface="Poppins"/>
                <a:cs typeface="Poppins"/>
                <a:sym typeface="Poppins"/>
              </a:rPr>
              <a:t>Create and implement </a:t>
            </a:r>
            <a:r>
              <a:rPr lang="en-US" sz="1600" b="0" i="0" u="none" strike="noStrike" cap="none">
                <a:solidFill>
                  <a:schemeClr val="dk1"/>
                </a:solidFill>
                <a:latin typeface="Poppins"/>
                <a:ea typeface="Poppins"/>
                <a:cs typeface="Poppins"/>
                <a:sym typeface="Poppins"/>
              </a:rPr>
              <a:t>an effective plan to select, train, and provide ongoing support to ambassadors</a:t>
            </a:r>
            <a:endParaRPr sz="1400" b="0" i="0" u="none" strike="noStrike" cap="none">
              <a:solidFill>
                <a:srgbClr val="000000"/>
              </a:solidFill>
              <a:latin typeface="Arial"/>
              <a:ea typeface="Arial"/>
              <a:cs typeface="Arial"/>
              <a:sym typeface="Arial"/>
            </a:endParaRPr>
          </a:p>
        </p:txBody>
      </p:sp>
      <p:pic>
        <p:nvPicPr>
          <p:cNvPr id="330" name="Google Shape;330;p8" descr="Badge 7 with solid fill"/>
          <p:cNvPicPr preferRelativeResize="0"/>
          <p:nvPr/>
        </p:nvPicPr>
        <p:blipFill rotWithShape="1">
          <a:blip r:embed="rId3">
            <a:alphaModFix/>
          </a:blip>
          <a:srcRect/>
          <a:stretch/>
        </p:blipFill>
        <p:spPr>
          <a:xfrm>
            <a:off x="3624403" y="5879261"/>
            <a:ext cx="423527" cy="423527"/>
          </a:xfrm>
          <a:prstGeom prst="rect">
            <a:avLst/>
          </a:prstGeom>
          <a:noFill/>
          <a:ln>
            <a:noFill/>
          </a:ln>
        </p:spPr>
      </p:pic>
      <p:pic>
        <p:nvPicPr>
          <p:cNvPr id="331" name="Google Shape;331;p8" descr="Badge 6 with solid fill"/>
          <p:cNvPicPr preferRelativeResize="0"/>
          <p:nvPr/>
        </p:nvPicPr>
        <p:blipFill rotWithShape="1">
          <a:blip r:embed="rId4">
            <a:alphaModFix/>
          </a:blip>
          <a:srcRect/>
          <a:stretch/>
        </p:blipFill>
        <p:spPr>
          <a:xfrm>
            <a:off x="3624403" y="5251756"/>
            <a:ext cx="423527" cy="423527"/>
          </a:xfrm>
          <a:prstGeom prst="rect">
            <a:avLst/>
          </a:prstGeom>
          <a:noFill/>
          <a:ln>
            <a:noFill/>
          </a:ln>
        </p:spPr>
      </p:pic>
      <p:pic>
        <p:nvPicPr>
          <p:cNvPr id="332" name="Google Shape;332;p8" descr="Badge 5 with solid fill"/>
          <p:cNvPicPr preferRelativeResize="0"/>
          <p:nvPr/>
        </p:nvPicPr>
        <p:blipFill rotWithShape="1">
          <a:blip r:embed="rId5">
            <a:alphaModFix/>
          </a:blip>
          <a:srcRect/>
          <a:stretch/>
        </p:blipFill>
        <p:spPr>
          <a:xfrm>
            <a:off x="3624403" y="4633073"/>
            <a:ext cx="423527" cy="423527"/>
          </a:xfrm>
          <a:prstGeom prst="rect">
            <a:avLst/>
          </a:prstGeom>
          <a:noFill/>
          <a:ln>
            <a:noFill/>
          </a:ln>
        </p:spPr>
      </p:pic>
      <p:pic>
        <p:nvPicPr>
          <p:cNvPr id="333" name="Google Shape;333;p8" descr="Badge 4 with solid fill"/>
          <p:cNvPicPr preferRelativeResize="0"/>
          <p:nvPr/>
        </p:nvPicPr>
        <p:blipFill rotWithShape="1">
          <a:blip r:embed="rId6">
            <a:alphaModFix/>
          </a:blip>
          <a:srcRect/>
          <a:stretch/>
        </p:blipFill>
        <p:spPr>
          <a:xfrm>
            <a:off x="3624403" y="3785803"/>
            <a:ext cx="423527" cy="423527"/>
          </a:xfrm>
          <a:prstGeom prst="rect">
            <a:avLst/>
          </a:prstGeom>
          <a:noFill/>
          <a:ln>
            <a:noFill/>
          </a:ln>
        </p:spPr>
      </p:pic>
      <p:pic>
        <p:nvPicPr>
          <p:cNvPr id="334" name="Google Shape;334;p8" descr="Badge 3 with solid fill"/>
          <p:cNvPicPr preferRelativeResize="0"/>
          <p:nvPr/>
        </p:nvPicPr>
        <p:blipFill rotWithShape="1">
          <a:blip r:embed="rId7">
            <a:alphaModFix/>
          </a:blip>
          <a:srcRect/>
          <a:stretch/>
        </p:blipFill>
        <p:spPr>
          <a:xfrm>
            <a:off x="3624403" y="2928404"/>
            <a:ext cx="423527" cy="423527"/>
          </a:xfrm>
          <a:prstGeom prst="rect">
            <a:avLst/>
          </a:prstGeom>
          <a:noFill/>
          <a:ln>
            <a:noFill/>
          </a:ln>
        </p:spPr>
      </p:pic>
      <p:pic>
        <p:nvPicPr>
          <p:cNvPr id="335" name="Google Shape;335;p8" descr="Badge with solid fill"/>
          <p:cNvPicPr preferRelativeResize="0"/>
          <p:nvPr/>
        </p:nvPicPr>
        <p:blipFill rotWithShape="1">
          <a:blip r:embed="rId8">
            <a:alphaModFix/>
          </a:blip>
          <a:srcRect/>
          <a:stretch/>
        </p:blipFill>
        <p:spPr>
          <a:xfrm>
            <a:off x="3624403" y="2073666"/>
            <a:ext cx="423527" cy="423527"/>
          </a:xfrm>
          <a:prstGeom prst="rect">
            <a:avLst/>
          </a:prstGeom>
          <a:noFill/>
          <a:ln>
            <a:noFill/>
          </a:ln>
        </p:spPr>
      </p:pic>
      <p:pic>
        <p:nvPicPr>
          <p:cNvPr id="336" name="Google Shape;336;p8" descr="Badge 1 with solid fill"/>
          <p:cNvPicPr preferRelativeResize="0"/>
          <p:nvPr/>
        </p:nvPicPr>
        <p:blipFill rotWithShape="1">
          <a:blip r:embed="rId9">
            <a:alphaModFix/>
          </a:blip>
          <a:srcRect/>
          <a:stretch/>
        </p:blipFill>
        <p:spPr>
          <a:xfrm>
            <a:off x="3624403" y="1681765"/>
            <a:ext cx="423527" cy="423527"/>
          </a:xfrm>
          <a:prstGeom prst="rect">
            <a:avLst/>
          </a:prstGeom>
          <a:noFill/>
          <a:ln>
            <a:noFill/>
          </a:ln>
        </p:spPr>
      </p:pic>
      <p:pic>
        <p:nvPicPr>
          <p:cNvPr id="337" name="Google Shape;337;p8"/>
          <p:cNvPicPr preferRelativeResize="0"/>
          <p:nvPr/>
        </p:nvPicPr>
        <p:blipFill rotWithShape="1">
          <a:blip r:embed="rId10">
            <a:alphaModFix/>
          </a:blip>
          <a:srcRect/>
          <a:stretch/>
        </p:blipFill>
        <p:spPr>
          <a:xfrm>
            <a:off x="304800" y="1464543"/>
            <a:ext cx="2171700" cy="3008792"/>
          </a:xfrm>
          <a:prstGeom prst="rect">
            <a:avLst/>
          </a:prstGeom>
          <a:noFill/>
          <a:ln>
            <a:noFill/>
          </a:ln>
          <a:effectLst>
            <a:outerShdw blurRad="292100" dist="139700" dir="2700000" algn="tl" rotWithShape="0">
              <a:srgbClr val="333333">
                <a:alpha val="65098"/>
              </a:srgbClr>
            </a:outerShdw>
          </a:effectLst>
        </p:spPr>
      </p:pic>
      <p:pic>
        <p:nvPicPr>
          <p:cNvPr id="338" name="Google Shape;338;p8"/>
          <p:cNvPicPr preferRelativeResize="0"/>
          <p:nvPr/>
        </p:nvPicPr>
        <p:blipFill rotWithShape="1">
          <a:blip r:embed="rId11">
            <a:alphaModFix/>
          </a:blip>
          <a:srcRect/>
          <a:stretch/>
        </p:blipFill>
        <p:spPr>
          <a:xfrm>
            <a:off x="1001660" y="3539829"/>
            <a:ext cx="2240079" cy="3072109"/>
          </a:xfrm>
          <a:prstGeom prst="rect">
            <a:avLst/>
          </a:prstGeom>
          <a:noFill/>
          <a:ln>
            <a:noFill/>
          </a:ln>
          <a:effectLst>
            <a:outerShdw blurRad="292100" dist="139700" dir="2700000" algn="tl" rotWithShape="0">
              <a:srgbClr val="333333">
                <a:alpha val="65098"/>
              </a:srgbClr>
            </a:outerShdw>
          </a:effectLst>
        </p:spPr>
      </p:pic>
    </p:spTree>
  </p:cSld>
  <p:clrMapOvr>
    <a:masterClrMapping/>
  </p:clrMapOvr>
</p:sld>
</file>

<file path=ppt/theme/theme1.xml><?xml version="1.0" encoding="utf-8"?>
<a:theme xmlns:a="http://schemas.openxmlformats.org/drawingml/2006/main" name="FHI 360 Theme">
  <a:themeElements>
    <a:clrScheme name="CHOICE VTOT">
      <a:dk1>
        <a:srgbClr val="14375A"/>
      </a:dk1>
      <a:lt1>
        <a:srgbClr val="FFFFFF"/>
      </a:lt1>
      <a:dk2>
        <a:srgbClr val="13717C"/>
      </a:dk2>
      <a:lt2>
        <a:srgbClr val="FFFFFF"/>
      </a:lt2>
      <a:accent1>
        <a:srgbClr val="87C781"/>
      </a:accent1>
      <a:accent2>
        <a:srgbClr val="C4DA66"/>
      </a:accent2>
      <a:accent3>
        <a:srgbClr val="D8D348"/>
      </a:accent3>
      <a:accent4>
        <a:srgbClr val="C1C73E"/>
      </a:accent4>
      <a:accent5>
        <a:srgbClr val="BD3093"/>
      </a:accent5>
      <a:accent6>
        <a:srgbClr val="00B0D4"/>
      </a:accent6>
      <a:hlink>
        <a:srgbClr val="F36421"/>
      </a:hlink>
      <a:folHlink>
        <a:srgbClr val="FAC6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4778</Words>
  <Application>Microsoft Office PowerPoint</Application>
  <PresentationFormat>Widescreen</PresentationFormat>
  <Paragraphs>502</Paragraphs>
  <Slides>50</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Poppins SemiBold</vt:lpstr>
      <vt:lpstr>Noto Sans Symbols</vt:lpstr>
      <vt:lpstr>Arial</vt:lpstr>
      <vt:lpstr>Calibri</vt:lpstr>
      <vt:lpstr>Poppins</vt:lpstr>
      <vt:lpstr>FHI 360 Theme</vt:lpstr>
      <vt:lpstr>PowerPoint Presentation</vt:lpstr>
      <vt:lpstr>Logistics &amp; Quick Tips</vt:lpstr>
      <vt:lpstr>PowerPoint Presentation</vt:lpstr>
      <vt:lpstr>Roadmap to becoming a trainer</vt:lpstr>
      <vt:lpstr>PowerPoint Presentation</vt:lpstr>
      <vt:lpstr>Session 1: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an HIV Prevention Ambassador?</vt:lpstr>
      <vt:lpstr>Ambassador Support</vt:lpstr>
      <vt:lpstr>ACTIVITY: Ambassador Support Needs</vt:lpstr>
      <vt:lpstr>Amara</vt:lpstr>
      <vt:lpstr>Sade</vt:lpstr>
      <vt:lpstr>Caleb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your training</vt:lpstr>
      <vt:lpstr>Key element #1 Your Ambassadors</vt:lpstr>
      <vt:lpstr>Key element #2 Your Training Content</vt:lpstr>
      <vt:lpstr>Key element #3  Your Local Resources</vt:lpstr>
      <vt:lpstr>Group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Aubrey Weber</dc:creator>
  <cp:lastModifiedBy>Morgan Garcia</cp:lastModifiedBy>
  <cp:revision>7</cp:revision>
  <dcterms:created xsi:type="dcterms:W3CDTF">2022-05-23T13:17:57Z</dcterms:created>
  <dcterms:modified xsi:type="dcterms:W3CDTF">2026-03-20T17:00:13Z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