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Noto Sans Symbols" panose="020B0604020202020204" charset="0"/>
      <p:regular r:id="rId31"/>
      <p:bold r:id="rId32"/>
      <p:italic r:id="rId33"/>
      <p:boldItalic r:id="rId34"/>
    </p:embeddedFont>
    <p:embeddedFont>
      <p:font typeface="Poppins" panose="00000500000000000000" pitchFamily="2" charset="0"/>
      <p:regular r:id="rId35"/>
      <p:bold r:id="rId36"/>
      <p:italic r:id="rId37"/>
      <p:boldItalic r:id="rId38"/>
    </p:embeddedFont>
    <p:embeddedFont>
      <p:font typeface="Poppins SemiBold" panose="000007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jIFU7Hq+Pi6Ix22UjPnFQseE4x7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4EA9FF-93DD-40F4-9A8B-A00136573B0C}">
  <a:tblStyle styleId="{2A4EA9FF-93DD-40F4-9A8B-A00136573B0C}"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7E7E9"/>
          </a:solidFill>
        </a:fill>
      </a:tcStyle>
    </a:band1H>
    <a:band2H>
      <a:tcTxStyle b="off" i="off"/>
      <a:tcStyle>
        <a:tcBdr/>
      </a:tcStyle>
    </a:band2H>
    <a:band1V>
      <a:tcTxStyle b="off" i="off"/>
      <a:tcStyle>
        <a:tcBdr/>
        <a:fill>
          <a:solidFill>
            <a:srgbClr val="E7E7E9"/>
          </a:solidFill>
        </a:fill>
      </a:tcStyle>
    </a:band1V>
    <a:band2V>
      <a:tcTxStyle b="off" i="off"/>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7055" autoAdjust="0"/>
  </p:normalViewPr>
  <p:slideViewPr>
    <p:cSldViewPr snapToGrid="0">
      <p:cViewPr varScale="1">
        <p:scale>
          <a:sx n="61" d="100"/>
          <a:sy n="6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Facilitator notes:</a:t>
            </a:r>
            <a:endParaRPr dirty="0"/>
          </a:p>
          <a:p>
            <a:pPr marL="0" lvl="0" indent="0" algn="l" rtl="0">
              <a:lnSpc>
                <a:spcPct val="100000"/>
              </a:lnSpc>
              <a:spcBef>
                <a:spcPts val="0"/>
              </a:spcBef>
              <a:spcAft>
                <a:spcPts val="0"/>
              </a:spcAft>
              <a:buSzPts val="1400"/>
              <a:buNone/>
            </a:pPr>
            <a:r>
              <a:rPr lang="en-US" b="1" dirty="0"/>
              <a:t>Ask</a:t>
            </a:r>
            <a:r>
              <a:rPr lang="en-US" dirty="0"/>
              <a:t> participants to add to the chat box or share verbally: what has been on their minds since the last session, and/or what they are looking forward to learning more about today.</a:t>
            </a:r>
            <a:endParaRPr dirty="0"/>
          </a:p>
          <a:p>
            <a:pPr marL="0" lvl="0" indent="0" algn="l" rtl="0">
              <a:lnSpc>
                <a:spcPct val="100000"/>
              </a:lnSpc>
              <a:spcBef>
                <a:spcPts val="0"/>
              </a:spcBef>
              <a:spcAft>
                <a:spcPts val="0"/>
              </a:spcAft>
              <a:buSzPts val="1400"/>
              <a:buNone/>
            </a:pPr>
            <a:r>
              <a:rPr lang="en-US" b="1" dirty="0"/>
              <a:t>Share </a:t>
            </a:r>
            <a:r>
              <a:rPr lang="en-US" b="0" dirty="0"/>
              <a:t>anything in follow-up to the last session and note to the group that today is the last day! </a:t>
            </a:r>
            <a:endParaRPr dirty="0"/>
          </a:p>
          <a:p>
            <a:pPr marL="0" lvl="0" indent="0" algn="l" rtl="0">
              <a:lnSpc>
                <a:spcPct val="100000"/>
              </a:lnSpc>
              <a:spcBef>
                <a:spcPts val="0"/>
              </a:spcBef>
              <a:spcAft>
                <a:spcPts val="0"/>
              </a:spcAft>
              <a:buSzPts val="1400"/>
              <a:buNone/>
            </a:pPr>
            <a:r>
              <a:rPr lang="en-US" b="1" dirty="0"/>
              <a:t>Let the audience know</a:t>
            </a:r>
            <a:r>
              <a:rPr lang="en-US" b="0" dirty="0"/>
              <a:t> that today, you will work together on comprehensive planning to conduct a tailored HIV Prevention Ambassador Training. </a:t>
            </a:r>
            <a:endParaRPr b="1" dirty="0"/>
          </a:p>
        </p:txBody>
      </p:sp>
      <p:sp>
        <p:nvSpPr>
          <p:cNvPr id="217" name="Google Shape;2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ADVANCED PREPARATION</a:t>
            </a:r>
            <a:endParaRPr/>
          </a:p>
          <a:p>
            <a:pPr marL="0" lvl="0" indent="0" algn="l" rtl="0">
              <a:lnSpc>
                <a:spcPct val="100000"/>
              </a:lnSpc>
              <a:spcBef>
                <a:spcPts val="0"/>
              </a:spcBef>
              <a:spcAft>
                <a:spcPts val="0"/>
              </a:spcAft>
              <a:buSzPts val="1400"/>
              <a:buNone/>
            </a:pPr>
            <a:r>
              <a:rPr lang="en-US" b="0"/>
              <a:t>If your audience includes people from different organizations or programs, be prepared to put them into breakout groups for these portions of the training. They will need to collaborate with their colleagues to answer the questions together.</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first module for the session: Key Element I of the “Planning Your Training” document. </a:t>
            </a:r>
            <a:endParaRPr/>
          </a:p>
          <a:p>
            <a:pPr marL="0" lvl="0" indent="0" algn="l" rtl="0">
              <a:lnSpc>
                <a:spcPct val="100000"/>
              </a:lnSpc>
              <a:spcBef>
                <a:spcPts val="0"/>
              </a:spcBef>
              <a:spcAft>
                <a:spcPts val="0"/>
              </a:spcAft>
              <a:buSzPts val="1400"/>
              <a:buNone/>
            </a:pPr>
            <a:r>
              <a:rPr lang="en-US" b="1"/>
              <a:t>Ask </a:t>
            </a:r>
            <a:r>
              <a:rPr lang="en-US" b="0"/>
              <a:t>your audience to turn to the first page of their planning document and be ready to take notes either by hand or on their computer.</a:t>
            </a:r>
            <a:endParaRPr b="1"/>
          </a:p>
        </p:txBody>
      </p:sp>
      <p:sp>
        <p:nvSpPr>
          <p:cNvPr id="290" name="Google Shape;290;p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marR="0" lvl="0" indent="0" algn="l" rtl="0">
              <a:lnSpc>
                <a:spcPct val="100000"/>
              </a:lnSpc>
              <a:spcBef>
                <a:spcPts val="0"/>
              </a:spcBef>
              <a:spcAft>
                <a:spcPts val="0"/>
              </a:spcAft>
              <a:buClr>
                <a:schemeClr val="dk1"/>
              </a:buClr>
              <a:buSzPts val="1200"/>
              <a:buFont typeface="Calibri"/>
              <a:buNone/>
            </a:pPr>
            <a:r>
              <a:rPr lang="en-US" b="1" dirty="0"/>
              <a:t>Instruct</a:t>
            </a:r>
            <a:r>
              <a:rPr lang="en-US" b="0" dirty="0"/>
              <a:t> the group to turn to the first page of the planning document and the correct page of their training manuals. </a:t>
            </a:r>
            <a:endParaRPr b="1" dirty="0"/>
          </a:p>
          <a:p>
            <a:pPr marL="0" marR="0" lvl="0" indent="0" algn="l" rtl="0">
              <a:lnSpc>
                <a:spcPct val="100000"/>
              </a:lnSpc>
              <a:spcBef>
                <a:spcPts val="0"/>
              </a:spcBef>
              <a:spcAft>
                <a:spcPts val="0"/>
              </a:spcAft>
              <a:buClr>
                <a:schemeClr val="dk1"/>
              </a:buClr>
              <a:buSzPts val="1200"/>
              <a:buFont typeface="Calibri"/>
              <a:buNone/>
            </a:pPr>
            <a:r>
              <a:rPr lang="en-US" b="1" dirty="0"/>
              <a:t>Ask </a:t>
            </a:r>
            <a:r>
              <a:rPr lang="en-US" b="0" dirty="0"/>
              <a:t>the key questions on the slide one at a time. </a:t>
            </a:r>
            <a:endParaRPr dirty="0"/>
          </a:p>
          <a:p>
            <a:pPr marL="0" marR="0" lvl="0" indent="0" algn="l" rtl="0">
              <a:lnSpc>
                <a:spcPct val="100000"/>
              </a:lnSpc>
              <a:spcBef>
                <a:spcPts val="0"/>
              </a:spcBef>
              <a:spcAft>
                <a:spcPts val="0"/>
              </a:spcAft>
              <a:buClr>
                <a:schemeClr val="dk1"/>
              </a:buClr>
              <a:buSzPts val="1200"/>
              <a:buFont typeface="Calibri"/>
              <a:buNone/>
            </a:pPr>
            <a:r>
              <a:rPr lang="en-US" b="1" dirty="0"/>
              <a:t>Facilitate </a:t>
            </a:r>
            <a:r>
              <a:rPr lang="en-US" b="0" dirty="0"/>
              <a:t>discussion of each question using the prompts below each question. </a:t>
            </a:r>
            <a:endParaRPr dirty="0"/>
          </a:p>
          <a:p>
            <a:pPr marL="0" marR="0" lvl="0" indent="0" algn="l" rtl="0">
              <a:lnSpc>
                <a:spcPct val="100000"/>
              </a:lnSpc>
              <a:spcBef>
                <a:spcPts val="0"/>
              </a:spcBef>
              <a:spcAft>
                <a:spcPts val="0"/>
              </a:spcAft>
              <a:buClr>
                <a:schemeClr val="dk1"/>
              </a:buClr>
              <a:buSzPts val="1200"/>
              <a:buFont typeface="Calibri"/>
              <a:buNone/>
            </a:pPr>
            <a:r>
              <a:rPr lang="en-US" b="1" dirty="0"/>
              <a:t>If your audience</a:t>
            </a:r>
            <a:r>
              <a:rPr lang="en-US" b="0" dirty="0"/>
              <a:t> says that their participants will provide extensive support to peers who experience violence, take note for the remaining discussions.</a:t>
            </a:r>
            <a:endParaRPr b="1" dirty="0"/>
          </a:p>
          <a:p>
            <a:pPr marL="0" marR="0" lvl="0" indent="0" algn="l" rtl="0">
              <a:lnSpc>
                <a:spcPct val="100000"/>
              </a:lnSpc>
              <a:spcBef>
                <a:spcPts val="0"/>
              </a:spcBef>
              <a:spcAft>
                <a:spcPts val="0"/>
              </a:spcAft>
              <a:buClr>
                <a:schemeClr val="dk1"/>
              </a:buClr>
              <a:buSzPts val="1200"/>
              <a:buFont typeface="Calibri"/>
              <a:buNone/>
            </a:pPr>
            <a:r>
              <a:rPr lang="en-US" b="1" dirty="0"/>
              <a:t>NOTE: </a:t>
            </a:r>
            <a:r>
              <a:rPr lang="en-US" b="0" dirty="0"/>
              <a:t>Participants do not need to come to a full agreement on all of the answers. If they can agree on broad characteristics enough to move on to further planning, that is all you need. Our goal is to get them off to a good start, so that they are able to define their own details and exact path forward as a team or program. </a:t>
            </a:r>
            <a:endParaRPr dirty="0"/>
          </a:p>
          <a:p>
            <a:pPr marL="0" marR="0" lvl="0" indent="0" algn="l" rtl="0">
              <a:lnSpc>
                <a:spcPct val="100000"/>
              </a:lnSpc>
              <a:spcBef>
                <a:spcPts val="0"/>
              </a:spcBef>
              <a:spcAft>
                <a:spcPts val="0"/>
              </a:spcAft>
              <a:buClr>
                <a:schemeClr val="dk1"/>
              </a:buClr>
              <a:buSzPts val="1200"/>
              <a:buFont typeface="Calibri"/>
              <a:buNone/>
            </a:pPr>
            <a:endParaRPr b="1" dirty="0"/>
          </a:p>
        </p:txBody>
      </p:sp>
      <p:sp>
        <p:nvSpPr>
          <p:cNvPr id="296" name="Google Shape;2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marR="0" lvl="0" indent="0" algn="l" rtl="0">
              <a:lnSpc>
                <a:spcPct val="100000"/>
              </a:lnSpc>
              <a:spcBef>
                <a:spcPts val="0"/>
              </a:spcBef>
              <a:spcAft>
                <a:spcPts val="0"/>
              </a:spcAft>
              <a:buClr>
                <a:schemeClr val="dk1"/>
              </a:buClr>
              <a:buSzPts val="1200"/>
              <a:buFont typeface="Calibri"/>
              <a:buNone/>
            </a:pPr>
            <a:r>
              <a:rPr lang="en-US" b="1" dirty="0"/>
              <a:t>Ask </a:t>
            </a:r>
            <a:r>
              <a:rPr lang="en-US" b="0" dirty="0"/>
              <a:t>the key questions on the slide one at a time. </a:t>
            </a:r>
            <a:endParaRPr dirty="0"/>
          </a:p>
          <a:p>
            <a:pPr marL="0" marR="0" lvl="0" indent="0" algn="l" rtl="0">
              <a:lnSpc>
                <a:spcPct val="100000"/>
              </a:lnSpc>
              <a:spcBef>
                <a:spcPts val="0"/>
              </a:spcBef>
              <a:spcAft>
                <a:spcPts val="0"/>
              </a:spcAft>
              <a:buClr>
                <a:schemeClr val="dk1"/>
              </a:buClr>
              <a:buSzPts val="1200"/>
              <a:buFont typeface="Calibri"/>
              <a:buNone/>
            </a:pPr>
            <a:r>
              <a:rPr lang="en-US" b="1" dirty="0"/>
              <a:t>Facilitate </a:t>
            </a:r>
            <a:r>
              <a:rPr lang="en-US" b="0" dirty="0"/>
              <a:t>discussion of each question using the prompts below each question. </a:t>
            </a:r>
            <a:endParaRPr dirty="0"/>
          </a:p>
          <a:p>
            <a:pPr marL="0" marR="0" lvl="0" indent="0" algn="l" rtl="0">
              <a:lnSpc>
                <a:spcPct val="100000"/>
              </a:lnSpc>
              <a:spcBef>
                <a:spcPts val="0"/>
              </a:spcBef>
              <a:spcAft>
                <a:spcPts val="0"/>
              </a:spcAft>
              <a:buClr>
                <a:schemeClr val="dk1"/>
              </a:buClr>
              <a:buSzPts val="1200"/>
              <a:buFont typeface="Calibri"/>
              <a:buNone/>
            </a:pPr>
            <a:r>
              <a:rPr lang="en-US" b="1" dirty="0"/>
              <a:t>Remember</a:t>
            </a:r>
            <a:r>
              <a:rPr lang="en-US" b="0" dirty="0"/>
              <a:t> to highlight the additional support needed for ambassadors who will work with violence survivors. </a:t>
            </a:r>
            <a:endParaRPr dirty="0"/>
          </a:p>
          <a:p>
            <a:pPr marL="0" marR="0" lvl="0" indent="0" algn="l" rtl="0">
              <a:lnSpc>
                <a:spcPct val="100000"/>
              </a:lnSpc>
              <a:spcBef>
                <a:spcPts val="0"/>
              </a:spcBef>
              <a:spcAft>
                <a:spcPts val="0"/>
              </a:spcAft>
              <a:buClr>
                <a:schemeClr val="dk1"/>
              </a:buClr>
              <a:buSzPts val="1200"/>
              <a:buFont typeface="Calibri"/>
              <a:buNone/>
            </a:pPr>
            <a:r>
              <a:rPr lang="en-US" b="1" dirty="0"/>
              <a:t>If your audience</a:t>
            </a:r>
            <a:r>
              <a:rPr lang="en-US" b="0" dirty="0"/>
              <a:t> will train ambassadors to respond to violence, and if there is time, ask your audience to read some of the key supports needed out loud to the group from page 248-9 (AGYW) or 288-9 (Diverse Version).</a:t>
            </a:r>
            <a:endParaRPr b="1" dirty="0"/>
          </a:p>
          <a:p>
            <a:pPr marL="0" marR="0" lvl="0" indent="0" algn="l" rtl="0">
              <a:lnSpc>
                <a:spcPct val="100000"/>
              </a:lnSpc>
              <a:spcBef>
                <a:spcPts val="0"/>
              </a:spcBef>
              <a:spcAft>
                <a:spcPts val="0"/>
              </a:spcAft>
              <a:buClr>
                <a:schemeClr val="dk1"/>
              </a:buClr>
              <a:buSzPts val="1200"/>
              <a:buFont typeface="Calibri"/>
              <a:buNone/>
            </a:pPr>
            <a:r>
              <a:rPr lang="en-US" b="1" dirty="0"/>
              <a:t>NOTE: </a:t>
            </a:r>
            <a:r>
              <a:rPr lang="en-US" b="0" dirty="0"/>
              <a:t>Participants do not need to come to a full agreement on all of the answers. If they can agree on broad characteristics enough to move on to further planning, that is all you need. Our goal is to get them off to a good start, so that they are able to define their own details and exact path forward as a team or program. </a:t>
            </a:r>
            <a:endParaRPr dirty="0"/>
          </a:p>
          <a:p>
            <a:pPr marL="0" marR="0" lvl="0" indent="0" algn="l" rtl="0">
              <a:lnSpc>
                <a:spcPct val="100000"/>
              </a:lnSpc>
              <a:spcBef>
                <a:spcPts val="0"/>
              </a:spcBef>
              <a:spcAft>
                <a:spcPts val="0"/>
              </a:spcAft>
              <a:buClr>
                <a:schemeClr val="dk1"/>
              </a:buClr>
              <a:buSzPts val="1200"/>
              <a:buFont typeface="Calibri"/>
              <a:buNone/>
            </a:pPr>
            <a:endParaRPr b="1" dirty="0"/>
          </a:p>
        </p:txBody>
      </p:sp>
      <p:sp>
        <p:nvSpPr>
          <p:cNvPr id="306" name="Google Shape;306;p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marR="0" lvl="0" indent="0" algn="l" rtl="0">
              <a:lnSpc>
                <a:spcPct val="100000"/>
              </a:lnSpc>
              <a:spcBef>
                <a:spcPts val="0"/>
              </a:spcBef>
              <a:spcAft>
                <a:spcPts val="0"/>
              </a:spcAft>
              <a:buClr>
                <a:schemeClr val="dk1"/>
              </a:buClr>
              <a:buSzPts val="1200"/>
              <a:buFont typeface="Calibri"/>
              <a:buNone/>
            </a:pPr>
            <a:r>
              <a:rPr lang="en-US" b="1" dirty="0"/>
              <a:t>Ask </a:t>
            </a:r>
            <a:r>
              <a:rPr lang="en-US" b="0" dirty="0"/>
              <a:t>the key questions on the slide one at a time. </a:t>
            </a:r>
            <a:endParaRPr dirty="0"/>
          </a:p>
          <a:p>
            <a:pPr marL="0" marR="0" lvl="0" indent="0" algn="l" rtl="0">
              <a:lnSpc>
                <a:spcPct val="100000"/>
              </a:lnSpc>
              <a:spcBef>
                <a:spcPts val="0"/>
              </a:spcBef>
              <a:spcAft>
                <a:spcPts val="0"/>
              </a:spcAft>
              <a:buClr>
                <a:schemeClr val="dk1"/>
              </a:buClr>
              <a:buSzPts val="1200"/>
              <a:buFont typeface="Calibri"/>
              <a:buNone/>
            </a:pPr>
            <a:r>
              <a:rPr lang="en-US" b="1" dirty="0"/>
              <a:t>Facilitate </a:t>
            </a:r>
            <a:r>
              <a:rPr lang="en-US" b="0" dirty="0"/>
              <a:t>discussion of each question using the prompts below each question. </a:t>
            </a:r>
            <a:endParaRPr dirty="0"/>
          </a:p>
          <a:p>
            <a:pPr marL="0" marR="0" lvl="0" indent="0" algn="l" rtl="0">
              <a:lnSpc>
                <a:spcPct val="100000"/>
              </a:lnSpc>
              <a:spcBef>
                <a:spcPts val="0"/>
              </a:spcBef>
              <a:spcAft>
                <a:spcPts val="0"/>
              </a:spcAft>
              <a:buClr>
                <a:schemeClr val="dk1"/>
              </a:buClr>
              <a:buSzPts val="1200"/>
              <a:buFont typeface="Calibri"/>
              <a:buNone/>
            </a:pPr>
            <a:r>
              <a:rPr lang="en-US" b="1" dirty="0"/>
              <a:t>Encourage </a:t>
            </a:r>
            <a:r>
              <a:rPr lang="en-US" b="0" dirty="0"/>
              <a:t>the audience to continue taking notes on the different ideas that come up.</a:t>
            </a:r>
            <a:endParaRPr b="1" dirty="0"/>
          </a:p>
          <a:p>
            <a:pPr marL="0" marR="0" lvl="0" indent="0" algn="l" rtl="0">
              <a:lnSpc>
                <a:spcPct val="100000"/>
              </a:lnSpc>
              <a:spcBef>
                <a:spcPts val="0"/>
              </a:spcBef>
              <a:spcAft>
                <a:spcPts val="0"/>
              </a:spcAft>
              <a:buClr>
                <a:schemeClr val="dk1"/>
              </a:buClr>
              <a:buSzPts val="1200"/>
              <a:buFont typeface="Calibri"/>
              <a:buNone/>
            </a:pPr>
            <a:r>
              <a:rPr lang="en-US" b="1" dirty="0"/>
              <a:t>NOTE: </a:t>
            </a:r>
            <a:r>
              <a:rPr lang="en-US" b="0" dirty="0"/>
              <a:t>Participants do not need to come to a full agreement on all of the answers. If they can agree on broad characteristics enough to move on to further planning, that is all you need. Our goal is to get them off to a good start, so that they are able to define their own details and exact path forward as a team or program. </a:t>
            </a:r>
            <a:endParaRPr dirty="0"/>
          </a:p>
          <a:p>
            <a:pPr marL="0" marR="0" lvl="0" indent="0" algn="l" rtl="0">
              <a:lnSpc>
                <a:spcPct val="100000"/>
              </a:lnSpc>
              <a:spcBef>
                <a:spcPts val="0"/>
              </a:spcBef>
              <a:spcAft>
                <a:spcPts val="0"/>
              </a:spcAft>
              <a:buClr>
                <a:schemeClr val="dk1"/>
              </a:buClr>
              <a:buSzPts val="1200"/>
              <a:buFont typeface="Calibri"/>
              <a:buNone/>
            </a:pPr>
            <a:endParaRPr b="1" dirty="0"/>
          </a:p>
        </p:txBody>
      </p:sp>
      <p:sp>
        <p:nvSpPr>
          <p:cNvPr id="318" name="Google Shape;318;p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ADVANCED PREPARATION</a:t>
            </a:r>
            <a:endParaRPr/>
          </a:p>
          <a:p>
            <a:pPr marL="0" lvl="0" indent="0" algn="l" rtl="0">
              <a:lnSpc>
                <a:spcPct val="100000"/>
              </a:lnSpc>
              <a:spcBef>
                <a:spcPts val="0"/>
              </a:spcBef>
              <a:spcAft>
                <a:spcPts val="0"/>
              </a:spcAft>
              <a:buSzPts val="1400"/>
              <a:buNone/>
            </a:pPr>
            <a:r>
              <a:rPr lang="en-US" b="0"/>
              <a:t>If your audience includes people from different organizations or programs, be prepared to put them into breakout groups for these portions of the training. They will need to collaborate with their colleagues to answer the questions together.</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next module of the session. </a:t>
            </a:r>
            <a:endParaRPr/>
          </a:p>
          <a:p>
            <a:pPr marL="0" lvl="0" indent="0" algn="l" rtl="0">
              <a:lnSpc>
                <a:spcPct val="100000"/>
              </a:lnSpc>
              <a:spcBef>
                <a:spcPts val="0"/>
              </a:spcBef>
              <a:spcAft>
                <a:spcPts val="0"/>
              </a:spcAft>
              <a:buSzPts val="1400"/>
              <a:buNone/>
            </a:pPr>
            <a:r>
              <a:rPr lang="en-US" b="1"/>
              <a:t>Note </a:t>
            </a:r>
            <a:r>
              <a:rPr lang="en-US" b="0"/>
              <a:t>to your audience to have their sample agenda handy for this module.</a:t>
            </a:r>
            <a:endParaRPr b="1"/>
          </a:p>
          <a:p>
            <a:pPr marL="0" lvl="0" indent="0" algn="l" rtl="0">
              <a:lnSpc>
                <a:spcPct val="100000"/>
              </a:lnSpc>
              <a:spcBef>
                <a:spcPts val="0"/>
              </a:spcBef>
              <a:spcAft>
                <a:spcPts val="0"/>
              </a:spcAft>
              <a:buSzPts val="1400"/>
              <a:buNone/>
            </a:pPr>
            <a:r>
              <a:rPr lang="en-US" b="1"/>
              <a:t>Ask </a:t>
            </a:r>
            <a:r>
              <a:rPr lang="en-US" b="0"/>
              <a:t>your audience to turn to the first page of their planning document and be ready to take notes either by hand or on their computer.</a:t>
            </a:r>
            <a:endParaRPr b="1"/>
          </a:p>
        </p:txBody>
      </p:sp>
      <p:sp>
        <p:nvSpPr>
          <p:cNvPr id="330" name="Google Shape;330;p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marR="0" lvl="0" indent="0" algn="l" rtl="0">
              <a:lnSpc>
                <a:spcPct val="100000"/>
              </a:lnSpc>
              <a:spcBef>
                <a:spcPts val="0"/>
              </a:spcBef>
              <a:spcAft>
                <a:spcPts val="0"/>
              </a:spcAft>
              <a:buClr>
                <a:schemeClr val="dk1"/>
              </a:buClr>
              <a:buSzPts val="1200"/>
              <a:buFont typeface="Calibri"/>
              <a:buNone/>
            </a:pPr>
            <a:r>
              <a:rPr lang="en-US" b="1" dirty="0"/>
              <a:t>Continue guiding </a:t>
            </a:r>
            <a:r>
              <a:rPr lang="en-US" b="0" dirty="0"/>
              <a:t>your audience through the planning questions. </a:t>
            </a:r>
            <a:endParaRPr dirty="0"/>
          </a:p>
          <a:p>
            <a:pPr marL="0" marR="0" lvl="0" indent="0" algn="l" rtl="0">
              <a:lnSpc>
                <a:spcPct val="100000"/>
              </a:lnSpc>
              <a:spcBef>
                <a:spcPts val="0"/>
              </a:spcBef>
              <a:spcAft>
                <a:spcPts val="0"/>
              </a:spcAft>
              <a:buClr>
                <a:schemeClr val="dk1"/>
              </a:buClr>
              <a:buSzPts val="1200"/>
              <a:buFont typeface="Calibri"/>
              <a:buNone/>
            </a:pPr>
            <a:r>
              <a:rPr lang="en-US" b="1" dirty="0"/>
              <a:t>Remind </a:t>
            </a:r>
            <a:r>
              <a:rPr lang="en-US" b="0" dirty="0"/>
              <a:t>your audience to refer back to their answers to previous questions (especially – what training do the ambassadors already have, and what their role will be) to help guide their responses.</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36" name="Google Shape;336;p1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marR="0" lvl="0" indent="0" algn="l" rtl="0">
              <a:lnSpc>
                <a:spcPct val="100000"/>
              </a:lnSpc>
              <a:spcBef>
                <a:spcPts val="0"/>
              </a:spcBef>
              <a:spcAft>
                <a:spcPts val="0"/>
              </a:spcAft>
              <a:buClr>
                <a:schemeClr val="dk1"/>
              </a:buClr>
              <a:buSzPts val="1200"/>
              <a:buFont typeface="Calibri"/>
              <a:buNone/>
            </a:pPr>
            <a:r>
              <a:rPr lang="en-US" b="1" dirty="0"/>
              <a:t>Continue guiding </a:t>
            </a:r>
            <a:r>
              <a:rPr lang="en-US" b="0" dirty="0"/>
              <a:t>your audience through the planning questions. </a:t>
            </a:r>
            <a:endParaRPr dirty="0"/>
          </a:p>
          <a:p>
            <a:pPr marL="0" marR="0" lvl="0" indent="0" algn="l" rtl="0">
              <a:lnSpc>
                <a:spcPct val="100000"/>
              </a:lnSpc>
              <a:spcBef>
                <a:spcPts val="0"/>
              </a:spcBef>
              <a:spcAft>
                <a:spcPts val="0"/>
              </a:spcAft>
              <a:buClr>
                <a:schemeClr val="dk1"/>
              </a:buClr>
              <a:buSzPts val="1200"/>
              <a:buFont typeface="Calibri"/>
              <a:buNone/>
            </a:pPr>
            <a:r>
              <a:rPr lang="en-US" b="1" dirty="0"/>
              <a:t>Remind </a:t>
            </a:r>
            <a:r>
              <a:rPr lang="en-US" b="0" dirty="0"/>
              <a:t>your audience to refer back to their answers to previous questions (especially – what training do the ambassadors already have, and what their role will be) to help guide their responses.</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43" name="Google Shape;343;p1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Guide </a:t>
            </a:r>
            <a:r>
              <a:rPr lang="en-US" b="0"/>
              <a:t>your audience through a conversation about which option will work best for them. </a:t>
            </a:r>
            <a:endParaRPr/>
          </a:p>
          <a:p>
            <a:pPr marL="0" marR="0" lvl="0" indent="0" algn="l" rtl="0">
              <a:lnSpc>
                <a:spcPct val="100000"/>
              </a:lnSpc>
              <a:spcBef>
                <a:spcPts val="0"/>
              </a:spcBef>
              <a:spcAft>
                <a:spcPts val="0"/>
              </a:spcAft>
              <a:buClr>
                <a:schemeClr val="dk1"/>
              </a:buClr>
              <a:buSzPts val="1200"/>
              <a:buFont typeface="Calibri"/>
              <a:buNone/>
            </a:pPr>
            <a:r>
              <a:rPr lang="en-US" b="1"/>
              <a:t>Ask </a:t>
            </a:r>
            <a:r>
              <a:rPr lang="en-US" b="0"/>
              <a:t>your audience to reference their sample agenda to see how each option impacts the potential timing of the training.</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50" name="Google Shape;350;p1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marR="0" lvl="0" indent="0" algn="l" rtl="0">
              <a:lnSpc>
                <a:spcPct val="100000"/>
              </a:lnSpc>
              <a:spcBef>
                <a:spcPts val="0"/>
              </a:spcBef>
              <a:spcAft>
                <a:spcPts val="0"/>
              </a:spcAft>
              <a:buClr>
                <a:schemeClr val="dk1"/>
              </a:buClr>
              <a:buSzPts val="1200"/>
              <a:buFont typeface="Calibri"/>
              <a:buNone/>
            </a:pPr>
            <a:r>
              <a:rPr lang="en-US" b="1" dirty="0"/>
              <a:t>Work with</a:t>
            </a:r>
            <a:r>
              <a:rPr lang="en-US" b="0" dirty="0"/>
              <a:t> your audience to cut the sample agenda document down to fit their needs.</a:t>
            </a:r>
            <a:endParaRPr dirty="0"/>
          </a:p>
          <a:p>
            <a:pPr marL="0" marR="0" lvl="0" indent="0" algn="l" rtl="0">
              <a:lnSpc>
                <a:spcPct val="100000"/>
              </a:lnSpc>
              <a:spcBef>
                <a:spcPts val="0"/>
              </a:spcBef>
              <a:spcAft>
                <a:spcPts val="0"/>
              </a:spcAft>
              <a:buClr>
                <a:schemeClr val="dk1"/>
              </a:buClr>
              <a:buSzPts val="1200"/>
              <a:buFont typeface="Calibri"/>
              <a:buNone/>
            </a:pPr>
            <a:r>
              <a:rPr lang="en-US" b="1" dirty="0"/>
              <a:t>Remind </a:t>
            </a:r>
            <a:r>
              <a:rPr lang="en-US" b="0" dirty="0"/>
              <a:t>your audience of key points – for example, a training that includes the PrEP ring should be sure to include “The PrEP Ring and Our Bodies” before completing the journey map for the PrEP ring, and the Responding to Disclosures of Violence Session should be the last session of the day so that ambassadors can decompress after.</a:t>
            </a:r>
            <a:endParaRPr dirty="0"/>
          </a:p>
          <a:p>
            <a:pPr marL="0" marR="0" lvl="0" indent="0" algn="l" rtl="0">
              <a:lnSpc>
                <a:spcPct val="100000"/>
              </a:lnSpc>
              <a:spcBef>
                <a:spcPts val="0"/>
              </a:spcBef>
              <a:spcAft>
                <a:spcPts val="0"/>
              </a:spcAft>
              <a:buClr>
                <a:schemeClr val="dk1"/>
              </a:buClr>
              <a:buSzPts val="1200"/>
              <a:buFont typeface="Calibri"/>
              <a:buNone/>
            </a:pPr>
            <a:r>
              <a:rPr lang="en-US" b="1" dirty="0"/>
              <a:t>Let the audience know</a:t>
            </a:r>
            <a:r>
              <a:rPr lang="en-US" b="0" dirty="0"/>
              <a:t> that they can refer to p</a:t>
            </a:r>
            <a:r>
              <a:rPr lang="en-US" sz="1200" dirty="0">
                <a:solidFill>
                  <a:srgbClr val="333333"/>
                </a:solidFill>
                <a:latin typeface="Poppins"/>
                <a:ea typeface="Poppins"/>
                <a:cs typeface="Poppins"/>
                <a:sym typeface="Poppins"/>
              </a:rPr>
              <a:t>ages 20-22 of the AGYW Version and 22-24 of the Diverse Version for more guidance as they continue to tailor their training after this TOT.</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59" name="Google Shape;359;p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a:t>Give the participants a 10-minute break. Make sure to let them know the time they should be back before letting them step away.</a:t>
            </a:r>
            <a:endParaRPr/>
          </a:p>
        </p:txBody>
      </p:sp>
      <p:sp>
        <p:nvSpPr>
          <p:cNvPr id="368" name="Google Shape;36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ADVANCE PREPARATION</a:t>
            </a:r>
            <a:endParaRPr/>
          </a:p>
          <a:p>
            <a:pPr marL="0" lvl="0" indent="0" algn="l" rtl="0">
              <a:lnSpc>
                <a:spcPct val="100000"/>
              </a:lnSpc>
              <a:spcBef>
                <a:spcPts val="0"/>
              </a:spcBef>
              <a:spcAft>
                <a:spcPts val="0"/>
              </a:spcAft>
              <a:buSzPts val="1400"/>
              <a:buNone/>
            </a:pPr>
            <a:r>
              <a:rPr lang="en-US" b="1"/>
              <a:t>Add </a:t>
            </a:r>
            <a:r>
              <a:rPr lang="en-US" b="0"/>
              <a:t>any additional working agreements decided upon previously</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working agreements with participants. </a:t>
            </a:r>
            <a:endParaRPr/>
          </a:p>
        </p:txBody>
      </p:sp>
      <p:sp>
        <p:nvSpPr>
          <p:cNvPr id="224" name="Google Shape;2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next module of the training</a:t>
            </a:r>
            <a:endParaRPr b="1"/>
          </a:p>
        </p:txBody>
      </p:sp>
      <p:sp>
        <p:nvSpPr>
          <p:cNvPr id="374" name="Google Shape;37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Ask </a:t>
            </a:r>
            <a:r>
              <a:rPr lang="en-US" b="0" dirty="0"/>
              <a:t>your audience to turn to Key Element IV on their worksheets and to pages 13-15 in the AGYW Version or 15-18 in the Diverse Version of their manuals.</a:t>
            </a:r>
            <a:r>
              <a:rPr lang="en-US" b="1" dirty="0"/>
              <a:t> </a:t>
            </a:r>
            <a:endParaRPr dirty="0"/>
          </a:p>
          <a:p>
            <a:pPr marL="0" lvl="0" indent="0" algn="l" rtl="0">
              <a:lnSpc>
                <a:spcPct val="100000"/>
              </a:lnSpc>
              <a:spcBef>
                <a:spcPts val="0"/>
              </a:spcBef>
              <a:spcAft>
                <a:spcPts val="0"/>
              </a:spcAft>
              <a:buSzPts val="1400"/>
              <a:buNone/>
            </a:pPr>
            <a:r>
              <a:rPr lang="en-US" b="1" dirty="0"/>
              <a:t>Note</a:t>
            </a:r>
            <a:r>
              <a:rPr lang="en-US" b="0" dirty="0"/>
              <a:t> that the pre- and post-knowledge check for each version of the training are available on the </a:t>
            </a:r>
            <a:r>
              <a:rPr lang="en-US" b="0" dirty="0" err="1"/>
              <a:t>PrEPWatch</a:t>
            </a:r>
            <a:r>
              <a:rPr lang="en-US" b="0" dirty="0"/>
              <a:t> ambassador page. </a:t>
            </a:r>
            <a:endParaRPr b="1" dirty="0"/>
          </a:p>
          <a:p>
            <a:pPr marL="0" lvl="0" indent="0" algn="l" rtl="0">
              <a:lnSpc>
                <a:spcPct val="100000"/>
              </a:lnSpc>
              <a:spcBef>
                <a:spcPts val="0"/>
              </a:spcBef>
              <a:spcAft>
                <a:spcPts val="0"/>
              </a:spcAft>
              <a:buSzPts val="1400"/>
              <a:buNone/>
            </a:pPr>
            <a:r>
              <a:rPr lang="en-US" b="1" dirty="0"/>
              <a:t>Guide </a:t>
            </a:r>
            <a:r>
              <a:rPr lang="en-US" b="0" dirty="0"/>
              <a:t>your audience through a conversation about tailoring the materials (toolkit, pre- and post-knowledge checks, certificates, and other materials like flipcharts, markers, and </a:t>
            </a:r>
            <a:r>
              <a:rPr lang="en-US" b="0" dirty="0" err="1"/>
              <a:t>post-it</a:t>
            </a:r>
            <a:r>
              <a:rPr lang="en-US" b="0" dirty="0"/>
              <a:t> notes)</a:t>
            </a:r>
            <a:endParaRPr b="0" dirty="0"/>
          </a:p>
          <a:p>
            <a:pPr marL="0" lvl="0" indent="0" algn="l" rtl="0">
              <a:lnSpc>
                <a:spcPct val="100000"/>
              </a:lnSpc>
              <a:spcBef>
                <a:spcPts val="0"/>
              </a:spcBef>
              <a:spcAft>
                <a:spcPts val="0"/>
              </a:spcAft>
              <a:buSzPts val="1400"/>
              <a:buNone/>
            </a:pPr>
            <a:r>
              <a:rPr lang="en-US" b="1" dirty="0"/>
              <a:t>Reassure</a:t>
            </a:r>
            <a:r>
              <a:rPr lang="en-US" dirty="0"/>
              <a:t> your audience that it is okay for organizations to add their own logos to the materials, if needed.</a:t>
            </a:r>
            <a:endParaRPr dirty="0"/>
          </a:p>
          <a:p>
            <a:pPr marL="0" lvl="0" indent="0" algn="l" rtl="0">
              <a:lnSpc>
                <a:spcPct val="100000"/>
              </a:lnSpc>
              <a:spcBef>
                <a:spcPts val="0"/>
              </a:spcBef>
              <a:spcAft>
                <a:spcPts val="0"/>
              </a:spcAft>
              <a:buSzPts val="1400"/>
              <a:buNone/>
            </a:pPr>
            <a:r>
              <a:rPr lang="en-US" b="1" dirty="0"/>
              <a:t>Reassure</a:t>
            </a:r>
            <a:r>
              <a:rPr lang="en-US" b="0" dirty="0"/>
              <a:t> your audience that modifying the toolkit should be relatively simple for someone with a background in graphic design or the ability to edit a PDF document.</a:t>
            </a:r>
            <a:endParaRPr b="1" dirty="0"/>
          </a:p>
        </p:txBody>
      </p:sp>
      <p:sp>
        <p:nvSpPr>
          <p:cNvPr id="380" name="Google Shape;38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Support </a:t>
            </a:r>
            <a:r>
              <a:rPr lang="en-US" b="0" dirty="0"/>
              <a:t>your audience to come up with a few icebreakers and/or energizers that they can call upon during their training. You do not need to list out all the energizers that might be used.</a:t>
            </a:r>
            <a:endParaRPr dirty="0"/>
          </a:p>
        </p:txBody>
      </p:sp>
      <p:sp>
        <p:nvSpPr>
          <p:cNvPr id="388" name="Google Shape;388;p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Guide </a:t>
            </a:r>
            <a:r>
              <a:rPr lang="en-US" b="0" dirty="0"/>
              <a:t>your audience through a conversation about making sure their training is inclusive of all participants. </a:t>
            </a:r>
            <a:endParaRPr dirty="0"/>
          </a:p>
        </p:txBody>
      </p:sp>
      <p:sp>
        <p:nvSpPr>
          <p:cNvPr id="396" name="Google Shape;396;p1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next module of the training</a:t>
            </a:r>
            <a:endParaRPr b="1"/>
          </a:p>
        </p:txBody>
      </p:sp>
      <p:sp>
        <p:nvSpPr>
          <p:cNvPr id="404" name="Google Shape;404;p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closing activity. </a:t>
            </a:r>
            <a:endParaRPr/>
          </a:p>
          <a:p>
            <a:pPr marL="0" lvl="0" indent="0" algn="l" rtl="0">
              <a:lnSpc>
                <a:spcPct val="100000"/>
              </a:lnSpc>
              <a:spcBef>
                <a:spcPts val="0"/>
              </a:spcBef>
              <a:spcAft>
                <a:spcPts val="0"/>
              </a:spcAft>
              <a:buSzPts val="1400"/>
              <a:buNone/>
            </a:pPr>
            <a:r>
              <a:rPr lang="en-US" b="1"/>
              <a:t>Note </a:t>
            </a:r>
            <a:r>
              <a:rPr lang="en-US" b="0"/>
              <a:t>that this activity is an adaptation of the activities in the closing session of the ambassador training.</a:t>
            </a:r>
            <a:endParaRPr/>
          </a:p>
          <a:p>
            <a:pPr marL="0" lvl="0" indent="0" algn="l" rtl="0">
              <a:lnSpc>
                <a:spcPct val="100000"/>
              </a:lnSpc>
              <a:spcBef>
                <a:spcPts val="0"/>
              </a:spcBef>
              <a:spcAft>
                <a:spcPts val="0"/>
              </a:spcAft>
              <a:buSzPts val="1400"/>
              <a:buNone/>
            </a:pPr>
            <a:r>
              <a:rPr lang="en-US" b="1"/>
              <a:t>Allow</a:t>
            </a:r>
            <a:r>
              <a:rPr lang="en-US" b="0"/>
              <a:t> a few minutes for your audience to write down their responses to these prompts on the last page of their “Planning Your Training” worksheet.</a:t>
            </a:r>
            <a:endParaRPr/>
          </a:p>
          <a:p>
            <a:pPr marL="0" lvl="0" indent="0" algn="l" rtl="0">
              <a:lnSpc>
                <a:spcPct val="100000"/>
              </a:lnSpc>
              <a:spcBef>
                <a:spcPts val="0"/>
              </a:spcBef>
              <a:spcAft>
                <a:spcPts val="0"/>
              </a:spcAft>
              <a:buSzPts val="1400"/>
              <a:buNone/>
            </a:pPr>
            <a:r>
              <a:rPr lang="en-US" b="1"/>
              <a:t>Ask</a:t>
            </a:r>
            <a:r>
              <a:rPr lang="en-US" b="0"/>
              <a:t> your audience to verbally share their answers to these questions one at a time by coming off mute.</a:t>
            </a:r>
            <a:endParaRPr b="1"/>
          </a:p>
          <a:p>
            <a:pPr marL="0" lvl="0" indent="0" algn="l" rtl="0">
              <a:lnSpc>
                <a:spcPct val="100000"/>
              </a:lnSpc>
              <a:spcBef>
                <a:spcPts val="0"/>
              </a:spcBef>
              <a:spcAft>
                <a:spcPts val="0"/>
              </a:spcAft>
              <a:buSzPts val="1400"/>
              <a:buNone/>
            </a:pPr>
            <a:endParaRPr b="1"/>
          </a:p>
        </p:txBody>
      </p:sp>
      <p:sp>
        <p:nvSpPr>
          <p:cNvPr id="410" name="Google Shape;410;p1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Share </a:t>
            </a:r>
            <a:r>
              <a:rPr lang="en-US" b="0"/>
              <a:t>the slide contents.</a:t>
            </a:r>
            <a:endParaRPr/>
          </a:p>
          <a:p>
            <a:pPr marL="0" lvl="0" indent="0" algn="l" rtl="0">
              <a:lnSpc>
                <a:spcPct val="100000"/>
              </a:lnSpc>
              <a:spcBef>
                <a:spcPts val="0"/>
              </a:spcBef>
              <a:spcAft>
                <a:spcPts val="0"/>
              </a:spcAft>
              <a:buSzPts val="1400"/>
              <a:buNone/>
            </a:pPr>
            <a:r>
              <a:rPr lang="en-US" b="1"/>
              <a:t>Ask </a:t>
            </a:r>
            <a:r>
              <a:rPr lang="en-US" b="0"/>
              <a:t>your audience to share any final reflections about what being an ambassador trainer means for them. </a:t>
            </a:r>
            <a:endParaRPr b="1"/>
          </a:p>
          <a:p>
            <a:pPr marL="0" lvl="0" indent="0" algn="l" rtl="0">
              <a:lnSpc>
                <a:spcPct val="100000"/>
              </a:lnSpc>
              <a:spcBef>
                <a:spcPts val="0"/>
              </a:spcBef>
              <a:spcAft>
                <a:spcPts val="0"/>
              </a:spcAft>
              <a:buSzPts val="1400"/>
              <a:buNone/>
            </a:pPr>
            <a:endParaRPr b="1"/>
          </a:p>
        </p:txBody>
      </p:sp>
      <p:sp>
        <p:nvSpPr>
          <p:cNvPr id="417" name="Google Shape;417;p1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Express</a:t>
            </a:r>
            <a:r>
              <a:rPr lang="en-US" b="0" dirty="0"/>
              <a:t> your gratitude at the participation from your audience over the full 4 sessions of the training. </a:t>
            </a:r>
            <a:endParaRPr dirty="0"/>
          </a:p>
          <a:p>
            <a:pPr marL="0" lvl="0" indent="0" algn="l" rtl="0">
              <a:lnSpc>
                <a:spcPct val="100000"/>
              </a:lnSpc>
              <a:spcBef>
                <a:spcPts val="0"/>
              </a:spcBef>
              <a:spcAft>
                <a:spcPts val="0"/>
              </a:spcAft>
              <a:buSzPts val="1400"/>
              <a:buNone/>
            </a:pPr>
            <a:r>
              <a:rPr lang="en-US" b="1" dirty="0"/>
              <a:t>Thank them</a:t>
            </a:r>
            <a:r>
              <a:rPr lang="en-US" b="0" dirty="0"/>
              <a:t> again for their time and attention.</a:t>
            </a:r>
            <a:endParaRPr b="1" dirty="0"/>
          </a:p>
        </p:txBody>
      </p:sp>
      <p:sp>
        <p:nvSpPr>
          <p:cNvPr id="425" name="Google Shape;425;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Close out </a:t>
            </a:r>
            <a:r>
              <a:rPr lang="en-US" b="0"/>
              <a:t>the training.</a:t>
            </a:r>
            <a:endParaRPr b="1"/>
          </a:p>
        </p:txBody>
      </p:sp>
      <p:sp>
        <p:nvSpPr>
          <p:cNvPr id="434" name="Google Shape;434;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day’s agenda for participants</a:t>
            </a:r>
            <a:endParaRPr b="1"/>
          </a:p>
          <a:p>
            <a:pPr marL="0" lvl="0" indent="0" algn="l" rtl="0">
              <a:lnSpc>
                <a:spcPct val="100000"/>
              </a:lnSpc>
              <a:spcBef>
                <a:spcPts val="0"/>
              </a:spcBef>
              <a:spcAft>
                <a:spcPts val="0"/>
              </a:spcAft>
              <a:buSzPts val="1400"/>
              <a:buNone/>
            </a:pPr>
            <a:endParaRPr/>
          </a:p>
        </p:txBody>
      </p:sp>
      <p:sp>
        <p:nvSpPr>
          <p:cNvPr id="232" name="Google Shape;23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session objectives for participants.</a:t>
            </a:r>
            <a:endParaRPr b="1"/>
          </a:p>
        </p:txBody>
      </p:sp>
      <p:sp>
        <p:nvSpPr>
          <p:cNvPr id="239" name="Google Shape;239;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first topic for the session: the introduction and closing sessions of the training</a:t>
            </a:r>
            <a:endParaRPr b="1"/>
          </a:p>
        </p:txBody>
      </p:sp>
      <p:sp>
        <p:nvSpPr>
          <p:cNvPr id="253" name="Google Shape;25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p:txBody>
      </p:sp>
      <p:sp>
        <p:nvSpPr>
          <p:cNvPr id="259" name="Google Shape;259;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p:txBody>
      </p:sp>
      <p:sp>
        <p:nvSpPr>
          <p:cNvPr id="267" name="Google Shape;267;p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p:txBody>
      </p:sp>
      <p:sp>
        <p:nvSpPr>
          <p:cNvPr id="275" name="Google Shape;275;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 </a:t>
            </a:r>
            <a:r>
              <a:rPr lang="en-US" b="0"/>
              <a:t>the slide contents.</a:t>
            </a:r>
            <a:endParaRPr b="1"/>
          </a:p>
          <a:p>
            <a:pPr marL="0" lvl="0" indent="0" algn="l" rtl="0">
              <a:lnSpc>
                <a:spcPct val="100000"/>
              </a:lnSpc>
              <a:spcBef>
                <a:spcPts val="0"/>
              </a:spcBef>
              <a:spcAft>
                <a:spcPts val="0"/>
              </a:spcAft>
              <a:buSzPts val="1400"/>
              <a:buNone/>
            </a:pPr>
            <a:r>
              <a:rPr lang="en-US" b="1"/>
              <a:t>Let participants know</a:t>
            </a:r>
            <a:r>
              <a:rPr lang="en-US" b="0"/>
              <a:t> that we will now spend some time together making an actionable plan for your own HIV Prevention Ambassador Training</a:t>
            </a:r>
            <a:r>
              <a:rPr lang="en-US" b="0" i="0"/>
              <a:t>. </a:t>
            </a:r>
            <a:endParaRPr b="1"/>
          </a:p>
        </p:txBody>
      </p:sp>
      <p:sp>
        <p:nvSpPr>
          <p:cNvPr id="283" name="Google Shape;28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31.jpg"/><Relationship Id="rId7" Type="http://schemas.openxmlformats.org/officeDocument/2006/relationships/hyperlink" Target="https://twitter.com/MOSAICproj" TargetMode="External"/><Relationship Id="rId2" Type="http://schemas.openxmlformats.org/officeDocument/2006/relationships/image" Target="../media/image30.jpg"/><Relationship Id="rId1" Type="http://schemas.openxmlformats.org/officeDocument/2006/relationships/slideMaster" Target="../slideMasters/slideMaster1.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32.jpg"/><Relationship Id="rId9" Type="http://schemas.openxmlformats.org/officeDocument/2006/relationships/hyperlink" Target="https://www.mosaicproject.blog/"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0.jpg"/><Relationship Id="rId1" Type="http://schemas.openxmlformats.org/officeDocument/2006/relationships/slideMaster" Target="../slideMasters/slideMaster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4_Picture with Caption">
  <p:cSld name="14_Picture with Caption">
    <p:bg>
      <p:bgPr>
        <a:solidFill>
          <a:srgbClr val="F3F7DF"/>
        </a:solidFill>
        <a:effectLst/>
      </p:bgPr>
    </p:bg>
    <p:spTree>
      <p:nvGrpSpPr>
        <p:cNvPr id="1" name="Shape 10"/>
        <p:cNvGrpSpPr/>
        <p:nvPr/>
      </p:nvGrpSpPr>
      <p:grpSpPr>
        <a:xfrm>
          <a:off x="0" y="0"/>
          <a:ext cx="0" cy="0"/>
          <a:chOff x="0" y="0"/>
          <a:chExt cx="0" cy="0"/>
        </a:xfrm>
      </p:grpSpPr>
      <p:pic>
        <p:nvPicPr>
          <p:cNvPr id="3" name="Picture 2">
            <a:extLst>
              <a:ext uri="{FF2B5EF4-FFF2-40B4-BE49-F238E27FC236}">
                <a16:creationId xmlns:a16="http://schemas.microsoft.com/office/drawing/2014/main" id="{ADFFADA9-A127-137A-D13D-A584A80D067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oogle Shape;14;p81" descr="A cartoon of a person&#10;&#10;AI-generated content may be incorrect."/>
          <p:cNvPicPr preferRelativeResize="0"/>
          <p:nvPr/>
        </p:nvPicPr>
        <p:blipFill rotWithShape="1">
          <a:blip r:embed="rId3">
            <a:alphaModFix/>
          </a:blip>
          <a:srcRect/>
          <a:stretch/>
        </p:blipFill>
        <p:spPr>
          <a:xfrm>
            <a:off x="959759" y="1613609"/>
            <a:ext cx="3149599" cy="4453364"/>
          </a:xfrm>
          <a:prstGeom prst="rect">
            <a:avLst/>
          </a:prstGeom>
          <a:noFill/>
          <a:ln>
            <a:noFill/>
          </a:ln>
        </p:spPr>
      </p:pic>
      <p:sp>
        <p:nvSpPr>
          <p:cNvPr id="15" name="Google Shape;15;p81"/>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6" name="Google Shape;16;p81"/>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Picture with Caption">
  <p:cSld name="10_Picture with Caption">
    <p:bg>
      <p:bgPr>
        <a:solidFill>
          <a:srgbClr val="F3F7DF"/>
        </a:solidFill>
        <a:effectLst/>
      </p:bgPr>
    </p:bg>
    <p:spTree>
      <p:nvGrpSpPr>
        <p:cNvPr id="1" name="Shape 51"/>
        <p:cNvGrpSpPr/>
        <p:nvPr/>
      </p:nvGrpSpPr>
      <p:grpSpPr>
        <a:xfrm>
          <a:off x="0" y="0"/>
          <a:ext cx="0" cy="0"/>
          <a:chOff x="0" y="0"/>
          <a:chExt cx="0" cy="0"/>
        </a:xfrm>
      </p:grpSpPr>
      <p:grpSp>
        <p:nvGrpSpPr>
          <p:cNvPr id="52" name="Google Shape;52;p80"/>
          <p:cNvGrpSpPr/>
          <p:nvPr/>
        </p:nvGrpSpPr>
        <p:grpSpPr>
          <a:xfrm>
            <a:off x="0" y="9739"/>
            <a:ext cx="12192000" cy="6838520"/>
            <a:chOff x="0" y="9739"/>
            <a:chExt cx="12192000" cy="6838520"/>
          </a:xfrm>
        </p:grpSpPr>
        <p:pic>
          <p:nvPicPr>
            <p:cNvPr id="53" name="Google Shape;53;p80"/>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54" name="Google Shape;54;p80"/>
            <p:cNvSpPr/>
            <p:nvPr/>
          </p:nvSpPr>
          <p:spPr>
            <a:xfrm>
              <a:off x="580571" y="957943"/>
              <a:ext cx="3149600" cy="5239657"/>
            </a:xfrm>
            <a:prstGeom prst="rect">
              <a:avLst/>
            </a:prstGeom>
            <a:solidFill>
              <a:srgbClr val="E9E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5" name="Google Shape;55;p80" descr="A person holding a baby&#10;&#10;AI-generated content may be incorrect."/>
          <p:cNvPicPr preferRelativeResize="0"/>
          <p:nvPr/>
        </p:nvPicPr>
        <p:blipFill rotWithShape="1">
          <a:blip r:embed="rId3">
            <a:alphaModFix/>
          </a:blip>
          <a:srcRect/>
          <a:stretch/>
        </p:blipFill>
        <p:spPr>
          <a:xfrm>
            <a:off x="957943" y="1594778"/>
            <a:ext cx="2772228" cy="4305279"/>
          </a:xfrm>
          <a:prstGeom prst="rect">
            <a:avLst/>
          </a:prstGeom>
          <a:noFill/>
          <a:ln>
            <a:noFill/>
          </a:ln>
        </p:spPr>
      </p:pic>
      <p:sp>
        <p:nvSpPr>
          <p:cNvPr id="56" name="Google Shape;56;p80"/>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57" name="Google Shape;57;p80"/>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8"/>
        <p:cNvGrpSpPr/>
        <p:nvPr/>
      </p:nvGrpSpPr>
      <p:grpSpPr>
        <a:xfrm>
          <a:off x="0" y="0"/>
          <a:ext cx="0" cy="0"/>
          <a:chOff x="0" y="0"/>
          <a:chExt cx="0" cy="0"/>
        </a:xfrm>
      </p:grpSpPr>
      <p:pic>
        <p:nvPicPr>
          <p:cNvPr id="59" name="Google Shape;59;p58" descr="A close up of a logo&#10;&#10;Description automatically generated"/>
          <p:cNvPicPr preferRelativeResize="0"/>
          <p:nvPr/>
        </p:nvPicPr>
        <p:blipFill rotWithShape="1">
          <a:blip r:embed="rId2">
            <a:alphaModFix/>
          </a:blip>
          <a:srcRect l="-1" r="-154"/>
          <a:stretch/>
        </p:blipFill>
        <p:spPr>
          <a:xfrm>
            <a:off x="0" y="0"/>
            <a:ext cx="12282285"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pic>
        <p:nvPicPr>
          <p:cNvPr id="61" name="Google Shape;61;p59" descr="A close up of a logo&#10;&#10;Description automatically generated"/>
          <p:cNvPicPr preferRelativeResize="0"/>
          <p:nvPr/>
        </p:nvPicPr>
        <p:blipFill rotWithShape="1">
          <a:blip r:embed="rId2">
            <a:alphaModFix/>
          </a:blip>
          <a:srcRect l="-1" r="-154"/>
          <a:stretch/>
        </p:blipFill>
        <p:spPr>
          <a:xfrm>
            <a:off x="0" y="0"/>
            <a:ext cx="12282285"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1_Picture with Caption">
  <p:cSld name="11_Picture with Caption">
    <p:bg>
      <p:bgPr>
        <a:solidFill>
          <a:srgbClr val="F3F7DF"/>
        </a:solidFill>
        <a:effectLst/>
      </p:bgPr>
    </p:bg>
    <p:spTree>
      <p:nvGrpSpPr>
        <p:cNvPr id="1" name="Shape 62"/>
        <p:cNvGrpSpPr/>
        <p:nvPr/>
      </p:nvGrpSpPr>
      <p:grpSpPr>
        <a:xfrm>
          <a:off x="0" y="0"/>
          <a:ext cx="0" cy="0"/>
          <a:chOff x="0" y="0"/>
          <a:chExt cx="0" cy="0"/>
        </a:xfrm>
      </p:grpSpPr>
      <p:grpSp>
        <p:nvGrpSpPr>
          <p:cNvPr id="63" name="Google Shape;63;p61"/>
          <p:cNvGrpSpPr/>
          <p:nvPr/>
        </p:nvGrpSpPr>
        <p:grpSpPr>
          <a:xfrm>
            <a:off x="0" y="19480"/>
            <a:ext cx="12192000" cy="6838520"/>
            <a:chOff x="0" y="9739"/>
            <a:chExt cx="12192000" cy="6838520"/>
          </a:xfrm>
        </p:grpSpPr>
        <p:pic>
          <p:nvPicPr>
            <p:cNvPr id="64" name="Google Shape;64;p61"/>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65" name="Google Shape;65;p61"/>
            <p:cNvSpPr/>
            <p:nvPr/>
          </p:nvSpPr>
          <p:spPr>
            <a:xfrm>
              <a:off x="580571" y="957943"/>
              <a:ext cx="3149600" cy="5239657"/>
            </a:xfrm>
            <a:prstGeom prst="rect">
              <a:avLst/>
            </a:prstGeom>
            <a:solidFill>
              <a:srgbClr val="EDF7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6" name="Google Shape;66;p61" descr="A person in blue jeans and pink tank top&#10;&#10;AI-generated content may be incorrect."/>
          <p:cNvPicPr preferRelativeResize="0"/>
          <p:nvPr/>
        </p:nvPicPr>
        <p:blipFill rotWithShape="1">
          <a:blip r:embed="rId3">
            <a:alphaModFix/>
          </a:blip>
          <a:srcRect/>
          <a:stretch/>
        </p:blipFill>
        <p:spPr>
          <a:xfrm>
            <a:off x="580571" y="1785258"/>
            <a:ext cx="3279742" cy="4637314"/>
          </a:xfrm>
          <a:prstGeom prst="rect">
            <a:avLst/>
          </a:prstGeom>
          <a:noFill/>
          <a:ln>
            <a:noFill/>
          </a:ln>
        </p:spPr>
      </p:pic>
      <p:sp>
        <p:nvSpPr>
          <p:cNvPr id="67" name="Google Shape;67;p61"/>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68" name="Google Shape;68;p61"/>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9"/>
        <p:cNvGrpSpPr/>
        <p:nvPr/>
      </p:nvGrpSpPr>
      <p:grpSpPr>
        <a:xfrm>
          <a:off x="0" y="0"/>
          <a:ext cx="0" cy="0"/>
          <a:chOff x="0" y="0"/>
          <a:chExt cx="0" cy="0"/>
        </a:xfrm>
      </p:grpSpPr>
      <p:sp>
        <p:nvSpPr>
          <p:cNvPr id="70" name="Google Shape;70;p64"/>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71" name="Google Shape;71;p64"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ink">
  <p:cSld name="1_Pink">
    <p:bg>
      <p:bgPr>
        <a:solidFill>
          <a:srgbClr val="F5EBEE"/>
        </a:solidFill>
        <a:effectLst/>
      </p:bgPr>
    </p:bg>
    <p:spTree>
      <p:nvGrpSpPr>
        <p:cNvPr id="1" name="Shape 72"/>
        <p:cNvGrpSpPr/>
        <p:nvPr/>
      </p:nvGrpSpPr>
      <p:grpSpPr>
        <a:xfrm>
          <a:off x="0" y="0"/>
          <a:ext cx="0" cy="0"/>
          <a:chOff x="0" y="0"/>
          <a:chExt cx="0" cy="0"/>
        </a:xfrm>
      </p:grpSpPr>
      <p:sp>
        <p:nvSpPr>
          <p:cNvPr id="73" name="Google Shape;73;p67"/>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67"/>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chemeClr val="accent5"/>
              </a:solidFill>
              <a:latin typeface="Poppins"/>
              <a:ea typeface="Poppins"/>
              <a:cs typeface="Poppins"/>
              <a:sym typeface="Poppins"/>
            </a:endParaRPr>
          </a:p>
        </p:txBody>
      </p:sp>
      <p:sp>
        <p:nvSpPr>
          <p:cNvPr id="75" name="Google Shape;75;p67"/>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accent5"/>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Gold">
  <p:cSld name="1_Gold">
    <p:bg>
      <p:bgPr>
        <a:solidFill>
          <a:srgbClr val="FDFAF6"/>
        </a:solidFill>
        <a:effectLst/>
      </p:bgPr>
    </p:bg>
    <p:spTree>
      <p:nvGrpSpPr>
        <p:cNvPr id="1" name="Shape 76"/>
        <p:cNvGrpSpPr/>
        <p:nvPr/>
      </p:nvGrpSpPr>
      <p:grpSpPr>
        <a:xfrm>
          <a:off x="0" y="0"/>
          <a:ext cx="0" cy="0"/>
          <a:chOff x="0" y="0"/>
          <a:chExt cx="0" cy="0"/>
        </a:xfrm>
      </p:grpSpPr>
      <p:sp>
        <p:nvSpPr>
          <p:cNvPr id="77" name="Google Shape;77;p68"/>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eal">
  <p:cSld name="2_Teal">
    <p:bg>
      <p:bgPr>
        <a:solidFill>
          <a:srgbClr val="E9EFF0"/>
        </a:solidFill>
        <a:effectLst/>
      </p:bgPr>
    </p:bg>
    <p:spTree>
      <p:nvGrpSpPr>
        <p:cNvPr id="1" name="Shape 78"/>
        <p:cNvGrpSpPr/>
        <p:nvPr/>
      </p:nvGrpSpPr>
      <p:grpSpPr>
        <a:xfrm>
          <a:off x="0" y="0"/>
          <a:ext cx="0" cy="0"/>
          <a:chOff x="0" y="0"/>
          <a:chExt cx="0" cy="0"/>
        </a:xfrm>
      </p:grpSpPr>
      <p:sp>
        <p:nvSpPr>
          <p:cNvPr id="79" name="Google Shape;79;p69"/>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2"/>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80" name="Google Shape;80;p69"/>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69"/>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Pink">
  <p:cSld name="2_Pink">
    <p:bg>
      <p:bgPr>
        <a:solidFill>
          <a:srgbClr val="F5EBEE"/>
        </a:solidFill>
        <a:effectLst/>
      </p:bgPr>
    </p:bg>
    <p:spTree>
      <p:nvGrpSpPr>
        <p:cNvPr id="1" name="Shape 82"/>
        <p:cNvGrpSpPr/>
        <p:nvPr/>
      </p:nvGrpSpPr>
      <p:grpSpPr>
        <a:xfrm>
          <a:off x="0" y="0"/>
          <a:ext cx="0" cy="0"/>
          <a:chOff x="0" y="0"/>
          <a:chExt cx="0" cy="0"/>
        </a:xfrm>
      </p:grpSpPr>
      <p:sp>
        <p:nvSpPr>
          <p:cNvPr id="83" name="Google Shape;83;p70"/>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5"/>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84" name="Google Shape;84;p70"/>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70"/>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Gold">
  <p:cSld name="2_Gold">
    <p:bg>
      <p:bgPr>
        <a:solidFill>
          <a:srgbClr val="FDFAF6"/>
        </a:solidFill>
        <a:effectLst/>
      </p:bgPr>
    </p:bg>
    <p:spTree>
      <p:nvGrpSpPr>
        <p:cNvPr id="1" name="Shape 86"/>
        <p:cNvGrpSpPr/>
        <p:nvPr/>
      </p:nvGrpSpPr>
      <p:grpSpPr>
        <a:xfrm>
          <a:off x="0" y="0"/>
          <a:ext cx="0" cy="0"/>
          <a:chOff x="0" y="0"/>
          <a:chExt cx="0" cy="0"/>
        </a:xfrm>
      </p:grpSpPr>
      <p:sp>
        <p:nvSpPr>
          <p:cNvPr id="87" name="Google Shape;87;p71"/>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DE9F3B"/>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88" name="Google Shape;88;p71"/>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71"/>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rgbClr val="F3F7DF"/>
        </a:solidFill>
        <a:effectLst/>
      </p:bgPr>
    </p:bg>
    <p:spTree>
      <p:nvGrpSpPr>
        <p:cNvPr id="1" name="Shape 17"/>
        <p:cNvGrpSpPr/>
        <p:nvPr/>
      </p:nvGrpSpPr>
      <p:grpSpPr>
        <a:xfrm>
          <a:off x="0" y="0"/>
          <a:ext cx="0" cy="0"/>
          <a:chOff x="0" y="0"/>
          <a:chExt cx="0" cy="0"/>
        </a:xfrm>
      </p:grpSpPr>
      <p:sp>
        <p:nvSpPr>
          <p:cNvPr id="18" name="Google Shape;18;p53"/>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53"/>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accent1"/>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solidFill>
          <a:srgbClr val="F3F7DF"/>
        </a:solidFill>
        <a:effectLst/>
      </p:bgPr>
    </p:bg>
    <p:spTree>
      <p:nvGrpSpPr>
        <p:cNvPr id="1" name="Shape 90"/>
        <p:cNvGrpSpPr/>
        <p:nvPr/>
      </p:nvGrpSpPr>
      <p:grpSpPr>
        <a:xfrm>
          <a:off x="0" y="0"/>
          <a:ext cx="0" cy="0"/>
          <a:chOff x="0" y="0"/>
          <a:chExt cx="0" cy="0"/>
        </a:xfrm>
      </p:grpSpPr>
      <p:sp>
        <p:nvSpPr>
          <p:cNvPr id="91" name="Google Shape;91;p72"/>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92" name="Google Shape;92;p72"/>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72"/>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eal">
  <p:cSld name="3_Teal">
    <p:bg>
      <p:bgPr>
        <a:solidFill>
          <a:srgbClr val="E9EFF0"/>
        </a:solidFill>
        <a:effectLst/>
      </p:bgPr>
    </p:bg>
    <p:spTree>
      <p:nvGrpSpPr>
        <p:cNvPr id="1" name="Shape 94"/>
        <p:cNvGrpSpPr/>
        <p:nvPr/>
      </p:nvGrpSpPr>
      <p:grpSpPr>
        <a:xfrm>
          <a:off x="0" y="0"/>
          <a:ext cx="0" cy="0"/>
          <a:chOff x="0" y="0"/>
          <a:chExt cx="0" cy="0"/>
        </a:xfrm>
      </p:grpSpPr>
      <p:sp>
        <p:nvSpPr>
          <p:cNvPr id="95" name="Google Shape;95;p73"/>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96" name="Google Shape;96;p73"/>
          <p:cNvSpPr>
            <a:spLocks noGrp="1"/>
          </p:cNvSpPr>
          <p:nvPr>
            <p:ph type="pic" idx="2"/>
          </p:nvPr>
        </p:nvSpPr>
        <p:spPr>
          <a:xfrm>
            <a:off x="2389718" y="929899"/>
            <a:ext cx="7315200" cy="3797677"/>
          </a:xfrm>
          <a:prstGeom prst="rect">
            <a:avLst/>
          </a:prstGeom>
          <a:noFill/>
          <a:ln>
            <a:noFill/>
          </a:ln>
        </p:spPr>
      </p:sp>
      <p:sp>
        <p:nvSpPr>
          <p:cNvPr id="97" name="Google Shape;97;p73"/>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Pink">
  <p:cSld name="3_Pink">
    <p:bg>
      <p:bgPr>
        <a:solidFill>
          <a:srgbClr val="F5EBEE"/>
        </a:solidFill>
        <a:effectLst/>
      </p:bgPr>
    </p:bg>
    <p:spTree>
      <p:nvGrpSpPr>
        <p:cNvPr id="1" name="Shape 98"/>
        <p:cNvGrpSpPr/>
        <p:nvPr/>
      </p:nvGrpSpPr>
      <p:grpSpPr>
        <a:xfrm>
          <a:off x="0" y="0"/>
          <a:ext cx="0" cy="0"/>
          <a:chOff x="0" y="0"/>
          <a:chExt cx="0" cy="0"/>
        </a:xfrm>
      </p:grpSpPr>
      <p:sp>
        <p:nvSpPr>
          <p:cNvPr id="99" name="Google Shape;99;p74"/>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00" name="Google Shape;100;p74"/>
          <p:cNvSpPr>
            <a:spLocks noGrp="1"/>
          </p:cNvSpPr>
          <p:nvPr>
            <p:ph type="pic" idx="2"/>
          </p:nvPr>
        </p:nvSpPr>
        <p:spPr>
          <a:xfrm>
            <a:off x="2389718" y="929899"/>
            <a:ext cx="7315200" cy="3797677"/>
          </a:xfrm>
          <a:prstGeom prst="rect">
            <a:avLst/>
          </a:prstGeom>
          <a:noFill/>
          <a:ln>
            <a:noFill/>
          </a:ln>
        </p:spPr>
      </p:sp>
      <p:sp>
        <p:nvSpPr>
          <p:cNvPr id="101" name="Google Shape;101;p74"/>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Gold">
  <p:cSld name="3_Gold">
    <p:bg>
      <p:bgPr>
        <a:solidFill>
          <a:srgbClr val="FDFAF6"/>
        </a:solidFill>
        <a:effectLst/>
      </p:bgPr>
    </p:bg>
    <p:spTree>
      <p:nvGrpSpPr>
        <p:cNvPr id="1" name="Shape 102"/>
        <p:cNvGrpSpPr/>
        <p:nvPr/>
      </p:nvGrpSpPr>
      <p:grpSpPr>
        <a:xfrm>
          <a:off x="0" y="0"/>
          <a:ext cx="0" cy="0"/>
          <a:chOff x="0" y="0"/>
          <a:chExt cx="0" cy="0"/>
        </a:xfrm>
      </p:grpSpPr>
      <p:sp>
        <p:nvSpPr>
          <p:cNvPr id="103" name="Google Shape;103;p75"/>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DE9F3B"/>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04" name="Google Shape;104;p75"/>
          <p:cNvSpPr>
            <a:spLocks noGrp="1"/>
          </p:cNvSpPr>
          <p:nvPr>
            <p:ph type="pic" idx="2"/>
          </p:nvPr>
        </p:nvSpPr>
        <p:spPr>
          <a:xfrm>
            <a:off x="2389718" y="929899"/>
            <a:ext cx="7315200" cy="3797677"/>
          </a:xfrm>
          <a:prstGeom prst="rect">
            <a:avLst/>
          </a:prstGeom>
          <a:noFill/>
          <a:ln>
            <a:noFill/>
          </a:ln>
        </p:spPr>
      </p:sp>
      <p:sp>
        <p:nvSpPr>
          <p:cNvPr id="105" name="Google Shape;105;p75"/>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Teal">
  <p:cSld name="Section Header-Teal">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82"/>
          <p:cNvSpPr/>
          <p:nvPr/>
        </p:nvSpPr>
        <p:spPr>
          <a:xfrm rot="5400000">
            <a:off x="508046" y="2008063"/>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82"/>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accen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82"/>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p">
  <p:cSld name="Map">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83"/>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pic>
        <p:nvPicPr>
          <p:cNvPr id="112" name="Google Shape;112;p83" descr="Background pattern&#10;&#10;Description automatically generated"/>
          <p:cNvPicPr preferRelativeResize="0"/>
          <p:nvPr/>
        </p:nvPicPr>
        <p:blipFill rotWithShape="1">
          <a:blip r:embed="rId3">
            <a:alphaModFix/>
          </a:blip>
          <a:srcRect/>
          <a:stretch/>
        </p:blipFill>
        <p:spPr>
          <a:xfrm>
            <a:off x="1185" y="0"/>
            <a:ext cx="12189630" cy="6858000"/>
          </a:xfrm>
          <a:prstGeom prst="rect">
            <a:avLst/>
          </a:prstGeom>
          <a:noFill/>
          <a:ln>
            <a:noFill/>
          </a:ln>
        </p:spPr>
      </p:pic>
      <p:sp>
        <p:nvSpPr>
          <p:cNvPr id="113" name="Google Shape;113;p83"/>
          <p:cNvSpPr/>
          <p:nvPr/>
        </p:nvSpPr>
        <p:spPr>
          <a:xfrm rot="5400000">
            <a:off x="515572"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
        <p:nvSpPr>
          <p:cNvPr id="114" name="Google Shape;114;p83"/>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accent4"/>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83"/>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Section Header-Photo-Gray">
  <p:cSld name="3_Section Header-Photo-Gray">
    <p:spTree>
      <p:nvGrpSpPr>
        <p:cNvPr id="1" name="Shape 116"/>
        <p:cNvGrpSpPr/>
        <p:nvPr/>
      </p:nvGrpSpPr>
      <p:grpSpPr>
        <a:xfrm>
          <a:off x="0" y="0"/>
          <a:ext cx="0" cy="0"/>
          <a:chOff x="0" y="0"/>
          <a:chExt cx="0" cy="0"/>
        </a:xfrm>
      </p:grpSpPr>
      <p:pic>
        <p:nvPicPr>
          <p:cNvPr id="117" name="Google Shape;117;p84" descr="A group of women posing for a photo&#10;&#10;Description automatically generated"/>
          <p:cNvPicPr preferRelativeResize="0"/>
          <p:nvPr/>
        </p:nvPicPr>
        <p:blipFill rotWithShape="1">
          <a:blip r:embed="rId2">
            <a:alphaModFix/>
          </a:blip>
          <a:srcRect t="2048" b="8622"/>
          <a:stretch/>
        </p:blipFill>
        <p:spPr>
          <a:xfrm>
            <a:off x="-2" y="0"/>
            <a:ext cx="11515728" cy="6858000"/>
          </a:xfrm>
          <a:prstGeom prst="rect">
            <a:avLst/>
          </a:prstGeom>
          <a:noFill/>
          <a:ln>
            <a:noFill/>
          </a:ln>
        </p:spPr>
      </p:pic>
      <p:sp>
        <p:nvSpPr>
          <p:cNvPr id="118" name="Google Shape;118;p84"/>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p84"/>
          <p:cNvSpPr/>
          <p:nvPr/>
        </p:nvSpPr>
        <p:spPr>
          <a:xfrm rot="5400000">
            <a:off x="508046" y="3815577"/>
            <a:ext cx="1816442" cy="2832533"/>
          </a:xfrm>
          <a:prstGeom prst="round2SameRect">
            <a:avLst>
              <a:gd name="adj1" fmla="val 50000"/>
              <a:gd name="adj2" fmla="val 0"/>
            </a:avLst>
          </a:prstGeom>
          <a:solidFill>
            <a:srgbClr val="DF9F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0" name="Google Shape;120;p84"/>
          <p:cNvPicPr preferRelativeResize="0"/>
          <p:nvPr/>
        </p:nvPicPr>
        <p:blipFill rotWithShape="1">
          <a:blip r:embed="rId3">
            <a:alphaModFix/>
          </a:blip>
          <a:srcRect l="64005" t="78" b="-77"/>
          <a:stretch/>
        </p:blipFill>
        <p:spPr>
          <a:xfrm>
            <a:off x="7803472" y="0"/>
            <a:ext cx="4388528" cy="6858000"/>
          </a:xfrm>
          <a:prstGeom prst="rect">
            <a:avLst/>
          </a:prstGeom>
          <a:noFill/>
          <a:ln>
            <a:noFill/>
          </a:ln>
        </p:spPr>
      </p:pic>
      <p:sp>
        <p:nvSpPr>
          <p:cNvPr id="121" name="Google Shape;121;p84"/>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p84"/>
          <p:cNvSpPr/>
          <p:nvPr/>
        </p:nvSpPr>
        <p:spPr>
          <a:xfrm rot="5400000">
            <a:off x="508046" y="3815577"/>
            <a:ext cx="1816442" cy="2832533"/>
          </a:xfrm>
          <a:prstGeom prst="round2SameRect">
            <a:avLst>
              <a:gd name="adj1" fmla="val 50000"/>
              <a:gd name="adj2" fmla="val 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84"/>
          <p:cNvSpPr txBox="1">
            <a:spLocks noGrp="1"/>
          </p:cNvSpPr>
          <p:nvPr>
            <p:ph type="body" idx="1"/>
          </p:nvPr>
        </p:nvSpPr>
        <p:spPr>
          <a:xfrm>
            <a:off x="461148" y="4360000"/>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84"/>
          <p:cNvSpPr txBox="1">
            <a:spLocks noGrp="1"/>
          </p:cNvSpPr>
          <p:nvPr>
            <p:ph type="body" idx="2"/>
          </p:nvPr>
        </p:nvSpPr>
        <p:spPr>
          <a:xfrm>
            <a:off x="3101546" y="4328290"/>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accen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_Blue">
  <p:cSld name="Section Header_Blue">
    <p:spTree>
      <p:nvGrpSpPr>
        <p:cNvPr id="1" name="Shape 125"/>
        <p:cNvGrpSpPr/>
        <p:nvPr/>
      </p:nvGrpSpPr>
      <p:grpSpPr>
        <a:xfrm>
          <a:off x="0" y="0"/>
          <a:ext cx="0" cy="0"/>
          <a:chOff x="0" y="0"/>
          <a:chExt cx="0" cy="0"/>
        </a:xfrm>
      </p:grpSpPr>
      <p:pic>
        <p:nvPicPr>
          <p:cNvPr id="126" name="Google Shape;126;p85" descr="A blue and green triangle pattern&#10;&#10;Description automatically generated"/>
          <p:cNvPicPr preferRelativeResize="0"/>
          <p:nvPr/>
        </p:nvPicPr>
        <p:blipFill rotWithShape="1">
          <a:blip r:embed="rId2">
            <a:alphaModFix/>
          </a:blip>
          <a:srcRect/>
          <a:stretch/>
        </p:blipFill>
        <p:spPr>
          <a:xfrm>
            <a:off x="1184" y="0"/>
            <a:ext cx="12190815" cy="6858667"/>
          </a:xfrm>
          <a:prstGeom prst="rect">
            <a:avLst/>
          </a:prstGeom>
          <a:noFill/>
          <a:ln>
            <a:noFill/>
          </a:ln>
        </p:spPr>
      </p:pic>
      <p:sp>
        <p:nvSpPr>
          <p:cNvPr id="127" name="Google Shape;127;p85"/>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rgbClr val="DF9F3B"/>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Google Shape;128;p85"/>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9" name="Google Shape;129;p85"/>
          <p:cNvSpPr/>
          <p:nvPr/>
        </p:nvSpPr>
        <p:spPr>
          <a:xfrm rot="5400000">
            <a:off x="508045"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_Gray">
  <p:cSld name="Section Header_Gray">
    <p:spTree>
      <p:nvGrpSpPr>
        <p:cNvPr id="1" name="Shape 130"/>
        <p:cNvGrpSpPr/>
        <p:nvPr/>
      </p:nvGrpSpPr>
      <p:grpSpPr>
        <a:xfrm>
          <a:off x="0" y="0"/>
          <a:ext cx="0" cy="0"/>
          <a:chOff x="0" y="0"/>
          <a:chExt cx="0" cy="0"/>
        </a:xfrm>
      </p:grpSpPr>
      <p:pic>
        <p:nvPicPr>
          <p:cNvPr id="131" name="Google Shape;131;p86" descr="A grey and brown triangle pattern&#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2" name="Google Shape;132;p86"/>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rgbClr val="DF9F3B"/>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86"/>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4" name="Google Shape;134;p86"/>
          <p:cNvSpPr/>
          <p:nvPr/>
        </p:nvSpPr>
        <p:spPr>
          <a:xfrm rot="5400000">
            <a:off x="515572"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Editable Map">
  <p:cSld name="Editable Map">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87"/>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37" name="Google Shape;137;p87"/>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87"/>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9" name="Google Shape;139;p87"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40" name="Google Shape;140;p87"/>
          <p:cNvPicPr preferRelativeResize="0"/>
          <p:nvPr/>
        </p:nvPicPr>
        <p:blipFill rotWithShape="1">
          <a:blip r:embed="rId4">
            <a:alphaModFix/>
          </a:blip>
          <a:srcRect/>
          <a:stretch/>
        </p:blipFill>
        <p:spPr>
          <a:xfrm>
            <a:off x="-2" y="375464"/>
            <a:ext cx="496601" cy="7081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bg>
      <p:bgPr>
        <a:solidFill>
          <a:srgbClr val="F3F7DF"/>
        </a:solidFill>
        <a:effectLst/>
      </p:bgPr>
    </p:bg>
    <p:spTree>
      <p:nvGrpSpPr>
        <p:cNvPr id="1" name="Shape 20"/>
        <p:cNvGrpSpPr/>
        <p:nvPr/>
      </p:nvGrpSpPr>
      <p:grpSpPr>
        <a:xfrm>
          <a:off x="0" y="0"/>
          <a:ext cx="0" cy="0"/>
          <a:chOff x="0" y="0"/>
          <a:chExt cx="0" cy="0"/>
        </a:xfrm>
      </p:grpSpPr>
      <p:pic>
        <p:nvPicPr>
          <p:cNvPr id="21" name="Google Shape;21;p76" descr="A white rectangular object with a light in the middle&#10;&#10;AI-generated content may be incorrect."/>
          <p:cNvPicPr preferRelativeResize="0"/>
          <p:nvPr/>
        </p:nvPicPr>
        <p:blipFill rotWithShape="1">
          <a:blip r:embed="rId2">
            <a:alphaModFix/>
          </a:blip>
          <a:srcRect/>
          <a:stretch/>
        </p:blipFill>
        <p:spPr>
          <a:xfrm>
            <a:off x="0" y="5156"/>
            <a:ext cx="12192000" cy="6847687"/>
          </a:xfrm>
          <a:prstGeom prst="rect">
            <a:avLst/>
          </a:prstGeom>
          <a:noFill/>
          <a:ln>
            <a:noFill/>
          </a:ln>
        </p:spPr>
      </p:pic>
      <p:sp>
        <p:nvSpPr>
          <p:cNvPr id="22" name="Google Shape;22;p76"/>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23" name="Google Shape;23;p76"/>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Editable Map">
  <p:cSld name="3_Editable Map">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88"/>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43" name="Google Shape;143;p88"/>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88"/>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5" name="Google Shape;145;p88"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46" name="Google Shape;146;p88"/>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47" name="Google Shape;147;p88"/>
          <p:cNvPicPr preferRelativeResize="0"/>
          <p:nvPr/>
        </p:nvPicPr>
        <p:blipFill rotWithShape="1">
          <a:blip r:embed="rId5">
            <a:alphaModFix/>
          </a:blip>
          <a:srcRect/>
          <a:stretch/>
        </p:blipFill>
        <p:spPr>
          <a:xfrm>
            <a:off x="0" y="375464"/>
            <a:ext cx="496601" cy="70817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Editable Map">
  <p:cSld name="4_Editable Map">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89"/>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50" name="Google Shape;150;p89"/>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89"/>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2" name="Google Shape;152;p89"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53" name="Google Shape;153;p89"/>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54" name="Google Shape;154;p89"/>
          <p:cNvPicPr preferRelativeResize="0"/>
          <p:nvPr/>
        </p:nvPicPr>
        <p:blipFill rotWithShape="1">
          <a:blip r:embed="rId5">
            <a:alphaModFix/>
          </a:blip>
          <a:srcRect/>
          <a:stretch/>
        </p:blipFill>
        <p:spPr>
          <a:xfrm>
            <a:off x="-1" y="375464"/>
            <a:ext cx="496601" cy="70817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p-Green">
  <p:cSld name="Map-Green">
    <p:bg>
      <p:bgPr>
        <a:blipFill>
          <a:blip r:embed="rId2">
            <a:alphaModFix/>
          </a:blip>
          <a:stretch>
            <a:fillRect/>
          </a:stretch>
        </a:blipFill>
        <a:effectLst/>
      </p:bgPr>
    </p:bg>
    <p:spTree>
      <p:nvGrpSpPr>
        <p:cNvPr id="1" name="Shape 155"/>
        <p:cNvGrpSpPr/>
        <p:nvPr/>
      </p:nvGrpSpPr>
      <p:grpSpPr>
        <a:xfrm>
          <a:off x="0" y="0"/>
          <a:ext cx="0" cy="0"/>
          <a:chOff x="0" y="0"/>
          <a:chExt cx="0" cy="0"/>
        </a:xfrm>
      </p:grpSpPr>
      <p:sp>
        <p:nvSpPr>
          <p:cNvPr id="156" name="Google Shape;156;p90"/>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57" name="Google Shape;157;p90"/>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90"/>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9" name="Google Shape;159;p90"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60" name="Google Shape;160;p90"/>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61" name="Google Shape;161;p90"/>
          <p:cNvPicPr preferRelativeResize="0"/>
          <p:nvPr/>
        </p:nvPicPr>
        <p:blipFill rotWithShape="1">
          <a:blip r:embed="rId5">
            <a:alphaModFix/>
          </a:blip>
          <a:srcRect/>
          <a:stretch/>
        </p:blipFill>
        <p:spPr>
          <a:xfrm>
            <a:off x="-1" y="375464"/>
            <a:ext cx="496601" cy="708171"/>
          </a:xfrm>
          <a:prstGeom prst="rect">
            <a:avLst/>
          </a:prstGeom>
          <a:noFill/>
          <a:ln>
            <a:noFill/>
          </a:ln>
        </p:spPr>
      </p:pic>
      <p:pic>
        <p:nvPicPr>
          <p:cNvPr id="162" name="Google Shape;162;p90"/>
          <p:cNvPicPr preferRelativeResize="0"/>
          <p:nvPr/>
        </p:nvPicPr>
        <p:blipFill rotWithShape="1">
          <a:blip r:embed="rId6">
            <a:alphaModFix/>
          </a:blip>
          <a:srcRect/>
          <a:stretch/>
        </p:blipFill>
        <p:spPr>
          <a:xfrm>
            <a:off x="-3" y="375463"/>
            <a:ext cx="496601" cy="70817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p-Blue">
  <p:cSld name="Map-Blue">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91"/>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65" name="Google Shape;165;p91"/>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91"/>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7" name="Google Shape;167;p91"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68" name="Google Shape;168;p91"/>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69" name="Google Shape;169;p91"/>
          <p:cNvPicPr preferRelativeResize="0"/>
          <p:nvPr/>
        </p:nvPicPr>
        <p:blipFill rotWithShape="1">
          <a:blip r:embed="rId5">
            <a:alphaModFix/>
          </a:blip>
          <a:srcRect/>
          <a:stretch/>
        </p:blipFill>
        <p:spPr>
          <a:xfrm>
            <a:off x="-1" y="375464"/>
            <a:ext cx="496601" cy="708171"/>
          </a:xfrm>
          <a:prstGeom prst="rect">
            <a:avLst/>
          </a:prstGeom>
          <a:noFill/>
          <a:ln>
            <a:noFill/>
          </a:ln>
        </p:spPr>
      </p:pic>
      <p:pic>
        <p:nvPicPr>
          <p:cNvPr id="170" name="Google Shape;170;p91"/>
          <p:cNvPicPr preferRelativeResize="0"/>
          <p:nvPr/>
        </p:nvPicPr>
        <p:blipFill rotWithShape="1">
          <a:blip r:embed="rId6">
            <a:alphaModFix/>
          </a:blip>
          <a:srcRect/>
          <a:stretch/>
        </p:blipFill>
        <p:spPr>
          <a:xfrm>
            <a:off x="0" y="375468"/>
            <a:ext cx="496598" cy="70816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tay Connected – Complete">
  <p:cSld name="Stay Connected – Complete">
    <p:bg>
      <p:bgPr>
        <a:blipFill>
          <a:blip r:embed="rId2">
            <a:alphaModFix/>
          </a:blip>
          <a:stretch>
            <a:fillRect/>
          </a:stretch>
        </a:blipFill>
        <a:effectLst/>
      </p:bgPr>
    </p:bg>
    <p:spTree>
      <p:nvGrpSpPr>
        <p:cNvPr id="1" name="Shape 171"/>
        <p:cNvGrpSpPr/>
        <p:nvPr/>
      </p:nvGrpSpPr>
      <p:grpSpPr>
        <a:xfrm>
          <a:off x="0" y="0"/>
          <a:ext cx="0" cy="0"/>
          <a:chOff x="0" y="0"/>
          <a:chExt cx="0" cy="0"/>
        </a:xfrm>
      </p:grpSpPr>
      <p:sp>
        <p:nvSpPr>
          <p:cNvPr id="172" name="Google Shape;172;p92"/>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STAY CONNECTED</a:t>
            </a:r>
            <a:endParaRPr sz="1400" b="0" i="0" u="none" strike="noStrike" cap="none">
              <a:solidFill>
                <a:srgbClr val="000000"/>
              </a:solidFill>
              <a:latin typeface="Arial"/>
              <a:ea typeface="Arial"/>
              <a:cs typeface="Arial"/>
              <a:sym typeface="Arial"/>
            </a:endParaRPr>
          </a:p>
        </p:txBody>
      </p:sp>
      <p:pic>
        <p:nvPicPr>
          <p:cNvPr id="173" name="Google Shape;173;p92"/>
          <p:cNvPicPr preferRelativeResize="0"/>
          <p:nvPr/>
        </p:nvPicPr>
        <p:blipFill rotWithShape="1">
          <a:blip r:embed="rId3">
            <a:alphaModFix/>
          </a:blip>
          <a:srcRect/>
          <a:stretch/>
        </p:blipFill>
        <p:spPr>
          <a:xfrm>
            <a:off x="817860" y="1863000"/>
            <a:ext cx="787625" cy="793170"/>
          </a:xfrm>
          <a:prstGeom prst="rect">
            <a:avLst/>
          </a:prstGeom>
          <a:noFill/>
          <a:ln>
            <a:noFill/>
          </a:ln>
        </p:spPr>
      </p:pic>
      <p:sp>
        <p:nvSpPr>
          <p:cNvPr id="174" name="Google Shape;174;p92"/>
          <p:cNvSpPr/>
          <p:nvPr/>
        </p:nvSpPr>
        <p:spPr>
          <a:xfrm>
            <a:off x="764930" y="1814014"/>
            <a:ext cx="893484" cy="893484"/>
          </a:xfrm>
          <a:prstGeom prst="ellipse">
            <a:avLst/>
          </a:prstGeom>
          <a:noFill/>
          <a:ln w="19050" cap="flat" cmpd="sng">
            <a:solidFill>
              <a:srgbClr val="0E8389">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nvGrpSpPr>
          <p:cNvPr id="175" name="Google Shape;175;p92"/>
          <p:cNvGrpSpPr/>
          <p:nvPr/>
        </p:nvGrpSpPr>
        <p:grpSpPr>
          <a:xfrm>
            <a:off x="764930" y="2851251"/>
            <a:ext cx="893484" cy="893484"/>
            <a:chOff x="764930" y="2292326"/>
            <a:chExt cx="685498" cy="685498"/>
          </a:xfrm>
        </p:grpSpPr>
        <p:pic>
          <p:nvPicPr>
            <p:cNvPr id="176" name="Google Shape;176;p92"/>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177" name="Google Shape;177;p92"/>
            <p:cNvSpPr/>
            <p:nvPr/>
          </p:nvSpPr>
          <p:spPr>
            <a:xfrm>
              <a:off x="764930" y="2292326"/>
              <a:ext cx="685498" cy="685498"/>
            </a:xfrm>
            <a:prstGeom prst="ellipse">
              <a:avLst/>
            </a:prstGeom>
            <a:noFill/>
            <a:ln w="19050" cap="flat" cmpd="sng">
              <a:solidFill>
                <a:srgbClr val="E0A141">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178" name="Google Shape;178;p92"/>
          <p:cNvGrpSpPr/>
          <p:nvPr/>
        </p:nvGrpSpPr>
        <p:grpSpPr>
          <a:xfrm>
            <a:off x="764930" y="3888488"/>
            <a:ext cx="893484" cy="893484"/>
            <a:chOff x="764930" y="3118638"/>
            <a:chExt cx="685498" cy="685498"/>
          </a:xfrm>
        </p:grpSpPr>
        <p:pic>
          <p:nvPicPr>
            <p:cNvPr id="179" name="Google Shape;179;p92"/>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180" name="Google Shape;180;p92"/>
            <p:cNvSpPr/>
            <p:nvPr/>
          </p:nvSpPr>
          <p:spPr>
            <a:xfrm>
              <a:off x="764930" y="3118638"/>
              <a:ext cx="685498" cy="685498"/>
            </a:xfrm>
            <a:prstGeom prst="ellipse">
              <a:avLst/>
            </a:prstGeom>
            <a:noFill/>
            <a:ln w="19050" cap="flat" cmpd="sng">
              <a:solidFill>
                <a:srgbClr val="AF315A">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181" name="Google Shape;181;p92"/>
          <p:cNvGrpSpPr/>
          <p:nvPr/>
        </p:nvGrpSpPr>
        <p:grpSpPr>
          <a:xfrm>
            <a:off x="764930" y="4925725"/>
            <a:ext cx="893484" cy="893484"/>
            <a:chOff x="764930" y="3944950"/>
            <a:chExt cx="685498" cy="685498"/>
          </a:xfrm>
        </p:grpSpPr>
        <p:pic>
          <p:nvPicPr>
            <p:cNvPr id="182" name="Google Shape;182;p92"/>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183" name="Google Shape;183;p92"/>
            <p:cNvSpPr/>
            <p:nvPr/>
          </p:nvSpPr>
          <p:spPr>
            <a:xfrm>
              <a:off x="764930" y="3944950"/>
              <a:ext cx="685498" cy="685498"/>
            </a:xfrm>
            <a:prstGeom prst="ellipse">
              <a:avLst/>
            </a:prstGeom>
            <a:noFill/>
            <a:ln w="19050" cap="flat" cmpd="sng">
              <a:solidFill>
                <a:schemeClr val="accent5">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sp>
        <p:nvSpPr>
          <p:cNvPr id="184" name="Google Shape;184;p92"/>
          <p:cNvSpPr/>
          <p:nvPr/>
        </p:nvSpPr>
        <p:spPr>
          <a:xfrm>
            <a:off x="1828824" y="1982586"/>
            <a:ext cx="22858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rgbClr val="635F59"/>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@MOSAICproj</a:t>
            </a:r>
            <a:endParaRPr sz="2800" b="0" i="0" u="none" strike="noStrike" cap="none">
              <a:solidFill>
                <a:srgbClr val="635F59"/>
              </a:solidFill>
              <a:latin typeface="Calibri"/>
              <a:ea typeface="Calibri"/>
              <a:cs typeface="Calibri"/>
              <a:sym typeface="Calibri"/>
            </a:endParaRPr>
          </a:p>
        </p:txBody>
      </p:sp>
      <p:sp>
        <p:nvSpPr>
          <p:cNvPr id="185" name="Google Shape;185;p92"/>
          <p:cNvSpPr/>
          <p:nvPr/>
        </p:nvSpPr>
        <p:spPr>
          <a:xfrm>
            <a:off x="1828824" y="3026594"/>
            <a:ext cx="26824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MOSAIC LinkedIn</a:t>
            </a:r>
            <a:endParaRPr sz="2800" b="0" i="0" u="none" strike="noStrike" cap="none">
              <a:solidFill>
                <a:schemeClr val="dk1"/>
              </a:solidFill>
              <a:latin typeface="Calibri"/>
              <a:ea typeface="Calibri"/>
              <a:cs typeface="Calibri"/>
              <a:sym typeface="Calibri"/>
            </a:endParaRPr>
          </a:p>
        </p:txBody>
      </p:sp>
      <p:sp>
        <p:nvSpPr>
          <p:cNvPr id="186" name="Google Shape;186;p92"/>
          <p:cNvSpPr/>
          <p:nvPr/>
        </p:nvSpPr>
        <p:spPr>
          <a:xfrm>
            <a:off x="1828824" y="4058231"/>
            <a:ext cx="20976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MOSAIC Blog</a:t>
            </a:r>
            <a:endParaRPr sz="2800" b="0" i="0" u="none" strike="noStrike" cap="none">
              <a:solidFill>
                <a:schemeClr val="dk1"/>
              </a:solidFill>
              <a:latin typeface="Calibri"/>
              <a:ea typeface="Calibri"/>
              <a:cs typeface="Calibri"/>
              <a:sym typeface="Calibri"/>
            </a:endParaRPr>
          </a:p>
        </p:txBody>
      </p:sp>
      <p:sp>
        <p:nvSpPr>
          <p:cNvPr id="187" name="Google Shape;187;p92"/>
          <p:cNvSpPr/>
          <p:nvPr/>
        </p:nvSpPr>
        <p:spPr>
          <a:xfrm>
            <a:off x="1828824" y="5089868"/>
            <a:ext cx="283975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MOSAIC Webpage</a:t>
            </a:r>
            <a:endParaRPr sz="2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tay Connected – Blank">
  <p:cSld name="Stay Connected – Blank">
    <p:bg>
      <p:bgPr>
        <a:blipFill>
          <a:blip r:embed="rId2">
            <a:alphaModFix/>
          </a:blip>
          <a:stretch>
            <a:fillRect/>
          </a:stretch>
        </a:blipFill>
        <a:effectLst/>
      </p:bgPr>
    </p:bg>
    <p:spTree>
      <p:nvGrpSpPr>
        <p:cNvPr id="1" name="Shape 188"/>
        <p:cNvGrpSpPr/>
        <p:nvPr/>
      </p:nvGrpSpPr>
      <p:grpSpPr>
        <a:xfrm>
          <a:off x="0" y="0"/>
          <a:ext cx="0" cy="0"/>
          <a:chOff x="0" y="0"/>
          <a:chExt cx="0" cy="0"/>
        </a:xfrm>
      </p:grpSpPr>
      <p:sp>
        <p:nvSpPr>
          <p:cNvPr id="189" name="Google Shape;189;p93"/>
          <p:cNvSpPr txBox="1">
            <a:spLocks noGrp="1"/>
          </p:cNvSpPr>
          <p:nvPr>
            <p:ph type="body" idx="1"/>
          </p:nvPr>
        </p:nvSpPr>
        <p:spPr>
          <a:xfrm>
            <a:off x="1583766" y="1557149"/>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0" name="Google Shape;190;p93"/>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STAY CONNECTED</a:t>
            </a:r>
            <a:endParaRPr sz="1400" b="0" i="0" u="none" strike="noStrike" cap="none">
              <a:solidFill>
                <a:srgbClr val="000000"/>
              </a:solidFill>
              <a:latin typeface="Arial"/>
              <a:ea typeface="Arial"/>
              <a:cs typeface="Arial"/>
              <a:sym typeface="Arial"/>
            </a:endParaRPr>
          </a:p>
        </p:txBody>
      </p:sp>
      <p:grpSp>
        <p:nvGrpSpPr>
          <p:cNvPr id="191" name="Google Shape;191;p93"/>
          <p:cNvGrpSpPr/>
          <p:nvPr/>
        </p:nvGrpSpPr>
        <p:grpSpPr>
          <a:xfrm>
            <a:off x="764930" y="1459835"/>
            <a:ext cx="685498" cy="685498"/>
            <a:chOff x="764930" y="1459835"/>
            <a:chExt cx="685498" cy="685498"/>
          </a:xfrm>
        </p:grpSpPr>
        <p:pic>
          <p:nvPicPr>
            <p:cNvPr id="192" name="Google Shape;192;p93"/>
            <p:cNvPicPr preferRelativeResize="0"/>
            <p:nvPr/>
          </p:nvPicPr>
          <p:blipFill rotWithShape="1">
            <a:blip r:embed="rId3">
              <a:alphaModFix/>
            </a:blip>
            <a:srcRect/>
            <a:stretch/>
          </p:blipFill>
          <p:spPr>
            <a:xfrm>
              <a:off x="805539" y="1497418"/>
              <a:ext cx="604281" cy="608535"/>
            </a:xfrm>
            <a:prstGeom prst="rect">
              <a:avLst/>
            </a:prstGeom>
            <a:noFill/>
            <a:ln>
              <a:noFill/>
            </a:ln>
          </p:spPr>
        </p:pic>
        <p:sp>
          <p:nvSpPr>
            <p:cNvPr id="193" name="Google Shape;193;p93"/>
            <p:cNvSpPr/>
            <p:nvPr/>
          </p:nvSpPr>
          <p:spPr>
            <a:xfrm>
              <a:off x="764930" y="1459835"/>
              <a:ext cx="685498" cy="685498"/>
            </a:xfrm>
            <a:prstGeom prst="ellipse">
              <a:avLst/>
            </a:prstGeom>
            <a:noFill/>
            <a:ln w="19050" cap="flat" cmpd="sng">
              <a:solidFill>
                <a:srgbClr val="0E8389">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194" name="Google Shape;194;p93"/>
          <p:cNvGrpSpPr/>
          <p:nvPr/>
        </p:nvGrpSpPr>
        <p:grpSpPr>
          <a:xfrm>
            <a:off x="764930" y="2255623"/>
            <a:ext cx="685498" cy="685498"/>
            <a:chOff x="764930" y="2292326"/>
            <a:chExt cx="685498" cy="685498"/>
          </a:xfrm>
        </p:grpSpPr>
        <p:pic>
          <p:nvPicPr>
            <p:cNvPr id="195" name="Google Shape;195;p93"/>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196" name="Google Shape;196;p93"/>
            <p:cNvSpPr/>
            <p:nvPr/>
          </p:nvSpPr>
          <p:spPr>
            <a:xfrm>
              <a:off x="764930" y="2292326"/>
              <a:ext cx="685498" cy="685498"/>
            </a:xfrm>
            <a:prstGeom prst="ellipse">
              <a:avLst/>
            </a:prstGeom>
            <a:noFill/>
            <a:ln w="19050" cap="flat" cmpd="sng">
              <a:solidFill>
                <a:srgbClr val="E0A141">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197" name="Google Shape;197;p93"/>
          <p:cNvGrpSpPr/>
          <p:nvPr/>
        </p:nvGrpSpPr>
        <p:grpSpPr>
          <a:xfrm>
            <a:off x="764930" y="3051411"/>
            <a:ext cx="685498" cy="685498"/>
            <a:chOff x="764930" y="3118638"/>
            <a:chExt cx="685498" cy="685498"/>
          </a:xfrm>
        </p:grpSpPr>
        <p:pic>
          <p:nvPicPr>
            <p:cNvPr id="198" name="Google Shape;198;p93"/>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199" name="Google Shape;199;p93"/>
            <p:cNvSpPr/>
            <p:nvPr/>
          </p:nvSpPr>
          <p:spPr>
            <a:xfrm>
              <a:off x="764930" y="3118638"/>
              <a:ext cx="685498" cy="685498"/>
            </a:xfrm>
            <a:prstGeom prst="ellipse">
              <a:avLst/>
            </a:prstGeom>
            <a:noFill/>
            <a:ln w="19050" cap="flat" cmpd="sng">
              <a:solidFill>
                <a:srgbClr val="AF315A">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00" name="Google Shape;200;p93"/>
          <p:cNvGrpSpPr/>
          <p:nvPr/>
        </p:nvGrpSpPr>
        <p:grpSpPr>
          <a:xfrm>
            <a:off x="764930" y="3847199"/>
            <a:ext cx="685498" cy="685498"/>
            <a:chOff x="764930" y="3944950"/>
            <a:chExt cx="685498" cy="685498"/>
          </a:xfrm>
        </p:grpSpPr>
        <p:pic>
          <p:nvPicPr>
            <p:cNvPr id="201" name="Google Shape;201;p93"/>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202" name="Google Shape;202;p93"/>
            <p:cNvSpPr/>
            <p:nvPr/>
          </p:nvSpPr>
          <p:spPr>
            <a:xfrm>
              <a:off x="764930" y="3944950"/>
              <a:ext cx="685498" cy="685498"/>
            </a:xfrm>
            <a:prstGeom prst="ellipse">
              <a:avLst/>
            </a:prstGeom>
            <a:noFill/>
            <a:ln w="19050" cap="flat" cmpd="sng">
              <a:solidFill>
                <a:schemeClr val="accent5">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03" name="Google Shape;203;p93"/>
          <p:cNvGrpSpPr/>
          <p:nvPr/>
        </p:nvGrpSpPr>
        <p:grpSpPr>
          <a:xfrm>
            <a:off x="764930" y="4642987"/>
            <a:ext cx="685498" cy="685498"/>
            <a:chOff x="764930" y="4800610"/>
            <a:chExt cx="685498" cy="685498"/>
          </a:xfrm>
        </p:grpSpPr>
        <p:pic>
          <p:nvPicPr>
            <p:cNvPr id="204" name="Google Shape;204;p93"/>
            <p:cNvPicPr preferRelativeResize="0"/>
            <p:nvPr/>
          </p:nvPicPr>
          <p:blipFill rotWithShape="1">
            <a:blip r:embed="rId7">
              <a:alphaModFix/>
            </a:blip>
            <a:srcRect/>
            <a:stretch/>
          </p:blipFill>
          <p:spPr>
            <a:xfrm>
              <a:off x="805538" y="4841220"/>
              <a:ext cx="604282" cy="604282"/>
            </a:xfrm>
            <a:prstGeom prst="rect">
              <a:avLst/>
            </a:prstGeom>
            <a:noFill/>
            <a:ln>
              <a:noFill/>
            </a:ln>
          </p:spPr>
        </p:pic>
        <p:sp>
          <p:nvSpPr>
            <p:cNvPr id="205" name="Google Shape;205;p93"/>
            <p:cNvSpPr/>
            <p:nvPr/>
          </p:nvSpPr>
          <p:spPr>
            <a:xfrm>
              <a:off x="764930" y="4800610"/>
              <a:ext cx="685498" cy="685498"/>
            </a:xfrm>
            <a:prstGeom prst="ellipse">
              <a:avLst/>
            </a:prstGeom>
            <a:noFill/>
            <a:ln w="19050" cap="flat" cmpd="sng">
              <a:solidFill>
                <a:schemeClr val="accent4">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06" name="Google Shape;206;p93"/>
          <p:cNvGrpSpPr/>
          <p:nvPr/>
        </p:nvGrpSpPr>
        <p:grpSpPr>
          <a:xfrm>
            <a:off x="764930" y="5438775"/>
            <a:ext cx="685498" cy="685498"/>
            <a:chOff x="764930" y="5626923"/>
            <a:chExt cx="685498" cy="685498"/>
          </a:xfrm>
        </p:grpSpPr>
        <p:pic>
          <p:nvPicPr>
            <p:cNvPr id="207" name="Google Shape;207;p93"/>
            <p:cNvPicPr preferRelativeResize="0"/>
            <p:nvPr/>
          </p:nvPicPr>
          <p:blipFill rotWithShape="1">
            <a:blip r:embed="rId8">
              <a:alphaModFix/>
            </a:blip>
            <a:srcRect/>
            <a:stretch/>
          </p:blipFill>
          <p:spPr>
            <a:xfrm>
              <a:off x="805538" y="5670008"/>
              <a:ext cx="604282" cy="604282"/>
            </a:xfrm>
            <a:prstGeom prst="rect">
              <a:avLst/>
            </a:prstGeom>
            <a:noFill/>
            <a:ln>
              <a:noFill/>
            </a:ln>
          </p:spPr>
        </p:pic>
        <p:sp>
          <p:nvSpPr>
            <p:cNvPr id="208" name="Google Shape;208;p93"/>
            <p:cNvSpPr/>
            <p:nvPr/>
          </p:nvSpPr>
          <p:spPr>
            <a:xfrm>
              <a:off x="764930" y="5626923"/>
              <a:ext cx="685498" cy="685498"/>
            </a:xfrm>
            <a:prstGeom prst="ellipse">
              <a:avLst/>
            </a:prstGeom>
            <a:noFill/>
            <a:ln w="19050" cap="flat" cmpd="sng">
              <a:solidFill>
                <a:schemeClr val="accent1">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sp>
        <p:nvSpPr>
          <p:cNvPr id="209" name="Google Shape;209;p93"/>
          <p:cNvSpPr txBox="1">
            <a:spLocks noGrp="1"/>
          </p:cNvSpPr>
          <p:nvPr>
            <p:ph type="body" idx="2"/>
          </p:nvPr>
        </p:nvSpPr>
        <p:spPr>
          <a:xfrm>
            <a:off x="1583766" y="2352937"/>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0" name="Google Shape;210;p93"/>
          <p:cNvSpPr txBox="1">
            <a:spLocks noGrp="1"/>
          </p:cNvSpPr>
          <p:nvPr>
            <p:ph type="body" idx="3"/>
          </p:nvPr>
        </p:nvSpPr>
        <p:spPr>
          <a:xfrm>
            <a:off x="1583766" y="3148725"/>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1" name="Google Shape;211;p93"/>
          <p:cNvSpPr txBox="1">
            <a:spLocks noGrp="1"/>
          </p:cNvSpPr>
          <p:nvPr>
            <p:ph type="body" idx="4"/>
          </p:nvPr>
        </p:nvSpPr>
        <p:spPr>
          <a:xfrm>
            <a:off x="1583766" y="3944513"/>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2" name="Google Shape;212;p93"/>
          <p:cNvSpPr txBox="1">
            <a:spLocks noGrp="1"/>
          </p:cNvSpPr>
          <p:nvPr>
            <p:ph type="body" idx="5"/>
          </p:nvPr>
        </p:nvSpPr>
        <p:spPr>
          <a:xfrm>
            <a:off x="1583766" y="4740301"/>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3" name="Google Shape;213;p93"/>
          <p:cNvSpPr txBox="1">
            <a:spLocks noGrp="1"/>
          </p:cNvSpPr>
          <p:nvPr>
            <p:ph type="body" idx="6"/>
          </p:nvPr>
        </p:nvSpPr>
        <p:spPr>
          <a:xfrm>
            <a:off x="1583766" y="5536089"/>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20"/>
              </a:spcBef>
              <a:spcAft>
                <a:spcPts val="0"/>
              </a:spcAft>
              <a:buClr>
                <a:srgbClr val="309FCD"/>
              </a:buClr>
              <a:buSzPts val="2600"/>
              <a:buFont typeface="Arial"/>
              <a:buNone/>
              <a:defRPr sz="26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4"/>
        <p:cNvGrpSpPr/>
        <p:nvPr/>
      </p:nvGrpSpPr>
      <p:grpSpPr>
        <a:xfrm>
          <a:off x="0" y="0"/>
          <a:ext cx="0" cy="0"/>
          <a:chOff x="0" y="0"/>
          <a:chExt cx="0" cy="0"/>
        </a:xfrm>
      </p:grpSpPr>
      <p:sp>
        <p:nvSpPr>
          <p:cNvPr id="25" name="Google Shape;25;p56"/>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26" name="Google Shape;26;p56"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eal">
  <p:cSld name="1_Teal">
    <p:bg>
      <p:bgPr>
        <a:solidFill>
          <a:srgbClr val="E9EFF0"/>
        </a:solidFill>
        <a:effectLst/>
      </p:bgPr>
    </p:bg>
    <p:spTree>
      <p:nvGrpSpPr>
        <p:cNvPr id="1" name="Shape 27"/>
        <p:cNvGrpSpPr/>
        <p:nvPr/>
      </p:nvGrpSpPr>
      <p:grpSpPr>
        <a:xfrm>
          <a:off x="0" y="0"/>
          <a:ext cx="0" cy="0"/>
          <a:chOff x="0" y="0"/>
          <a:chExt cx="0" cy="0"/>
        </a:xfrm>
      </p:grpSpPr>
      <p:sp>
        <p:nvSpPr>
          <p:cNvPr id="28" name="Google Shape;28;p60"/>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60"/>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chemeClr val="dk2"/>
              </a:solidFill>
              <a:latin typeface="Poppins"/>
              <a:ea typeface="Poppins"/>
              <a:cs typeface="Poppins"/>
              <a:sym typeface="Poppins"/>
            </a:endParaRPr>
          </a:p>
        </p:txBody>
      </p:sp>
      <p:sp>
        <p:nvSpPr>
          <p:cNvPr id="30" name="Google Shape;30;p60"/>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dk1"/>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1"/>
        <p:cNvGrpSpPr/>
        <p:nvPr/>
      </p:nvGrpSpPr>
      <p:grpSpPr>
        <a:xfrm>
          <a:off x="0" y="0"/>
          <a:ext cx="0" cy="0"/>
          <a:chOff x="0" y="0"/>
          <a:chExt cx="0" cy="0"/>
        </a:xfrm>
      </p:grpSpPr>
      <p:sp>
        <p:nvSpPr>
          <p:cNvPr id="32" name="Google Shape;32;p66"/>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33" name="Google Shape;33;p66"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3_Picture with Caption">
  <p:cSld name="13_Picture with Caption">
    <p:bg>
      <p:bgPr>
        <a:solidFill>
          <a:srgbClr val="F3F7DF"/>
        </a:solidFill>
        <a:effectLst/>
      </p:bgPr>
    </p:bg>
    <p:spTree>
      <p:nvGrpSpPr>
        <p:cNvPr id="1" name="Shape 34"/>
        <p:cNvGrpSpPr/>
        <p:nvPr/>
      </p:nvGrpSpPr>
      <p:grpSpPr>
        <a:xfrm>
          <a:off x="0" y="0"/>
          <a:ext cx="0" cy="0"/>
          <a:chOff x="0" y="0"/>
          <a:chExt cx="0" cy="0"/>
        </a:xfrm>
      </p:grpSpPr>
      <p:pic>
        <p:nvPicPr>
          <p:cNvPr id="3" name="Picture 2">
            <a:extLst>
              <a:ext uri="{FF2B5EF4-FFF2-40B4-BE49-F238E27FC236}">
                <a16:creationId xmlns:a16="http://schemas.microsoft.com/office/drawing/2014/main" id="{3A755871-5E38-6533-7853-083E37069DE9}"/>
              </a:ext>
            </a:extLst>
          </p:cNvPr>
          <p:cNvPicPr>
            <a:picLocks noChangeAspect="1"/>
          </p:cNvPicPr>
          <p:nvPr userDrawn="1"/>
        </p:nvPicPr>
        <p:blipFill>
          <a:blip r:embed="rId2"/>
          <a:stretch>
            <a:fillRect/>
          </a:stretch>
        </p:blipFill>
        <p:spPr>
          <a:xfrm>
            <a:off x="-1" y="0"/>
            <a:ext cx="12192001" cy="6858000"/>
          </a:xfrm>
          <a:prstGeom prst="rect">
            <a:avLst/>
          </a:prstGeom>
        </p:spPr>
      </p:pic>
      <p:pic>
        <p:nvPicPr>
          <p:cNvPr id="38" name="Google Shape;38;p79" descr="A person in a yellow shirt and blue pants&#10;&#10;AI-generated content may be incorrect."/>
          <p:cNvPicPr preferRelativeResize="0"/>
          <p:nvPr/>
        </p:nvPicPr>
        <p:blipFill rotWithShape="1">
          <a:blip r:embed="rId3">
            <a:alphaModFix/>
          </a:blip>
          <a:srcRect/>
          <a:stretch/>
        </p:blipFill>
        <p:spPr>
          <a:xfrm>
            <a:off x="580571" y="1283272"/>
            <a:ext cx="2879053" cy="5239657"/>
          </a:xfrm>
          <a:prstGeom prst="rect">
            <a:avLst/>
          </a:prstGeom>
          <a:noFill/>
          <a:ln>
            <a:noFill/>
          </a:ln>
        </p:spPr>
      </p:pic>
      <p:sp>
        <p:nvSpPr>
          <p:cNvPr id="39" name="Google Shape;39;p79"/>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40" name="Google Shape;40;p79"/>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Picture with Caption">
  <p:cSld name="7_Picture with Caption">
    <p:bg>
      <p:bgPr>
        <a:solidFill>
          <a:srgbClr val="F3F7DF"/>
        </a:solidFill>
        <a:effectLst/>
      </p:bgPr>
    </p:bg>
    <p:spTree>
      <p:nvGrpSpPr>
        <p:cNvPr id="1" name="Shape 41"/>
        <p:cNvGrpSpPr/>
        <p:nvPr/>
      </p:nvGrpSpPr>
      <p:grpSpPr>
        <a:xfrm>
          <a:off x="0" y="0"/>
          <a:ext cx="0" cy="0"/>
          <a:chOff x="0" y="0"/>
          <a:chExt cx="0" cy="0"/>
        </a:xfrm>
      </p:grpSpPr>
      <p:grpSp>
        <p:nvGrpSpPr>
          <p:cNvPr id="42" name="Google Shape;42;p77"/>
          <p:cNvGrpSpPr/>
          <p:nvPr/>
        </p:nvGrpSpPr>
        <p:grpSpPr>
          <a:xfrm>
            <a:off x="0" y="5156"/>
            <a:ext cx="12192000" cy="6847687"/>
            <a:chOff x="0" y="5156"/>
            <a:chExt cx="12192000" cy="6847687"/>
          </a:xfrm>
        </p:grpSpPr>
        <p:pic>
          <p:nvPicPr>
            <p:cNvPr id="43" name="Google Shape;43;p77" descr="A white rectangular object with a light in the middle&#10;&#10;AI-generated content may be incorrect."/>
            <p:cNvPicPr preferRelativeResize="0"/>
            <p:nvPr/>
          </p:nvPicPr>
          <p:blipFill rotWithShape="1">
            <a:blip r:embed="rId2">
              <a:alphaModFix/>
            </a:blip>
            <a:srcRect/>
            <a:stretch/>
          </p:blipFill>
          <p:spPr>
            <a:xfrm>
              <a:off x="0" y="5156"/>
              <a:ext cx="12192000" cy="6847687"/>
            </a:xfrm>
            <a:prstGeom prst="rect">
              <a:avLst/>
            </a:prstGeom>
            <a:noFill/>
            <a:ln>
              <a:noFill/>
            </a:ln>
          </p:spPr>
        </p:pic>
        <p:sp>
          <p:nvSpPr>
            <p:cNvPr id="44" name="Google Shape;44;p77"/>
            <p:cNvSpPr/>
            <p:nvPr/>
          </p:nvSpPr>
          <p:spPr>
            <a:xfrm>
              <a:off x="580571" y="957943"/>
              <a:ext cx="2235200" cy="5239657"/>
            </a:xfrm>
            <a:prstGeom prst="rect">
              <a:avLst/>
            </a:prstGeom>
            <a:solidFill>
              <a:srgbClr val="F7EE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5" name="Google Shape;45;p77" descr="A person holding a book&#10;&#10;AI-generated content may be incorrect."/>
          <p:cNvPicPr preferRelativeResize="0"/>
          <p:nvPr/>
        </p:nvPicPr>
        <p:blipFill rotWithShape="1">
          <a:blip r:embed="rId3">
            <a:alphaModFix/>
          </a:blip>
          <a:srcRect/>
          <a:stretch/>
        </p:blipFill>
        <p:spPr>
          <a:xfrm>
            <a:off x="130630" y="1494972"/>
            <a:ext cx="3556582" cy="5030250"/>
          </a:xfrm>
          <a:prstGeom prst="rect">
            <a:avLst/>
          </a:prstGeom>
          <a:noFill/>
          <a:ln>
            <a:noFill/>
          </a:ln>
        </p:spPr>
      </p:pic>
      <p:sp>
        <p:nvSpPr>
          <p:cNvPr id="46" name="Google Shape;46;p77"/>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3200" b="1" i="0" u="none" strike="noStrike" cap="none">
                <a:solidFill>
                  <a:srgbClr val="DE9F3B"/>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47" name="Google Shape;47;p77"/>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8"/>
        <p:cNvGrpSpPr/>
        <p:nvPr/>
      </p:nvGrpSpPr>
      <p:grpSpPr>
        <a:xfrm>
          <a:off x="0" y="0"/>
          <a:ext cx="0" cy="0"/>
          <a:chOff x="0" y="0"/>
          <a:chExt cx="0" cy="0"/>
        </a:xfrm>
      </p:grpSpPr>
      <p:sp>
        <p:nvSpPr>
          <p:cNvPr id="49" name="Google Shape;49;p65"/>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50" name="Google Shape;50;p65"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prepwatch.org/resources/ambassador-training-package-toolkit/"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mailto:hello@roottorise.org"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42.png"/><Relationship Id="rId12"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44.png"/><Relationship Id="rId4" Type="http://schemas.openxmlformats.org/officeDocument/2006/relationships/image" Target="../media/image58.png"/><Relationship Id="rId9" Type="http://schemas.openxmlformats.org/officeDocument/2006/relationships/image" Target="../media/image2.pn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prepwatch.org/resources/ambassador-training-package-toolki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
          <p:cNvSpPr txBox="1">
            <a:spLocks noGrp="1"/>
          </p:cNvSpPr>
          <p:nvPr>
            <p:ph type="body" idx="1"/>
          </p:nvPr>
        </p:nvSpPr>
        <p:spPr>
          <a:xfrm>
            <a:off x="4600023" y="3429000"/>
            <a:ext cx="6468232" cy="80486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400"/>
              <a:buNone/>
            </a:pPr>
            <a:r>
              <a:rPr lang="en-US" sz="2400">
                <a:latin typeface="Poppins"/>
                <a:ea typeface="Poppins"/>
                <a:cs typeface="Poppins"/>
                <a:sym typeface="Poppins"/>
              </a:rPr>
              <a:t>Our last session together!</a:t>
            </a:r>
            <a:endParaRPr/>
          </a:p>
          <a:p>
            <a:pPr marL="0" lvl="0" indent="0" algn="r" rtl="0">
              <a:lnSpc>
                <a:spcPct val="100000"/>
              </a:lnSpc>
              <a:spcBef>
                <a:spcPts val="0"/>
              </a:spcBef>
              <a:spcAft>
                <a:spcPts val="0"/>
              </a:spcAft>
              <a:buSzPts val="2400"/>
              <a:buNone/>
            </a:pPr>
            <a:r>
              <a:rPr lang="en-US" sz="2400" b="1"/>
              <a:t>SESSION 4</a:t>
            </a:r>
            <a:endParaRPr b="1"/>
          </a:p>
        </p:txBody>
      </p:sp>
      <p:sp>
        <p:nvSpPr>
          <p:cNvPr id="220" name="Google Shape;220;p1"/>
          <p:cNvSpPr txBox="1"/>
          <p:nvPr/>
        </p:nvSpPr>
        <p:spPr>
          <a:xfrm>
            <a:off x="4158641" y="1372513"/>
            <a:ext cx="6909614" cy="1445250"/>
          </a:xfrm>
          <a:prstGeom prst="rect">
            <a:avLst/>
          </a:prstGeom>
          <a:noFill/>
          <a:ln>
            <a:noFill/>
          </a:ln>
        </p:spPr>
        <p:txBody>
          <a:bodyPr spcFirstLastPara="1" wrap="square" lIns="804650" tIns="45700" rIns="91425" bIns="45700" anchor="ctr" anchorCtr="0">
            <a:normAutofit/>
          </a:bodyPr>
          <a:lstStyle/>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WELCOME TO THE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HIV PREVENTION AMBASSADOR</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TRAINING OF TRAINERS!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98"/>
          <p:cNvSpPr txBox="1">
            <a:spLocks noGrp="1"/>
          </p:cNvSpPr>
          <p:nvPr>
            <p:ph type="body" idx="1"/>
          </p:nvPr>
        </p:nvSpPr>
        <p:spPr>
          <a:xfrm>
            <a:off x="748145" y="2297009"/>
            <a:ext cx="6305797"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dirty="0">
                <a:solidFill>
                  <a:schemeClr val="dk2"/>
                </a:solidFill>
                <a:latin typeface="Poppins"/>
                <a:ea typeface="Poppins"/>
                <a:cs typeface="Poppins"/>
                <a:sym typeface="Poppins"/>
              </a:rPr>
              <a:t>KEY ELEMENT I:</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09FCD"/>
              </a:buClr>
              <a:buSzPts val="5400"/>
              <a:buFont typeface="Arial"/>
              <a:buNone/>
            </a:pPr>
            <a:r>
              <a:rPr lang="en-US" sz="5400" b="1" i="0" u="none" strike="noStrike" cap="none" dirty="0">
                <a:solidFill>
                  <a:schemeClr val="dk2"/>
                </a:solidFill>
                <a:latin typeface="Poppins"/>
                <a:ea typeface="Poppins"/>
                <a:cs typeface="Poppins"/>
                <a:sym typeface="Poppins"/>
              </a:rPr>
              <a:t>WHO ARE </a:t>
            </a:r>
            <a:r>
              <a:rPr lang="en-US" sz="5400" b="1" i="1" u="none" strike="noStrike" cap="none" dirty="0">
                <a:solidFill>
                  <a:schemeClr val="bg1"/>
                </a:solidFill>
                <a:latin typeface="Poppins"/>
                <a:ea typeface="Poppins"/>
                <a:cs typeface="Poppins"/>
                <a:sym typeface="Poppins"/>
              </a:rPr>
              <a:t>YOUR</a:t>
            </a:r>
            <a:r>
              <a:rPr lang="en-US" sz="5400" b="1" i="0" u="none" strike="noStrike" cap="none" dirty="0">
                <a:solidFill>
                  <a:schemeClr val="dk2"/>
                </a:solidFill>
                <a:latin typeface="Poppins"/>
                <a:ea typeface="Poppins"/>
                <a:cs typeface="Poppins"/>
                <a:sym typeface="Poppins"/>
              </a:rPr>
              <a:t> AMBASSADORS?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F3E5"/>
        </a:solidFill>
        <a:effectLst/>
      </p:bgPr>
    </p:bg>
    <p:spTree>
      <p:nvGrpSpPr>
        <p:cNvPr id="1" name="Shape 297"/>
        <p:cNvGrpSpPr/>
        <p:nvPr/>
      </p:nvGrpSpPr>
      <p:grpSpPr>
        <a:xfrm>
          <a:off x="0" y="0"/>
          <a:ext cx="0" cy="0"/>
          <a:chOff x="0" y="0"/>
          <a:chExt cx="0" cy="0"/>
        </a:xfrm>
      </p:grpSpPr>
      <p:pic>
        <p:nvPicPr>
          <p:cNvPr id="298" name="Google Shape;298;p9"/>
          <p:cNvPicPr preferRelativeResize="0"/>
          <p:nvPr/>
        </p:nvPicPr>
        <p:blipFill rotWithShape="1">
          <a:blip r:embed="rId3">
            <a:alphaModFix/>
          </a:blip>
          <a:srcRect/>
          <a:stretch/>
        </p:blipFill>
        <p:spPr>
          <a:xfrm>
            <a:off x="3773973" y="318813"/>
            <a:ext cx="7525800" cy="5934903"/>
          </a:xfrm>
          <a:prstGeom prst="rect">
            <a:avLst/>
          </a:prstGeom>
          <a:noFill/>
          <a:ln>
            <a:noFill/>
          </a:ln>
        </p:spPr>
      </p:pic>
      <p:sp>
        <p:nvSpPr>
          <p:cNvPr id="299" name="Google Shape;299;p9"/>
          <p:cNvSpPr txBox="1">
            <a:spLocks noGrp="1"/>
          </p:cNvSpPr>
          <p:nvPr>
            <p:ph type="body" idx="1"/>
          </p:nvPr>
        </p:nvSpPr>
        <p:spPr>
          <a:xfrm>
            <a:off x="4221180" y="1727199"/>
            <a:ext cx="2632204" cy="26506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1800" b="1">
                <a:solidFill>
                  <a:srgbClr val="873988"/>
                </a:solidFill>
              </a:rPr>
              <a:t>WHO are your ambassadors?</a:t>
            </a:r>
            <a:endParaRPr/>
          </a:p>
          <a:p>
            <a:pPr marL="0" lvl="0" indent="0" algn="l" rtl="0">
              <a:lnSpc>
                <a:spcPct val="100000"/>
              </a:lnSpc>
              <a:spcBef>
                <a:spcPts val="0"/>
              </a:spcBef>
              <a:spcAft>
                <a:spcPts val="0"/>
              </a:spcAft>
              <a:buSzPts val="2000"/>
              <a:buNone/>
            </a:pPr>
            <a:r>
              <a:rPr lang="en-US" sz="1800">
                <a:solidFill>
                  <a:srgbClr val="333333"/>
                </a:solidFill>
              </a:rPr>
              <a:t>How old are they? Do they have families? Do they have jobs? Are they in </a:t>
            </a:r>
            <a:endParaRPr/>
          </a:p>
          <a:p>
            <a:pPr marL="0" lvl="0" indent="0" algn="l" rtl="0">
              <a:lnSpc>
                <a:spcPct val="100000"/>
              </a:lnSpc>
              <a:spcBef>
                <a:spcPts val="0"/>
              </a:spcBef>
              <a:spcAft>
                <a:spcPts val="0"/>
              </a:spcAft>
              <a:buSzPts val="2000"/>
              <a:buNone/>
            </a:pPr>
            <a:r>
              <a:rPr lang="en-US" sz="1800">
                <a:solidFill>
                  <a:srgbClr val="333333"/>
                </a:solidFill>
              </a:rPr>
              <a:t>school? Are </a:t>
            </a:r>
            <a:endParaRPr/>
          </a:p>
          <a:p>
            <a:pPr marL="0" lvl="0" indent="0" algn="l" rtl="0">
              <a:lnSpc>
                <a:spcPct val="100000"/>
              </a:lnSpc>
              <a:spcBef>
                <a:spcPts val="0"/>
              </a:spcBef>
              <a:spcAft>
                <a:spcPts val="0"/>
              </a:spcAft>
              <a:buSzPts val="2000"/>
              <a:buNone/>
            </a:pPr>
            <a:r>
              <a:rPr lang="en-US" sz="1800">
                <a:solidFill>
                  <a:srgbClr val="333333"/>
                </a:solidFill>
              </a:rPr>
              <a:t>they </a:t>
            </a:r>
            <a:endParaRPr/>
          </a:p>
          <a:p>
            <a:pPr marL="0" lvl="0" indent="0" algn="l" rtl="0">
              <a:lnSpc>
                <a:spcPct val="100000"/>
              </a:lnSpc>
              <a:spcBef>
                <a:spcPts val="0"/>
              </a:spcBef>
              <a:spcAft>
                <a:spcPts val="0"/>
              </a:spcAft>
              <a:buSzPts val="2000"/>
              <a:buNone/>
            </a:pPr>
            <a:r>
              <a:rPr lang="en-US" sz="1800">
                <a:solidFill>
                  <a:srgbClr val="333333"/>
                </a:solidFill>
              </a:rPr>
              <a:t>criminalized</a:t>
            </a:r>
            <a:endParaRPr/>
          </a:p>
          <a:p>
            <a:pPr marL="0" lvl="0" indent="0" algn="l" rtl="0">
              <a:lnSpc>
                <a:spcPct val="100000"/>
              </a:lnSpc>
              <a:spcBef>
                <a:spcPts val="0"/>
              </a:spcBef>
              <a:spcAft>
                <a:spcPts val="0"/>
              </a:spcAft>
              <a:buSzPts val="2000"/>
              <a:buNone/>
            </a:pPr>
            <a:r>
              <a:rPr lang="en-US" sz="1800">
                <a:solidFill>
                  <a:srgbClr val="333333"/>
                </a:solidFill>
              </a:rPr>
              <a:t>in society?</a:t>
            </a:r>
            <a:endParaRPr sz="1800">
              <a:solidFill>
                <a:srgbClr val="333333"/>
              </a:solidFill>
            </a:endParaRPr>
          </a:p>
        </p:txBody>
      </p:sp>
      <p:sp>
        <p:nvSpPr>
          <p:cNvPr id="300" name="Google Shape;300;p9"/>
          <p:cNvSpPr txBox="1"/>
          <p:nvPr/>
        </p:nvSpPr>
        <p:spPr>
          <a:xfrm>
            <a:off x="161797" y="715120"/>
            <a:ext cx="3532748" cy="31733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2000"/>
              <a:buFont typeface="Arial"/>
              <a:buNone/>
            </a:pPr>
            <a:r>
              <a:rPr lang="en-US" sz="2400" b="0" i="0" u="none" strike="noStrike" cap="none">
                <a:solidFill>
                  <a:srgbClr val="333333"/>
                </a:solidFill>
                <a:latin typeface="Poppins"/>
                <a:ea typeface="Poppins"/>
                <a:cs typeface="Poppins"/>
                <a:sym typeface="Poppins"/>
              </a:rPr>
              <a:t>Turn to the first page of your </a:t>
            </a:r>
            <a:r>
              <a:rPr lang="en-US" sz="2400" b="1" i="0" u="none" strike="noStrike" cap="none">
                <a:solidFill>
                  <a:srgbClr val="873988"/>
                </a:solidFill>
                <a:latin typeface="Poppins"/>
                <a:ea typeface="Poppins"/>
                <a:cs typeface="Poppins"/>
                <a:sym typeface="Poppins"/>
              </a:rPr>
              <a:t>“Planning Your Training” </a:t>
            </a:r>
            <a:r>
              <a:rPr lang="en-US" sz="2400" b="0" i="0" u="none" strike="noStrike" cap="none">
                <a:solidFill>
                  <a:srgbClr val="333333"/>
                </a:solidFill>
                <a:latin typeface="Poppins"/>
                <a:ea typeface="Poppins"/>
                <a:cs typeface="Poppins"/>
                <a:sym typeface="Poppins"/>
              </a:rPr>
              <a:t>document.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09FCD"/>
              </a:buClr>
              <a:buSzPts val="2000"/>
              <a:buFont typeface="Arial"/>
              <a:buNone/>
            </a:pPr>
            <a:endParaRPr sz="24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Clr>
                <a:srgbClr val="309FCD"/>
              </a:buClr>
              <a:buSzPts val="2000"/>
              <a:buFont typeface="Arial"/>
              <a:buNone/>
            </a:pPr>
            <a:r>
              <a:rPr lang="en-US" sz="2400" b="0" i="0" u="none" strike="noStrike" cap="none">
                <a:solidFill>
                  <a:srgbClr val="333333"/>
                </a:solidFill>
                <a:latin typeface="Poppins"/>
                <a:ea typeface="Poppins"/>
                <a:cs typeface="Poppins"/>
                <a:sym typeface="Poppins"/>
              </a:rPr>
              <a:t>Open your manuals to </a:t>
            </a:r>
            <a:r>
              <a:rPr lang="en-US" sz="2400" b="1" i="0" u="none" strike="noStrike" cap="none">
                <a:solidFill>
                  <a:srgbClr val="873988"/>
                </a:solidFill>
                <a:latin typeface="Poppins"/>
                <a:ea typeface="Poppins"/>
                <a:cs typeface="Poppins"/>
                <a:sym typeface="Poppins"/>
              </a:rPr>
              <a:t>page 10 (AYGW Version) or page 12 (Diverse Version)</a:t>
            </a:r>
            <a:endParaRPr sz="1400" b="0" i="0" u="none" strike="noStrike" cap="none">
              <a:solidFill>
                <a:srgbClr val="000000"/>
              </a:solidFill>
              <a:latin typeface="Arial"/>
              <a:ea typeface="Arial"/>
              <a:cs typeface="Arial"/>
              <a:sym typeface="Arial"/>
            </a:endParaRPr>
          </a:p>
        </p:txBody>
      </p:sp>
      <p:sp>
        <p:nvSpPr>
          <p:cNvPr id="301" name="Google Shape;301;p9"/>
          <p:cNvSpPr txBox="1"/>
          <p:nvPr/>
        </p:nvSpPr>
        <p:spPr>
          <a:xfrm>
            <a:off x="7878618" y="1727199"/>
            <a:ext cx="3005359" cy="26506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309FCD"/>
              </a:buClr>
              <a:buSzPts val="2000"/>
              <a:buFont typeface="Arial"/>
              <a:buNone/>
            </a:pPr>
            <a:r>
              <a:rPr lang="en-US" sz="1800" b="1" i="0" u="none" strike="noStrike" cap="none">
                <a:solidFill>
                  <a:srgbClr val="873988"/>
                </a:solidFill>
                <a:latin typeface="Poppins"/>
                <a:ea typeface="Poppins"/>
                <a:cs typeface="Poppins"/>
                <a:sym typeface="Poppins"/>
              </a:rPr>
              <a:t>What is THEIR ROLE?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309FCD"/>
              </a:buClr>
              <a:buSzPts val="2000"/>
              <a:buFont typeface="Arial"/>
              <a:buNone/>
            </a:pPr>
            <a:r>
              <a:rPr lang="en-US" sz="1800" b="0" i="0" u="none" strike="noStrike" cap="none">
                <a:solidFill>
                  <a:srgbClr val="333333"/>
                </a:solidFill>
                <a:latin typeface="Poppins"/>
                <a:ea typeface="Poppins"/>
                <a:cs typeface="Poppins"/>
                <a:sym typeface="Poppins"/>
              </a:rPr>
              <a:t>Will they do community outreach? Who do they work with? Are they connected to a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309FCD"/>
              </a:buClr>
              <a:buSzPts val="2000"/>
              <a:buFont typeface="Arial"/>
              <a:buNone/>
            </a:pPr>
            <a:r>
              <a:rPr lang="en-US" sz="1800" b="0" i="0" u="none" strike="noStrike" cap="none">
                <a:solidFill>
                  <a:srgbClr val="333333"/>
                </a:solidFill>
                <a:latin typeface="Poppins"/>
                <a:ea typeface="Poppins"/>
                <a:cs typeface="Poppins"/>
                <a:sym typeface="Poppins"/>
              </a:rPr>
              <a:t>specific clinic?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309FCD"/>
              </a:buClr>
              <a:buSzPts val="2000"/>
              <a:buFont typeface="Arial"/>
              <a:buNone/>
            </a:pPr>
            <a:r>
              <a:rPr lang="en-US" sz="1800" b="0" i="1" u="none" strike="noStrike" cap="none">
                <a:solidFill>
                  <a:srgbClr val="333333"/>
                </a:solidFill>
                <a:latin typeface="Poppins"/>
                <a:ea typeface="Poppins"/>
                <a:cs typeface="Poppins"/>
                <a:sym typeface="Poppins"/>
              </a:rPr>
              <a:t>Will they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309FCD"/>
              </a:buClr>
              <a:buSzPts val="2000"/>
              <a:buFont typeface="Arial"/>
              <a:buNone/>
            </a:pPr>
            <a:r>
              <a:rPr lang="en-US" sz="1800" b="0" i="1" u="none" strike="noStrike" cap="none">
                <a:solidFill>
                  <a:srgbClr val="333333"/>
                </a:solidFill>
                <a:latin typeface="Poppins"/>
                <a:ea typeface="Poppins"/>
                <a:cs typeface="Poppins"/>
                <a:sym typeface="Poppins"/>
              </a:rPr>
              <a:t>provide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309FCD"/>
              </a:buClr>
              <a:buSzPts val="2000"/>
              <a:buFont typeface="Arial"/>
              <a:buNone/>
            </a:pPr>
            <a:r>
              <a:rPr lang="en-US" sz="1800" b="0" i="1" u="none" strike="noStrike" cap="none">
                <a:solidFill>
                  <a:srgbClr val="333333"/>
                </a:solidFill>
                <a:latin typeface="Poppins"/>
                <a:ea typeface="Poppins"/>
                <a:cs typeface="Poppins"/>
                <a:sym typeface="Poppins"/>
              </a:rPr>
              <a:t>extensive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309FCD"/>
              </a:buClr>
              <a:buSzPts val="2000"/>
              <a:buFont typeface="Arial"/>
              <a:buNone/>
            </a:pPr>
            <a:r>
              <a:rPr lang="en-US" sz="1800" b="0" i="1" u="none" strike="noStrike" cap="none">
                <a:solidFill>
                  <a:srgbClr val="333333"/>
                </a:solidFill>
                <a:latin typeface="Poppins"/>
                <a:ea typeface="Poppins"/>
                <a:cs typeface="Poppins"/>
                <a:sym typeface="Poppins"/>
              </a:rPr>
              <a:t>support to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309FCD"/>
              </a:buClr>
              <a:buSzPts val="2000"/>
              <a:buFont typeface="Arial"/>
              <a:buNone/>
            </a:pPr>
            <a:r>
              <a:rPr lang="en-US" sz="1800" b="0" i="1" u="none" strike="noStrike" cap="none">
                <a:solidFill>
                  <a:srgbClr val="333333"/>
                </a:solidFill>
                <a:latin typeface="Poppins"/>
                <a:ea typeface="Poppins"/>
                <a:cs typeface="Poppins"/>
                <a:sym typeface="Poppins"/>
              </a:rPr>
              <a:t>peers who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309FCD"/>
              </a:buClr>
              <a:buSzPts val="2000"/>
              <a:buFont typeface="Arial"/>
              <a:buNone/>
            </a:pPr>
            <a:r>
              <a:rPr lang="en-US" sz="1800" b="0" i="1" u="none" strike="noStrike" cap="none">
                <a:solidFill>
                  <a:srgbClr val="333333"/>
                </a:solidFill>
                <a:latin typeface="Poppins"/>
                <a:ea typeface="Poppins"/>
                <a:cs typeface="Poppins"/>
                <a:sym typeface="Poppins"/>
              </a:rPr>
              <a:t>experience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309FCD"/>
              </a:buClr>
              <a:buSzPts val="2000"/>
              <a:buFont typeface="Arial"/>
              <a:buNone/>
            </a:pPr>
            <a:r>
              <a:rPr lang="en-US" sz="1800" b="0" i="1" u="none" strike="noStrike" cap="none">
                <a:solidFill>
                  <a:srgbClr val="333333"/>
                </a:solidFill>
                <a:latin typeface="Poppins"/>
                <a:ea typeface="Poppins"/>
                <a:cs typeface="Poppins"/>
                <a:sym typeface="Poppins"/>
              </a:rPr>
              <a:t>violence?</a:t>
            </a: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28B00A3-7B91-3C06-CED5-4BC0122C4B4C}"/>
              </a:ext>
            </a:extLst>
          </p:cNvPr>
          <p:cNvPicPr>
            <a:picLocks noChangeAspect="1"/>
          </p:cNvPicPr>
          <p:nvPr/>
        </p:nvPicPr>
        <p:blipFill>
          <a:blip r:embed="rId4"/>
          <a:stretch>
            <a:fillRect/>
          </a:stretch>
        </p:blipFill>
        <p:spPr>
          <a:xfrm>
            <a:off x="5707550" y="3108082"/>
            <a:ext cx="3658646" cy="307658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F3E5"/>
        </a:solidFill>
        <a:effectLst/>
      </p:bgPr>
    </p:bg>
    <p:spTree>
      <p:nvGrpSpPr>
        <p:cNvPr id="1" name="Shape 307"/>
        <p:cNvGrpSpPr/>
        <p:nvPr/>
      </p:nvGrpSpPr>
      <p:grpSpPr>
        <a:xfrm>
          <a:off x="0" y="0"/>
          <a:ext cx="0" cy="0"/>
          <a:chOff x="0" y="0"/>
          <a:chExt cx="0" cy="0"/>
        </a:xfrm>
      </p:grpSpPr>
      <p:sp>
        <p:nvSpPr>
          <p:cNvPr id="308" name="Google Shape;308;p99"/>
          <p:cNvSpPr/>
          <p:nvPr/>
        </p:nvSpPr>
        <p:spPr>
          <a:xfrm>
            <a:off x="7127156" y="0"/>
            <a:ext cx="506484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09" name="Google Shape;309;p99"/>
          <p:cNvCxnSpPr/>
          <p:nvPr/>
        </p:nvCxnSpPr>
        <p:spPr>
          <a:xfrm rot="10800000">
            <a:off x="7456128" y="3395705"/>
            <a:ext cx="4305300" cy="0"/>
          </a:xfrm>
          <a:prstGeom prst="straightConnector1">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cxnSp>
      <p:sp>
        <p:nvSpPr>
          <p:cNvPr id="310" name="Google Shape;310;p99"/>
          <p:cNvSpPr/>
          <p:nvPr/>
        </p:nvSpPr>
        <p:spPr>
          <a:xfrm>
            <a:off x="0" y="1638301"/>
            <a:ext cx="7388802" cy="4759968"/>
          </a:xfrm>
          <a:prstGeom prst="star12">
            <a:avLst>
              <a:gd name="adj" fmla="val 37500"/>
            </a:avLst>
          </a:prstGeom>
          <a:solidFill>
            <a:srgbClr val="FFC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1" name="Google Shape;311;p99"/>
          <p:cNvSpPr>
            <a:spLocks noGrp="1"/>
          </p:cNvSpPr>
          <p:nvPr>
            <p:ph type="body" idx="1"/>
          </p:nvPr>
        </p:nvSpPr>
        <p:spPr>
          <a:xfrm>
            <a:off x="7291028" y="299995"/>
            <a:ext cx="4390376" cy="3212161"/>
          </a:xfrm>
          <a:prstGeom prst="roundRect">
            <a:avLst>
              <a:gd name="adj" fmla="val 16667"/>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400">
                <a:solidFill>
                  <a:srgbClr val="333333"/>
                </a:solidFill>
              </a:rPr>
              <a:t>Will they need compensation for airtime or transport? </a:t>
            </a:r>
            <a:r>
              <a:rPr lang="en-US" sz="2400" i="1">
                <a:solidFill>
                  <a:srgbClr val="333333"/>
                </a:solidFill>
              </a:rPr>
              <a:t>Do they need phones? </a:t>
            </a:r>
            <a:r>
              <a:rPr lang="en-US" sz="2400">
                <a:solidFill>
                  <a:srgbClr val="333333"/>
                </a:solidFill>
              </a:rPr>
              <a:t>Will they need time off? </a:t>
            </a:r>
            <a:r>
              <a:rPr lang="en-US" sz="2400" i="1">
                <a:solidFill>
                  <a:srgbClr val="333333"/>
                </a:solidFill>
              </a:rPr>
              <a:t>What other logistical support will they need?</a:t>
            </a:r>
            <a:endParaRPr/>
          </a:p>
        </p:txBody>
      </p:sp>
      <p:sp>
        <p:nvSpPr>
          <p:cNvPr id="312" name="Google Shape;312;p99"/>
          <p:cNvSpPr txBox="1"/>
          <p:nvPr/>
        </p:nvSpPr>
        <p:spPr>
          <a:xfrm>
            <a:off x="431800" y="299995"/>
            <a:ext cx="6957002" cy="13383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2000"/>
              <a:buFont typeface="Arial"/>
              <a:buNone/>
            </a:pPr>
            <a:r>
              <a:rPr lang="en-US" sz="4400" b="1" i="0" u="none" strike="noStrike" cap="none">
                <a:solidFill>
                  <a:srgbClr val="873988"/>
                </a:solidFill>
                <a:latin typeface="Poppins"/>
                <a:ea typeface="Poppins"/>
                <a:cs typeface="Poppins"/>
                <a:sym typeface="Poppins"/>
              </a:rPr>
              <a:t>What kind of SUPPORT will they need?</a:t>
            </a:r>
            <a:endParaRPr sz="1400" b="0" i="0" u="none" strike="noStrike" cap="none">
              <a:solidFill>
                <a:srgbClr val="000000"/>
              </a:solidFill>
              <a:latin typeface="Arial"/>
              <a:ea typeface="Arial"/>
              <a:cs typeface="Arial"/>
              <a:sym typeface="Arial"/>
            </a:endParaRPr>
          </a:p>
        </p:txBody>
      </p:sp>
      <p:sp>
        <p:nvSpPr>
          <p:cNvPr id="313" name="Google Shape;313;p99"/>
          <p:cNvSpPr/>
          <p:nvPr/>
        </p:nvSpPr>
        <p:spPr>
          <a:xfrm>
            <a:off x="7291028" y="3635476"/>
            <a:ext cx="4735872" cy="2993923"/>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2000"/>
              <a:buFont typeface="Arial"/>
              <a:buNone/>
            </a:pPr>
            <a:r>
              <a:rPr lang="en-US" sz="2000" b="1" i="0" u="none" strike="noStrike" cap="none" dirty="0">
                <a:solidFill>
                  <a:srgbClr val="333333"/>
                </a:solidFill>
                <a:latin typeface="Poppins"/>
                <a:ea typeface="Poppins"/>
                <a:cs typeface="Poppins"/>
                <a:sym typeface="Poppins"/>
              </a:rPr>
              <a:t>Remember:</a:t>
            </a:r>
            <a:r>
              <a:rPr lang="en-US" sz="2000" b="0" i="0" u="none" strike="noStrike" cap="none" dirty="0">
                <a:solidFill>
                  <a:srgbClr val="333333"/>
                </a:solidFill>
                <a:latin typeface="Poppins"/>
                <a:ea typeface="Poppins"/>
                <a:cs typeface="Poppins"/>
                <a:sym typeface="Poppins"/>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09FCD"/>
              </a:buClr>
              <a:buSzPts val="2000"/>
              <a:buFont typeface="Arial"/>
              <a:buNone/>
            </a:pPr>
            <a:r>
              <a:rPr lang="en-US" sz="2000" b="0" i="0" u="none" strike="noStrike" cap="none" dirty="0">
                <a:solidFill>
                  <a:srgbClr val="873988"/>
                </a:solidFill>
                <a:latin typeface="Poppins SemiBold"/>
                <a:ea typeface="Poppins SemiBold"/>
                <a:cs typeface="Poppins SemiBold"/>
                <a:sym typeface="Poppins SemiBold"/>
              </a:rPr>
              <a:t>If your ambassadors will provide extensive support to peers who disclose violence, they will need more support from you! </a:t>
            </a:r>
            <a:endParaRPr sz="1400" b="0" i="0" u="none" strike="noStrike" cap="none" dirty="0">
              <a:solidFill>
                <a:srgbClr val="000000"/>
              </a:solidFill>
              <a:latin typeface="Arial"/>
              <a:ea typeface="Arial"/>
              <a:cs typeface="Arial"/>
              <a:sym typeface="Arial"/>
            </a:endParaRPr>
          </a:p>
          <a:p>
            <a:pPr lvl="0">
              <a:buClr>
                <a:srgbClr val="309FCD"/>
              </a:buClr>
              <a:buSzPts val="2000"/>
            </a:pPr>
            <a:r>
              <a:rPr lang="en-US" sz="2000" dirty="0">
                <a:solidFill>
                  <a:srgbClr val="333333"/>
                </a:solidFill>
                <a:latin typeface="Poppins"/>
                <a:ea typeface="Poppins"/>
                <a:cs typeface="Poppins"/>
                <a:sym typeface="Poppins"/>
              </a:rPr>
              <a:t>See page 248-9 and 254-5 (AGYW Version) or 284 and 288-9 (Diverse Version) for more information.</a:t>
            </a:r>
            <a:endParaRPr lang="en-US" sz="2000" b="1" dirty="0">
              <a:solidFill>
                <a:srgbClr val="333333"/>
              </a:solidFill>
              <a:latin typeface="Poppins"/>
              <a:ea typeface="Poppins"/>
              <a:cs typeface="Poppins"/>
              <a:sym typeface="Poppins"/>
            </a:endParaRPr>
          </a:p>
        </p:txBody>
      </p:sp>
      <p:pic>
        <p:nvPicPr>
          <p:cNvPr id="3" name="Picture 2">
            <a:extLst>
              <a:ext uri="{FF2B5EF4-FFF2-40B4-BE49-F238E27FC236}">
                <a16:creationId xmlns:a16="http://schemas.microsoft.com/office/drawing/2014/main" id="{A7FB9BE8-C5F3-84EB-79FE-044F2BA853D6}"/>
              </a:ext>
            </a:extLst>
          </p:cNvPr>
          <p:cNvPicPr>
            <a:picLocks noChangeAspect="1"/>
          </p:cNvPicPr>
          <p:nvPr/>
        </p:nvPicPr>
        <p:blipFill>
          <a:blip r:embed="rId3"/>
          <a:stretch>
            <a:fillRect/>
          </a:stretch>
        </p:blipFill>
        <p:spPr>
          <a:xfrm>
            <a:off x="-106722" y="1878071"/>
            <a:ext cx="7772400" cy="438363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F3E5"/>
        </a:solidFill>
        <a:effectLst/>
      </p:bgPr>
    </p:bg>
    <p:spTree>
      <p:nvGrpSpPr>
        <p:cNvPr id="1" name="Shape 319"/>
        <p:cNvGrpSpPr/>
        <p:nvPr/>
      </p:nvGrpSpPr>
      <p:grpSpPr>
        <a:xfrm>
          <a:off x="0" y="0"/>
          <a:ext cx="0" cy="0"/>
          <a:chOff x="0" y="0"/>
          <a:chExt cx="0" cy="0"/>
        </a:xfrm>
      </p:grpSpPr>
      <p:sp>
        <p:nvSpPr>
          <p:cNvPr id="320" name="Google Shape;320;p100"/>
          <p:cNvSpPr/>
          <p:nvPr/>
        </p:nvSpPr>
        <p:spPr>
          <a:xfrm>
            <a:off x="0" y="3728995"/>
            <a:ext cx="12192000" cy="31290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1" name="Google Shape;321;p100"/>
          <p:cNvSpPr>
            <a:spLocks noGrp="1"/>
          </p:cNvSpPr>
          <p:nvPr>
            <p:ph type="body" idx="1"/>
          </p:nvPr>
        </p:nvSpPr>
        <p:spPr>
          <a:xfrm>
            <a:off x="510596" y="3949700"/>
            <a:ext cx="5166304" cy="2455905"/>
          </a:xfrm>
          <a:prstGeom prst="roundRect">
            <a:avLst>
              <a:gd name="adj" fmla="val 16667"/>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873988"/>
              </a:buClr>
              <a:buSzPts val="2000"/>
              <a:buFont typeface="Noto Sans Symbols"/>
              <a:buChar char="▪"/>
            </a:pPr>
            <a:r>
              <a:rPr lang="en-US" dirty="0">
                <a:solidFill>
                  <a:srgbClr val="333333"/>
                </a:solidFill>
              </a:rPr>
              <a:t>HIV prevention?</a:t>
            </a:r>
            <a:endParaRPr dirty="0"/>
          </a:p>
          <a:p>
            <a:pPr marL="342900" lvl="0" indent="-342900" algn="l" rtl="0">
              <a:lnSpc>
                <a:spcPct val="100000"/>
              </a:lnSpc>
              <a:spcBef>
                <a:spcPts val="0"/>
              </a:spcBef>
              <a:spcAft>
                <a:spcPts val="0"/>
              </a:spcAft>
              <a:buClr>
                <a:srgbClr val="873988"/>
              </a:buClr>
              <a:buSzPts val="2000"/>
              <a:buFont typeface="Noto Sans Symbols"/>
              <a:buChar char="▪"/>
            </a:pPr>
            <a:r>
              <a:rPr lang="en-US" dirty="0">
                <a:solidFill>
                  <a:srgbClr val="333333"/>
                </a:solidFill>
              </a:rPr>
              <a:t>Human rights?</a:t>
            </a:r>
            <a:endParaRPr dirty="0"/>
          </a:p>
          <a:p>
            <a:pPr marL="342900" lvl="0" indent="-342900" algn="l" rtl="0">
              <a:lnSpc>
                <a:spcPct val="100000"/>
              </a:lnSpc>
              <a:spcBef>
                <a:spcPts val="0"/>
              </a:spcBef>
              <a:spcAft>
                <a:spcPts val="0"/>
              </a:spcAft>
              <a:buClr>
                <a:srgbClr val="873988"/>
              </a:buClr>
              <a:buSzPts val="2000"/>
              <a:buFont typeface="Noto Sans Symbols"/>
              <a:buChar char="▪"/>
            </a:pPr>
            <a:r>
              <a:rPr lang="en-US" dirty="0">
                <a:solidFill>
                  <a:srgbClr val="333333"/>
                </a:solidFill>
              </a:rPr>
              <a:t>Peer support skills?</a:t>
            </a:r>
            <a:endParaRPr dirty="0"/>
          </a:p>
          <a:p>
            <a:pPr marL="342900" lvl="0" indent="-342900" algn="l" rtl="0">
              <a:lnSpc>
                <a:spcPct val="100000"/>
              </a:lnSpc>
              <a:spcBef>
                <a:spcPts val="0"/>
              </a:spcBef>
              <a:spcAft>
                <a:spcPts val="0"/>
              </a:spcAft>
              <a:buClr>
                <a:srgbClr val="873988"/>
              </a:buClr>
              <a:buSzPts val="2000"/>
              <a:buFont typeface="Noto Sans Symbols"/>
              <a:buChar char="▪"/>
            </a:pPr>
            <a:r>
              <a:rPr lang="en-US" dirty="0">
                <a:solidFill>
                  <a:srgbClr val="333333"/>
                </a:solidFill>
              </a:rPr>
              <a:t>Specific </a:t>
            </a:r>
            <a:r>
              <a:rPr lang="en-US" dirty="0" err="1">
                <a:solidFill>
                  <a:srgbClr val="333333"/>
                </a:solidFill>
              </a:rPr>
              <a:t>PrEP</a:t>
            </a:r>
            <a:r>
              <a:rPr lang="en-US" dirty="0">
                <a:solidFill>
                  <a:srgbClr val="333333"/>
                </a:solidFill>
              </a:rPr>
              <a:t> methods?</a:t>
            </a:r>
            <a:endParaRPr dirty="0"/>
          </a:p>
          <a:p>
            <a:pPr marL="342900" lvl="0" indent="-342900" algn="l" rtl="0">
              <a:lnSpc>
                <a:spcPct val="100000"/>
              </a:lnSpc>
              <a:spcBef>
                <a:spcPts val="0"/>
              </a:spcBef>
              <a:spcAft>
                <a:spcPts val="0"/>
              </a:spcAft>
              <a:buClr>
                <a:srgbClr val="873988"/>
              </a:buClr>
              <a:buSzPts val="2000"/>
              <a:buFont typeface="Noto Sans Symbols"/>
              <a:buChar char="▪"/>
            </a:pPr>
            <a:r>
              <a:rPr lang="en-US" dirty="0">
                <a:solidFill>
                  <a:srgbClr val="333333"/>
                </a:solidFill>
              </a:rPr>
              <a:t>Gender concepts?</a:t>
            </a:r>
            <a:endParaRPr dirty="0"/>
          </a:p>
        </p:txBody>
      </p:sp>
      <p:sp>
        <p:nvSpPr>
          <p:cNvPr id="322" name="Google Shape;322;p100"/>
          <p:cNvSpPr txBox="1"/>
          <p:nvPr/>
        </p:nvSpPr>
        <p:spPr>
          <a:xfrm>
            <a:off x="469900" y="452395"/>
            <a:ext cx="3556000" cy="33576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2000"/>
              <a:buFont typeface="Arial"/>
              <a:buNone/>
            </a:pPr>
            <a:r>
              <a:rPr lang="en-US" sz="4800" b="1" i="0" u="none" strike="noStrike" cap="none">
                <a:solidFill>
                  <a:srgbClr val="873988"/>
                </a:solidFill>
                <a:latin typeface="Poppins"/>
                <a:ea typeface="Poppins"/>
                <a:cs typeface="Poppins"/>
                <a:sym typeface="Poppins"/>
              </a:rPr>
              <a:t>What training do they HAVE?</a:t>
            </a:r>
            <a:endParaRPr sz="1400" b="0" i="0" u="none" strike="noStrike" cap="none">
              <a:solidFill>
                <a:srgbClr val="000000"/>
              </a:solidFill>
              <a:latin typeface="Arial"/>
              <a:ea typeface="Arial"/>
              <a:cs typeface="Arial"/>
              <a:sym typeface="Arial"/>
            </a:endParaRPr>
          </a:p>
        </p:txBody>
      </p:sp>
      <p:sp>
        <p:nvSpPr>
          <p:cNvPr id="323" name="Google Shape;323;p100"/>
          <p:cNvSpPr/>
          <p:nvPr/>
        </p:nvSpPr>
        <p:spPr>
          <a:xfrm>
            <a:off x="6337300" y="3886200"/>
            <a:ext cx="5740330" cy="2455905"/>
          </a:xfrm>
          <a:prstGeom prst="roundRect">
            <a:avLst>
              <a:gd name="adj" fmla="val 16667"/>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61AE"/>
              </a:buClr>
              <a:buSzPts val="2000"/>
              <a:buFont typeface="Noto Sans Symbols"/>
              <a:buChar char="▪"/>
            </a:pPr>
            <a:r>
              <a:rPr lang="en-US" sz="2800" b="0" i="0" u="none" strike="noStrike" cap="none">
                <a:solidFill>
                  <a:srgbClr val="2C61AE"/>
                </a:solidFill>
                <a:latin typeface="Poppins SemiBold"/>
                <a:ea typeface="Poppins SemiBold"/>
                <a:cs typeface="Poppins SemiBold"/>
                <a:sym typeface="Poppins SemiBold"/>
              </a:rPr>
              <a:t>The AGYW or Diverse Version?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61AE"/>
              </a:buClr>
              <a:buSzPts val="2000"/>
              <a:buFont typeface="Noto Sans Symbols"/>
              <a:buChar char="▪"/>
            </a:pPr>
            <a:r>
              <a:rPr lang="en-US" sz="2800" b="0" i="0" u="none" strike="noStrike" cap="none">
                <a:solidFill>
                  <a:srgbClr val="333333"/>
                </a:solidFill>
                <a:latin typeface="Poppins"/>
                <a:ea typeface="Poppins"/>
                <a:cs typeface="Poppins"/>
                <a:sym typeface="Poppins"/>
              </a:rPr>
              <a:t>Specific PrEP methods?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61AE"/>
              </a:buClr>
              <a:buSzPts val="2000"/>
              <a:buFont typeface="Noto Sans Symbols"/>
              <a:buChar char="▪"/>
            </a:pPr>
            <a:r>
              <a:rPr lang="en-US" sz="2800" b="0" i="0" u="none" strike="noStrike" cap="none">
                <a:solidFill>
                  <a:srgbClr val="333333"/>
                </a:solidFill>
                <a:latin typeface="Poppins"/>
                <a:ea typeface="Poppins"/>
                <a:cs typeface="Poppins"/>
                <a:sym typeface="Poppins"/>
              </a:rPr>
              <a:t>Disclosures of violence?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61AE"/>
              </a:buClr>
              <a:buSzPts val="2000"/>
              <a:buFont typeface="Noto Sans Symbols"/>
              <a:buChar char="▪"/>
            </a:pPr>
            <a:r>
              <a:rPr lang="en-US" sz="2800" b="0" i="0" u="none" strike="noStrike" cap="none">
                <a:solidFill>
                  <a:srgbClr val="333333"/>
                </a:solidFill>
                <a:latin typeface="Poppins"/>
                <a:ea typeface="Poppins"/>
                <a:cs typeface="Poppins"/>
                <a:sym typeface="Poppins"/>
              </a:rPr>
              <a:t>Foundational knowledge?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C61AE"/>
              </a:buClr>
              <a:buSzPts val="2000"/>
              <a:buFont typeface="Noto Sans Symbols"/>
              <a:buChar char="▪"/>
            </a:pPr>
            <a:r>
              <a:rPr lang="en-US" sz="2800" b="0" i="0" u="none" strike="noStrike" cap="none">
                <a:solidFill>
                  <a:srgbClr val="333333"/>
                </a:solidFill>
                <a:latin typeface="Poppins"/>
                <a:ea typeface="Poppins"/>
                <a:cs typeface="Poppins"/>
                <a:sym typeface="Poppins"/>
              </a:rPr>
              <a:t>Ambassador skills?</a:t>
            </a:r>
            <a:endParaRPr sz="1400" b="0" i="0" u="none" strike="noStrike" cap="none">
              <a:solidFill>
                <a:srgbClr val="000000"/>
              </a:solidFill>
              <a:latin typeface="Arial"/>
              <a:ea typeface="Arial"/>
              <a:cs typeface="Arial"/>
              <a:sym typeface="Arial"/>
            </a:endParaRPr>
          </a:p>
        </p:txBody>
      </p:sp>
      <p:sp>
        <p:nvSpPr>
          <p:cNvPr id="325" name="Google Shape;325;p100"/>
          <p:cNvSpPr txBox="1"/>
          <p:nvPr/>
        </p:nvSpPr>
        <p:spPr>
          <a:xfrm>
            <a:off x="8206726" y="452395"/>
            <a:ext cx="3373078" cy="312900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309FCD"/>
              </a:buClr>
              <a:buSzPts val="2000"/>
              <a:buFont typeface="Arial"/>
              <a:buNone/>
            </a:pPr>
            <a:r>
              <a:rPr lang="en-US" sz="4800" b="1" i="0" u="none" strike="noStrike" cap="none">
                <a:solidFill>
                  <a:srgbClr val="2C61AE"/>
                </a:solidFill>
                <a:latin typeface="Poppins"/>
                <a:ea typeface="Poppins"/>
                <a:cs typeface="Poppins"/>
                <a:sym typeface="Poppins"/>
              </a:rPr>
              <a:t>What training do they NEED?</a:t>
            </a:r>
            <a:endParaRPr sz="1400" b="0" i="0" u="none" strike="noStrike" cap="none">
              <a:solidFill>
                <a:srgbClr val="000000"/>
              </a:solidFill>
              <a:latin typeface="Arial"/>
              <a:ea typeface="Arial"/>
              <a:cs typeface="Arial"/>
              <a:sym typeface="Arial"/>
            </a:endParaRPr>
          </a:p>
        </p:txBody>
      </p:sp>
      <p:cxnSp>
        <p:nvCxnSpPr>
          <p:cNvPr id="326" name="Google Shape;326;p100"/>
          <p:cNvCxnSpPr>
            <a:cxnSpLocks/>
          </p:cNvCxnSpPr>
          <p:nvPr/>
        </p:nvCxnSpPr>
        <p:spPr>
          <a:xfrm>
            <a:off x="5945688" y="3949700"/>
            <a:ext cx="0" cy="2583253"/>
          </a:xfrm>
          <a:prstGeom prst="straightConnector1">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cxnSp>
      <p:pic>
        <p:nvPicPr>
          <p:cNvPr id="3" name="Picture 2">
            <a:extLst>
              <a:ext uri="{FF2B5EF4-FFF2-40B4-BE49-F238E27FC236}">
                <a16:creationId xmlns:a16="http://schemas.microsoft.com/office/drawing/2014/main" id="{3A430FA8-603B-7F02-8FD5-92401159E60A}"/>
              </a:ext>
            </a:extLst>
          </p:cNvPr>
          <p:cNvPicPr>
            <a:picLocks noChangeAspect="1"/>
          </p:cNvPicPr>
          <p:nvPr/>
        </p:nvPicPr>
        <p:blipFill>
          <a:blip r:embed="rId3"/>
          <a:stretch>
            <a:fillRect/>
          </a:stretch>
        </p:blipFill>
        <p:spPr>
          <a:xfrm>
            <a:off x="2954292" y="243241"/>
            <a:ext cx="6324043" cy="356675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01"/>
          <p:cNvSpPr txBox="1">
            <a:spLocks noGrp="1"/>
          </p:cNvSpPr>
          <p:nvPr>
            <p:ph type="body" idx="1"/>
          </p:nvPr>
        </p:nvSpPr>
        <p:spPr>
          <a:xfrm>
            <a:off x="990600" y="2297113"/>
            <a:ext cx="6305550"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dirty="0">
                <a:solidFill>
                  <a:schemeClr val="dk2"/>
                </a:solidFill>
                <a:latin typeface="Poppins"/>
                <a:ea typeface="Poppins"/>
                <a:cs typeface="Poppins"/>
                <a:sym typeface="Poppins"/>
              </a:rPr>
              <a:t>TAILORING </a:t>
            </a:r>
            <a:r>
              <a:rPr lang="en-US" sz="5400" b="1" i="1" u="none" strike="noStrike" cap="none" dirty="0">
                <a:solidFill>
                  <a:schemeClr val="bg1"/>
                </a:solidFill>
                <a:latin typeface="Poppins"/>
                <a:ea typeface="Poppins"/>
                <a:cs typeface="Poppins"/>
                <a:sym typeface="Poppins"/>
              </a:rPr>
              <a:t>YOUR</a:t>
            </a:r>
            <a:r>
              <a:rPr lang="en-US" sz="5400" b="1" i="0" u="none" strike="noStrike" cap="none" dirty="0">
                <a:solidFill>
                  <a:schemeClr val="dk2"/>
                </a:solidFill>
                <a:latin typeface="Poppins"/>
                <a:ea typeface="Poppins"/>
                <a:cs typeface="Poppins"/>
                <a:sym typeface="Poppins"/>
              </a:rPr>
              <a:t> TRAINING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5FBFF"/>
        </a:solidFill>
        <a:effectLst/>
      </p:bgPr>
    </p:bg>
    <p:spTree>
      <p:nvGrpSpPr>
        <p:cNvPr id="1" name="Shape 337"/>
        <p:cNvGrpSpPr/>
        <p:nvPr/>
      </p:nvGrpSpPr>
      <p:grpSpPr>
        <a:xfrm>
          <a:off x="0" y="0"/>
          <a:ext cx="0" cy="0"/>
          <a:chOff x="0" y="0"/>
          <a:chExt cx="0" cy="0"/>
        </a:xfrm>
      </p:grpSpPr>
      <p:sp>
        <p:nvSpPr>
          <p:cNvPr id="338" name="Google Shape;338;p102"/>
          <p:cNvSpPr txBox="1">
            <a:spLocks noGrp="1"/>
          </p:cNvSpPr>
          <p:nvPr>
            <p:ph type="title"/>
          </p:nvPr>
        </p:nvSpPr>
        <p:spPr>
          <a:xfrm>
            <a:off x="5210629" y="495300"/>
            <a:ext cx="6468232" cy="130152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SzPts val="1400"/>
              <a:buNone/>
            </a:pPr>
            <a:r>
              <a:rPr lang="en-US">
                <a:solidFill>
                  <a:srgbClr val="377132"/>
                </a:solidFill>
              </a:rPr>
              <a:t>What FOUNDATIONAL KNOWLEDGE will you include?</a:t>
            </a:r>
            <a:endParaRPr/>
          </a:p>
        </p:txBody>
      </p:sp>
      <p:sp>
        <p:nvSpPr>
          <p:cNvPr id="339" name="Google Shape;339;p102"/>
          <p:cNvSpPr txBox="1"/>
          <p:nvPr/>
        </p:nvSpPr>
        <p:spPr>
          <a:xfrm>
            <a:off x="5210629" y="2053664"/>
            <a:ext cx="6742070" cy="495673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377132"/>
              </a:buClr>
              <a:buSzPts val="1800"/>
              <a:buFont typeface="Noto Sans Symbols"/>
              <a:buChar char="▪"/>
            </a:pPr>
            <a:r>
              <a:rPr lang="en-US" sz="2600" b="0" i="0" u="none" strike="noStrike" cap="none">
                <a:solidFill>
                  <a:srgbClr val="333333"/>
                </a:solidFill>
                <a:latin typeface="Poppins"/>
                <a:ea typeface="Poppins"/>
                <a:cs typeface="Poppins"/>
                <a:sym typeface="Poppins"/>
              </a:rPr>
              <a:t>Human Rights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rgbClr val="377132"/>
              </a:buClr>
              <a:buSzPts val="1800"/>
              <a:buFont typeface="Noto Sans Symbols"/>
              <a:buChar char="▪"/>
            </a:pPr>
            <a:r>
              <a:rPr lang="en-US" sz="2600" b="0" i="0" u="none" strike="noStrike" cap="none">
                <a:solidFill>
                  <a:srgbClr val="333333"/>
                </a:solidFill>
                <a:latin typeface="Poppins"/>
                <a:ea typeface="Poppins"/>
                <a:cs typeface="Poppins"/>
                <a:sym typeface="Poppins"/>
              </a:rPr>
              <a:t>Gender-based Stigma, Discrimination, and Violence / Gender Inequality and Violence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rgbClr val="377132"/>
              </a:buClr>
              <a:buSzPts val="1800"/>
              <a:buFont typeface="Noto Sans Symbols"/>
              <a:buChar char="▪"/>
            </a:pPr>
            <a:r>
              <a:rPr lang="en-US" sz="2600" b="0" i="0" u="none" strike="noStrike" cap="none">
                <a:solidFill>
                  <a:srgbClr val="333333"/>
                </a:solidFill>
                <a:latin typeface="Poppins"/>
                <a:ea typeface="Poppins"/>
                <a:cs typeface="Poppins"/>
                <a:sym typeface="Poppins"/>
              </a:rPr>
              <a:t>Getting to Know Our Bodies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rgbClr val="377132"/>
              </a:buClr>
              <a:buSzPts val="1800"/>
              <a:buFont typeface="Noto Sans Symbols"/>
              <a:buChar char="▪"/>
            </a:pPr>
            <a:r>
              <a:rPr lang="en-US" sz="2600" b="0" i="0" u="none" strike="noStrike" cap="none">
                <a:solidFill>
                  <a:srgbClr val="333333"/>
                </a:solidFill>
                <a:latin typeface="Poppins"/>
                <a:ea typeface="Poppins"/>
                <a:cs typeface="Poppins"/>
                <a:sym typeface="Poppins"/>
              </a:rPr>
              <a:t>HIV and AIDS – The Basics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rgbClr val="377132"/>
              </a:buClr>
              <a:buSzPts val="1800"/>
              <a:buFont typeface="Noto Sans Symbols"/>
              <a:buChar char="▪"/>
            </a:pPr>
            <a:r>
              <a:rPr lang="en-US" sz="2600" b="0" i="0" u="none" strike="noStrike" cap="none">
                <a:solidFill>
                  <a:srgbClr val="333333"/>
                </a:solidFill>
                <a:latin typeface="Poppins"/>
                <a:ea typeface="Poppins"/>
                <a:cs typeface="Poppins"/>
                <a:sym typeface="Poppins"/>
              </a:rPr>
              <a:t>HIV Transmission and Prevention 101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600"/>
              <a:buFont typeface="Arial"/>
              <a:buNone/>
            </a:pPr>
            <a:r>
              <a:rPr lang="en-US" sz="2600" b="0" i="1" u="none" strike="noStrike" cap="none">
                <a:solidFill>
                  <a:srgbClr val="377132"/>
                </a:solidFill>
                <a:latin typeface="Poppins"/>
                <a:ea typeface="Poppins"/>
                <a:cs typeface="Poppins"/>
                <a:sym typeface="Poppins"/>
              </a:rPr>
              <a:t>Refer to your responses in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1200"/>
              </a:spcAft>
              <a:buClr>
                <a:srgbClr val="000000"/>
              </a:buClr>
              <a:buSzPts val="2600"/>
              <a:buFont typeface="Arial"/>
              <a:buNone/>
            </a:pPr>
            <a:r>
              <a:rPr lang="en-US" sz="2600" b="0" i="1" u="none" strike="noStrike" cap="none">
                <a:solidFill>
                  <a:srgbClr val="377132"/>
                </a:solidFill>
                <a:latin typeface="Poppins"/>
                <a:ea typeface="Poppins"/>
                <a:cs typeface="Poppins"/>
                <a:sym typeface="Poppins"/>
              </a:rPr>
              <a:t>Key Element I to guide your choices!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5FBFF"/>
        </a:solidFill>
        <a:effectLst/>
      </p:bgPr>
    </p:bg>
    <p:spTree>
      <p:nvGrpSpPr>
        <p:cNvPr id="1" name="Shape 344"/>
        <p:cNvGrpSpPr/>
        <p:nvPr/>
      </p:nvGrpSpPr>
      <p:grpSpPr>
        <a:xfrm>
          <a:off x="0" y="0"/>
          <a:ext cx="0" cy="0"/>
          <a:chOff x="0" y="0"/>
          <a:chExt cx="0" cy="0"/>
        </a:xfrm>
      </p:grpSpPr>
      <p:sp>
        <p:nvSpPr>
          <p:cNvPr id="345" name="Google Shape;345;p103"/>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solidFill>
                  <a:srgbClr val="2C61AE"/>
                </a:solidFill>
              </a:rPr>
              <a:t>What AMBASSADOR SKILLS will you include?</a:t>
            </a:r>
            <a:endParaRPr/>
          </a:p>
        </p:txBody>
      </p:sp>
      <p:sp>
        <p:nvSpPr>
          <p:cNvPr id="346" name="Google Shape;346;p103"/>
          <p:cNvSpPr txBox="1"/>
          <p:nvPr/>
        </p:nvSpPr>
        <p:spPr>
          <a:xfrm>
            <a:off x="5210629" y="2053664"/>
            <a:ext cx="6742070" cy="495673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C61AE"/>
              </a:buClr>
              <a:buSzPts val="1800"/>
              <a:buFont typeface="Noto Sans Symbols"/>
              <a:buChar char="▪"/>
            </a:pPr>
            <a:r>
              <a:rPr lang="en-US" sz="2600" b="0" i="0" u="none" strike="noStrike" cap="none">
                <a:solidFill>
                  <a:srgbClr val="333333"/>
                </a:solidFill>
                <a:latin typeface="Poppins"/>
                <a:ea typeface="Poppins"/>
                <a:cs typeface="Poppins"/>
                <a:sym typeface="Poppins"/>
              </a:rPr>
              <a:t>Boundary Setting and Self-Care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rgbClr val="2C61AE"/>
              </a:buClr>
              <a:buSzPts val="1800"/>
              <a:buFont typeface="Noto Sans Symbols"/>
              <a:buChar char="▪"/>
            </a:pPr>
            <a:r>
              <a:rPr lang="en-US" sz="2600" b="0" i="0" u="none" strike="noStrike" cap="none">
                <a:solidFill>
                  <a:srgbClr val="333333"/>
                </a:solidFill>
                <a:latin typeface="Poppins"/>
                <a:ea typeface="Poppins"/>
                <a:cs typeface="Poppins"/>
                <a:sym typeface="Poppins"/>
              </a:rPr>
              <a:t>Responding to Disclosures of Violence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rgbClr val="2C61AE"/>
              </a:buClr>
              <a:buSzPts val="1800"/>
              <a:buFont typeface="Noto Sans Symbols"/>
              <a:buChar char="▪"/>
            </a:pPr>
            <a:r>
              <a:rPr lang="en-US" sz="2600" b="0" i="0" u="none" strike="noStrike" cap="none">
                <a:solidFill>
                  <a:srgbClr val="333333"/>
                </a:solidFill>
                <a:latin typeface="Poppins"/>
                <a:ea typeface="Poppins"/>
                <a:cs typeface="Poppins"/>
                <a:sym typeface="Poppins"/>
              </a:rPr>
              <a:t>Peer Support Skills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rgbClr val="2C61AE"/>
              </a:buClr>
              <a:buSzPts val="1800"/>
              <a:buFont typeface="Noto Sans Symbols"/>
              <a:buChar char="▪"/>
            </a:pPr>
            <a:r>
              <a:rPr lang="en-US" sz="2600" b="0" i="0" u="none" strike="noStrike" cap="none">
                <a:solidFill>
                  <a:srgbClr val="333333"/>
                </a:solidFill>
                <a:latin typeface="Poppins"/>
                <a:ea typeface="Poppins"/>
                <a:cs typeface="Poppins"/>
                <a:sym typeface="Poppins"/>
              </a:rPr>
              <a:t>Healthy Relationships and Supportive Partners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600"/>
              <a:buFont typeface="Arial"/>
              <a:buNone/>
            </a:pPr>
            <a:endParaRPr sz="2600" b="0" i="0" u="none" strike="noStrike" cap="none">
              <a:solidFill>
                <a:srgbClr val="333333"/>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600"/>
              <a:buFont typeface="Arial"/>
              <a:buNone/>
            </a:pPr>
            <a:r>
              <a:rPr lang="en-US" sz="2600" b="0" i="1" u="none" strike="noStrike" cap="none">
                <a:solidFill>
                  <a:srgbClr val="2C61AE"/>
                </a:solidFill>
                <a:latin typeface="Poppins"/>
                <a:ea typeface="Poppins"/>
                <a:cs typeface="Poppins"/>
                <a:sym typeface="Poppins"/>
              </a:rPr>
              <a:t>Refer to your responses in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1200"/>
              </a:spcAft>
              <a:buClr>
                <a:srgbClr val="000000"/>
              </a:buClr>
              <a:buSzPts val="2600"/>
              <a:buFont typeface="Arial"/>
              <a:buNone/>
            </a:pPr>
            <a:r>
              <a:rPr lang="en-US" sz="2600" b="0" i="1" u="none" strike="noStrike" cap="none">
                <a:solidFill>
                  <a:srgbClr val="2C61AE"/>
                </a:solidFill>
                <a:latin typeface="Poppins"/>
                <a:ea typeface="Poppins"/>
                <a:cs typeface="Poppins"/>
                <a:sym typeface="Poppins"/>
              </a:rPr>
              <a:t>Key Element I to guide your choices!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5FBFF"/>
        </a:solidFill>
        <a:effectLst/>
      </p:bgPr>
    </p:bg>
    <p:spTree>
      <p:nvGrpSpPr>
        <p:cNvPr id="1" name="Shape 351"/>
        <p:cNvGrpSpPr/>
        <p:nvPr/>
      </p:nvGrpSpPr>
      <p:grpSpPr>
        <a:xfrm>
          <a:off x="0" y="0"/>
          <a:ext cx="0" cy="0"/>
          <a:chOff x="0" y="0"/>
          <a:chExt cx="0" cy="0"/>
        </a:xfrm>
      </p:grpSpPr>
      <p:pic>
        <p:nvPicPr>
          <p:cNvPr id="352" name="Google Shape;352;p104"/>
          <p:cNvPicPr preferRelativeResize="0"/>
          <p:nvPr/>
        </p:nvPicPr>
        <p:blipFill rotWithShape="1">
          <a:blip r:embed="rId3">
            <a:alphaModFix amt="11000"/>
          </a:blip>
          <a:srcRect l="1133" t="20350"/>
          <a:stretch/>
        </p:blipFill>
        <p:spPr>
          <a:xfrm>
            <a:off x="0" y="0"/>
            <a:ext cx="12192000" cy="6858000"/>
          </a:xfrm>
          <a:prstGeom prst="rect">
            <a:avLst/>
          </a:prstGeom>
          <a:noFill/>
          <a:ln>
            <a:noFill/>
          </a:ln>
        </p:spPr>
      </p:pic>
      <p:sp>
        <p:nvSpPr>
          <p:cNvPr id="353" name="Google Shape;353;p104"/>
          <p:cNvSpPr txBox="1">
            <a:spLocks noGrp="1"/>
          </p:cNvSpPr>
          <p:nvPr>
            <p:ph type="body" idx="2"/>
          </p:nvPr>
        </p:nvSpPr>
        <p:spPr>
          <a:xfrm>
            <a:off x="5054600" y="514350"/>
            <a:ext cx="6718302" cy="1492250"/>
          </a:xfrm>
          <a:prstGeom prst="rect">
            <a:avLst/>
          </a:prstGeom>
          <a:noFill/>
          <a:ln>
            <a:noFill/>
          </a:ln>
        </p:spPr>
        <p:txBody>
          <a:bodyPr spcFirstLastPara="1" wrap="square" lIns="731500" tIns="45700" rIns="91425" bIns="45700" anchor="ctr" anchorCtr="0">
            <a:noAutofit/>
          </a:bodyPr>
          <a:lstStyle/>
          <a:p>
            <a:pPr marL="0" lvl="0" indent="0" algn="r" rtl="0">
              <a:lnSpc>
                <a:spcPct val="100000"/>
              </a:lnSpc>
              <a:spcBef>
                <a:spcPts val="720"/>
              </a:spcBef>
              <a:spcAft>
                <a:spcPts val="0"/>
              </a:spcAft>
              <a:buSzPts val="3600"/>
              <a:buNone/>
            </a:pPr>
            <a:r>
              <a:rPr lang="en-US">
                <a:solidFill>
                  <a:srgbClr val="377132"/>
                </a:solidFill>
              </a:rPr>
              <a:t>Will we use OPTION A or OPTION B for our journey mapping sessions?</a:t>
            </a:r>
            <a:endParaRPr/>
          </a:p>
        </p:txBody>
      </p:sp>
      <p:sp>
        <p:nvSpPr>
          <p:cNvPr id="354" name="Google Shape;354;p104"/>
          <p:cNvSpPr txBox="1"/>
          <p:nvPr/>
        </p:nvSpPr>
        <p:spPr>
          <a:xfrm>
            <a:off x="419098" y="463550"/>
            <a:ext cx="5372100" cy="63372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377132"/>
                </a:solidFill>
                <a:latin typeface="Poppins"/>
                <a:ea typeface="Poppins"/>
                <a:cs typeface="Poppins"/>
                <a:sym typeface="Poppins"/>
              </a:rPr>
              <a:t>OPTION A: </a:t>
            </a:r>
            <a:endParaRPr sz="1400" b="0" i="0" u="none" strike="noStrike" cap="none">
              <a:solidFill>
                <a:srgbClr val="000000"/>
              </a:solidFill>
              <a:latin typeface="Arial"/>
              <a:ea typeface="Arial"/>
              <a:cs typeface="Arial"/>
              <a:sym typeface="Arial"/>
            </a:endParaRPr>
          </a:p>
          <a:p>
            <a:pPr marL="0" marR="0" lvl="3" indent="0" algn="l" rtl="0">
              <a:lnSpc>
                <a:spcPct val="100000"/>
              </a:lnSpc>
              <a:spcBef>
                <a:spcPts val="1200"/>
              </a:spcBef>
              <a:spcAft>
                <a:spcPts val="0"/>
              </a:spcAft>
              <a:buClr>
                <a:srgbClr val="000000"/>
              </a:buClr>
              <a:buSzPts val="2600"/>
              <a:buFont typeface="Arial"/>
              <a:buNone/>
            </a:pPr>
            <a:r>
              <a:rPr lang="en-US" sz="2600" b="0" i="0" u="none" strike="noStrike" cap="none">
                <a:solidFill>
                  <a:srgbClr val="333333"/>
                </a:solidFill>
                <a:latin typeface="Poppins"/>
                <a:ea typeface="Poppins"/>
                <a:cs typeface="Poppins"/>
                <a:sym typeface="Poppins"/>
              </a:rPr>
              <a:t>Guide all ambassadors as one group through the journey map for each method, one at a time.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r>
              <a:rPr lang="en-US" sz="2800" b="1" i="0" u="none" strike="noStrike" cap="none">
                <a:solidFill>
                  <a:srgbClr val="377132"/>
                </a:solidFill>
                <a:latin typeface="Poppins"/>
                <a:ea typeface="Poppins"/>
                <a:cs typeface="Poppins"/>
                <a:sym typeface="Poppins"/>
              </a:rPr>
              <a:t>OPTION B: </a:t>
            </a:r>
            <a:endParaRPr sz="1400" b="0" i="0" u="none" strike="noStrike" cap="none">
              <a:solidFill>
                <a:srgbClr val="000000"/>
              </a:solidFill>
              <a:latin typeface="Arial"/>
              <a:ea typeface="Arial"/>
              <a:cs typeface="Arial"/>
              <a:sym typeface="Arial"/>
            </a:endParaRPr>
          </a:p>
          <a:p>
            <a:pPr marL="0" marR="0" lvl="6" indent="0" algn="l" rtl="0">
              <a:lnSpc>
                <a:spcPct val="100000"/>
              </a:lnSpc>
              <a:spcBef>
                <a:spcPts val="1200"/>
              </a:spcBef>
              <a:spcAft>
                <a:spcPts val="1200"/>
              </a:spcAft>
              <a:buClr>
                <a:srgbClr val="000000"/>
              </a:buClr>
              <a:buSzPts val="2600"/>
              <a:buFont typeface="Arial"/>
              <a:buNone/>
            </a:pPr>
            <a:r>
              <a:rPr lang="en-US" sz="2600" b="0" i="0" u="none" strike="noStrike" cap="none">
                <a:solidFill>
                  <a:srgbClr val="333333"/>
                </a:solidFill>
                <a:latin typeface="Poppins"/>
                <a:ea typeface="Poppins"/>
                <a:cs typeface="Poppins"/>
                <a:sym typeface="Poppins"/>
              </a:rPr>
              <a:t>Divide ambassadors into groups – one per method that you will train on – and allow each group to complete the journey map for one method. Have participants report back on their learnings to the full group.</a:t>
            </a:r>
            <a:endParaRPr sz="1400" b="0" i="0" u="none" strike="noStrike" cap="none">
              <a:solidFill>
                <a:srgbClr val="000000"/>
              </a:solidFill>
              <a:latin typeface="Arial"/>
              <a:ea typeface="Arial"/>
              <a:cs typeface="Arial"/>
              <a:sym typeface="Arial"/>
            </a:endParaRPr>
          </a:p>
        </p:txBody>
      </p:sp>
      <p:sp>
        <p:nvSpPr>
          <p:cNvPr id="355" name="Google Shape;355;p104"/>
          <p:cNvSpPr txBox="1"/>
          <p:nvPr/>
        </p:nvSpPr>
        <p:spPr>
          <a:xfrm>
            <a:off x="6153148" y="2527298"/>
            <a:ext cx="5676902" cy="3911601"/>
          </a:xfrm>
          <a:prstGeom prst="rect">
            <a:avLst/>
          </a:prstGeom>
          <a:solidFill>
            <a:srgbClr val="CEE8C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333333"/>
                </a:solidFill>
                <a:latin typeface="Poppins SemiBold"/>
                <a:ea typeface="Poppins SemiBold"/>
                <a:cs typeface="Poppins SemiBold"/>
                <a:sym typeface="Poppins SemiBold"/>
              </a:rPr>
              <a:t>Your answer may depend 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377132"/>
              </a:buClr>
              <a:buSzPts val="1800"/>
              <a:buFont typeface="Noto Sans Symbols"/>
              <a:buChar char="▪"/>
            </a:pPr>
            <a:r>
              <a:rPr lang="en-US" sz="2200" b="0" i="1" u="none" strike="noStrike" cap="none">
                <a:solidFill>
                  <a:srgbClr val="377132"/>
                </a:solidFill>
                <a:latin typeface="Poppins"/>
                <a:ea typeface="Poppins"/>
                <a:cs typeface="Poppins"/>
                <a:sym typeface="Poppins"/>
              </a:rPr>
              <a:t>How much experience </a:t>
            </a:r>
            <a:r>
              <a:rPr lang="en-US" sz="2200" b="0" i="1" u="none" strike="noStrike" cap="none">
                <a:solidFill>
                  <a:srgbClr val="333333"/>
                </a:solidFill>
                <a:latin typeface="Poppins"/>
                <a:ea typeface="Poppins"/>
                <a:cs typeface="Poppins"/>
                <a:sym typeface="Poppins"/>
              </a:rPr>
              <a:t>your ambassadors have with PrEP methods &amp; whether they </a:t>
            </a:r>
            <a:r>
              <a:rPr lang="en-US" sz="2200" b="0" i="1" u="none" strike="noStrike" cap="none">
                <a:solidFill>
                  <a:srgbClr val="377132"/>
                </a:solidFill>
                <a:latin typeface="Poppins"/>
                <a:ea typeface="Poppins"/>
                <a:cs typeface="Poppins"/>
                <a:sym typeface="Poppins"/>
              </a:rPr>
              <a:t>need a refresher</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377132"/>
              </a:buClr>
              <a:buSzPts val="1800"/>
              <a:buFont typeface="Noto Sans Symbols"/>
              <a:buChar char="▪"/>
            </a:pPr>
            <a:r>
              <a:rPr lang="en-US" sz="2200" b="0" i="1" u="none" strike="noStrike" cap="none">
                <a:solidFill>
                  <a:srgbClr val="377132"/>
                </a:solidFill>
                <a:latin typeface="Poppins"/>
                <a:ea typeface="Poppins"/>
                <a:cs typeface="Poppins"/>
                <a:sym typeface="Poppins"/>
              </a:rPr>
              <a:t>How many methods </a:t>
            </a:r>
            <a:r>
              <a:rPr lang="en-US" sz="2200" b="0" i="1" u="none" strike="noStrike" cap="none">
                <a:solidFill>
                  <a:srgbClr val="333333"/>
                </a:solidFill>
                <a:latin typeface="Poppins"/>
                <a:ea typeface="Poppins"/>
                <a:cs typeface="Poppins"/>
                <a:sym typeface="Poppins"/>
              </a:rPr>
              <a:t>you will include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377132"/>
              </a:buClr>
              <a:buSzPts val="1800"/>
              <a:buFont typeface="Noto Sans Symbols"/>
              <a:buChar char="▪"/>
            </a:pPr>
            <a:r>
              <a:rPr lang="en-US" sz="2200" b="0" i="1" u="none" strike="noStrike" cap="none">
                <a:solidFill>
                  <a:srgbClr val="377132"/>
                </a:solidFill>
                <a:latin typeface="Poppins"/>
                <a:ea typeface="Poppins"/>
                <a:cs typeface="Poppins"/>
                <a:sym typeface="Poppins"/>
              </a:rPr>
              <a:t>How many facilitators </a:t>
            </a:r>
            <a:r>
              <a:rPr lang="en-US" sz="2200" b="0" i="1" u="none" strike="noStrike" cap="none">
                <a:solidFill>
                  <a:srgbClr val="333333"/>
                </a:solidFill>
                <a:latin typeface="Poppins"/>
                <a:ea typeface="Poppins"/>
                <a:cs typeface="Poppins"/>
                <a:sym typeface="Poppins"/>
              </a:rPr>
              <a:t>you have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377132"/>
              </a:buClr>
              <a:buSzPts val="1800"/>
              <a:buFont typeface="Noto Sans Symbols"/>
              <a:buChar char="▪"/>
            </a:pPr>
            <a:r>
              <a:rPr lang="en-US" sz="2200" b="0" i="1" u="none" strike="noStrike" cap="none">
                <a:solidFill>
                  <a:srgbClr val="377132"/>
                </a:solidFill>
                <a:latin typeface="Poppins"/>
                <a:ea typeface="Poppins"/>
                <a:cs typeface="Poppins"/>
                <a:sym typeface="Poppins"/>
              </a:rPr>
              <a:t>How much time you have</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rgbClr val="377132"/>
              </a:buClr>
              <a:buSzPts val="1800"/>
              <a:buFont typeface="Noto Sans Symbols"/>
              <a:buNone/>
            </a:pPr>
            <a:endParaRPr sz="2200" b="0" i="1"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333333"/>
                </a:solidFill>
                <a:latin typeface="Poppins"/>
                <a:ea typeface="Poppins"/>
                <a:cs typeface="Poppins"/>
                <a:sym typeface="Poppins"/>
              </a:rPr>
              <a:t>Refer to your sample agenda for details about possible timing.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5FBFF"/>
        </a:solidFill>
        <a:effectLst/>
      </p:bgPr>
    </p:bg>
    <p:spTree>
      <p:nvGrpSpPr>
        <p:cNvPr id="1" name="Shape 360"/>
        <p:cNvGrpSpPr/>
        <p:nvPr/>
      </p:nvGrpSpPr>
      <p:grpSpPr>
        <a:xfrm>
          <a:off x="0" y="0"/>
          <a:ext cx="0" cy="0"/>
          <a:chOff x="0" y="0"/>
          <a:chExt cx="0" cy="0"/>
        </a:xfrm>
      </p:grpSpPr>
      <p:sp>
        <p:nvSpPr>
          <p:cNvPr id="361" name="Google Shape;361;p105"/>
          <p:cNvSpPr txBox="1">
            <a:spLocks noGrp="1"/>
          </p:cNvSpPr>
          <p:nvPr>
            <p:ph type="body" idx="2"/>
          </p:nvPr>
        </p:nvSpPr>
        <p:spPr>
          <a:xfrm>
            <a:off x="126998" y="118121"/>
            <a:ext cx="5969002" cy="149225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720"/>
              </a:spcBef>
              <a:spcAft>
                <a:spcPts val="0"/>
              </a:spcAft>
              <a:buSzPts val="3600"/>
              <a:buNone/>
            </a:pPr>
            <a:r>
              <a:rPr lang="en-US" dirty="0">
                <a:solidFill>
                  <a:srgbClr val="377132"/>
                </a:solidFill>
              </a:rPr>
              <a:t>Adapting your sample agenda</a:t>
            </a:r>
            <a:endParaRPr dirty="0"/>
          </a:p>
        </p:txBody>
      </p:sp>
      <p:sp>
        <p:nvSpPr>
          <p:cNvPr id="362" name="Google Shape;362;p105"/>
          <p:cNvSpPr txBox="1"/>
          <p:nvPr/>
        </p:nvSpPr>
        <p:spPr>
          <a:xfrm>
            <a:off x="825498" y="1610371"/>
            <a:ext cx="5372102" cy="383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333333"/>
                </a:solidFill>
                <a:latin typeface="Poppins"/>
                <a:ea typeface="Poppins"/>
                <a:cs typeface="Poppins"/>
                <a:sym typeface="Poppins"/>
              </a:rPr>
              <a:t>Using a hard copy or soft copy of the </a:t>
            </a:r>
            <a:r>
              <a:rPr lang="en-US" sz="2400" b="0" i="0" u="none" strike="noStrike" cap="none" dirty="0">
                <a:solidFill>
                  <a:srgbClr val="377132"/>
                </a:solidFill>
                <a:latin typeface="Poppins SemiBold"/>
                <a:ea typeface="Poppins SemiBold"/>
                <a:cs typeface="Poppins SemiBold"/>
                <a:sym typeface="Poppins SemiBold"/>
              </a:rPr>
              <a:t>SAMPLE AGENDA, remove the sections you will not need</a:t>
            </a:r>
            <a:r>
              <a:rPr lang="en-US" sz="2400" b="0" i="0" u="none" strike="noStrike" cap="none" dirty="0">
                <a:solidFill>
                  <a:srgbClr val="333333"/>
                </a:solidFill>
                <a:latin typeface="Poppins"/>
                <a:ea typeface="Poppins"/>
                <a:cs typeface="Poppins"/>
                <a:sym typeface="Poppins"/>
              </a:rPr>
              <a:t>. For example, remove Foundational Knowledge Sessions that you will not include, and remove the option A or B that you will not use.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2400"/>
              <a:buFont typeface="Arial"/>
              <a:buNone/>
            </a:pPr>
            <a:r>
              <a:rPr lang="en-US" sz="2400" b="0" i="0" u="none" strike="noStrike" cap="none" dirty="0">
                <a:solidFill>
                  <a:srgbClr val="333333"/>
                </a:solidFill>
                <a:latin typeface="Poppins"/>
                <a:ea typeface="Poppins"/>
                <a:cs typeface="Poppins"/>
                <a:sym typeface="Poppins"/>
              </a:rPr>
              <a:t>Now you have a version of the agenda that you can tailor to your situation!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1200"/>
              </a:spcAft>
              <a:buClr>
                <a:srgbClr val="000000"/>
              </a:buClr>
              <a:buSzPts val="1700"/>
              <a:buFont typeface="Arial"/>
              <a:buNone/>
            </a:pPr>
            <a:r>
              <a:rPr lang="en-US" sz="1700" b="0" i="0" u="none" strike="noStrike" cap="none" dirty="0">
                <a:solidFill>
                  <a:srgbClr val="333333"/>
                </a:solidFill>
                <a:latin typeface="Poppins"/>
                <a:ea typeface="Poppins"/>
                <a:cs typeface="Poppins"/>
                <a:sym typeface="Poppins"/>
              </a:rPr>
              <a:t>*Remember – the Responding to Disclosures of Violence Session should be the last session of the day</a:t>
            </a:r>
            <a:endParaRPr sz="1400" b="0" i="0" u="none" strike="noStrike" cap="none" dirty="0">
              <a:solidFill>
                <a:srgbClr val="000000"/>
              </a:solidFill>
              <a:latin typeface="Arial"/>
              <a:ea typeface="Arial"/>
              <a:cs typeface="Arial"/>
              <a:sym typeface="Arial"/>
            </a:endParaRPr>
          </a:p>
        </p:txBody>
      </p:sp>
      <p:pic>
        <p:nvPicPr>
          <p:cNvPr id="363" name="Google Shape;363;p105"/>
          <p:cNvPicPr preferRelativeResize="0"/>
          <p:nvPr/>
        </p:nvPicPr>
        <p:blipFill rotWithShape="1">
          <a:blip r:embed="rId3">
            <a:alphaModFix/>
          </a:blip>
          <a:srcRect/>
          <a:stretch/>
        </p:blipFill>
        <p:spPr>
          <a:xfrm>
            <a:off x="6705600" y="118121"/>
            <a:ext cx="4978402" cy="6621758"/>
          </a:xfrm>
          <a:prstGeom prst="rect">
            <a:avLst/>
          </a:prstGeom>
          <a:noFill/>
          <a:ln>
            <a:noFill/>
          </a:ln>
          <a:effectLst>
            <a:outerShdw blurRad="292100" dist="139700" dir="2700000" algn="tl" rotWithShape="0">
              <a:srgbClr val="333333">
                <a:alpha val="65098"/>
              </a:srgbClr>
            </a:outerShdw>
          </a:effectLst>
        </p:spPr>
      </p:pic>
      <p:sp>
        <p:nvSpPr>
          <p:cNvPr id="364" name="Google Shape;364;p105"/>
          <p:cNvSpPr txBox="1"/>
          <p:nvPr/>
        </p:nvSpPr>
        <p:spPr>
          <a:xfrm>
            <a:off x="8077200" y="5880100"/>
            <a:ext cx="3492500" cy="738664"/>
          </a:xfrm>
          <a:prstGeom prst="rect">
            <a:avLst/>
          </a:prstGeom>
          <a:solidFill>
            <a:srgbClr val="CEE8CB"/>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333333"/>
                </a:solidFill>
                <a:latin typeface="Poppins"/>
                <a:ea typeface="Poppins"/>
                <a:cs typeface="Poppins"/>
                <a:sym typeface="Poppins"/>
              </a:rPr>
              <a:t>Refer to pages 20-22 of the AGYW Version and 22-24 of the Diverse Version for more guidance.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0"/>
          <p:cNvSpPr txBox="1"/>
          <p:nvPr/>
        </p:nvSpPr>
        <p:spPr>
          <a:xfrm>
            <a:off x="638075" y="2397559"/>
            <a:ext cx="8357644"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dirty="0">
                <a:solidFill>
                  <a:schemeClr val="accent5">
                    <a:lumMod val="50000"/>
                  </a:schemeClr>
                </a:solidFill>
                <a:latin typeface="Poppins"/>
                <a:ea typeface="Poppins"/>
                <a:cs typeface="Poppins"/>
                <a:sym typeface="Poppins"/>
              </a:rPr>
              <a:t>BREAK</a:t>
            </a:r>
            <a:r>
              <a:rPr lang="en-US" sz="5400" b="1" i="0" u="none" strike="noStrike" cap="none" dirty="0">
                <a:solidFill>
                  <a:schemeClr val="accent5"/>
                </a:solidFill>
                <a:latin typeface="Poppins"/>
                <a:ea typeface="Poppins"/>
                <a:cs typeface="Poppins"/>
                <a:sym typeface="Poppins"/>
              </a:rPr>
              <a:t> </a:t>
            </a:r>
            <a:endParaRPr sz="1400" b="0" i="0" u="none" strike="noStrike" cap="none" dirty="0">
              <a:solidFill>
                <a:schemeClr val="accent5"/>
              </a:solidFill>
              <a:latin typeface="Arial"/>
              <a:ea typeface="Arial"/>
              <a:cs typeface="Arial"/>
              <a:sym typeface="Arial"/>
            </a:endParaRPr>
          </a:p>
          <a:p>
            <a:pPr marL="0" marR="0" lvl="0" indent="0" algn="l" rtl="0">
              <a:lnSpc>
                <a:spcPct val="100000"/>
              </a:lnSpc>
              <a:spcBef>
                <a:spcPts val="1080"/>
              </a:spcBef>
              <a:spcAft>
                <a:spcPts val="0"/>
              </a:spcAft>
              <a:buClr>
                <a:srgbClr val="309FCD"/>
              </a:buClr>
              <a:buSzPts val="5400"/>
              <a:buFont typeface="Arial"/>
              <a:buNone/>
            </a:pPr>
            <a:r>
              <a:rPr lang="en-US" sz="5400" b="1" i="0" u="none" strike="noStrike" cap="none" dirty="0">
                <a:solidFill>
                  <a:schemeClr val="bg1"/>
                </a:solidFill>
                <a:latin typeface="Poppins"/>
                <a:ea typeface="Poppins"/>
                <a:cs typeface="Poppins"/>
                <a:sym typeface="Poppins"/>
              </a:rPr>
              <a:t>See you in 10 minutes!</a:t>
            </a:r>
            <a:endParaRPr sz="1400" b="0" i="0" u="none" strike="noStrike" cap="none" dirty="0">
              <a:solidFill>
                <a:schemeClr val="bg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 descr="A group of people posing for a photo&#10;&#10;AI-generated content may be incorrect."/>
          <p:cNvPicPr preferRelativeResize="0"/>
          <p:nvPr/>
        </p:nvPicPr>
        <p:blipFill rotWithShape="1">
          <a:blip r:embed="rId3">
            <a:alphaModFix amt="20000"/>
          </a:blip>
          <a:srcRect/>
          <a:stretch/>
        </p:blipFill>
        <p:spPr>
          <a:xfrm>
            <a:off x="526408" y="0"/>
            <a:ext cx="11139184" cy="7424267"/>
          </a:xfrm>
          <a:prstGeom prst="rect">
            <a:avLst/>
          </a:prstGeom>
          <a:noFill/>
          <a:ln>
            <a:noFill/>
          </a:ln>
        </p:spPr>
      </p:pic>
      <p:sp>
        <p:nvSpPr>
          <p:cNvPr id="227" name="Google Shape;227;p3"/>
          <p:cNvSpPr txBox="1">
            <a:spLocks noGrp="1"/>
          </p:cNvSpPr>
          <p:nvPr>
            <p:ph type="body" idx="1"/>
          </p:nvPr>
        </p:nvSpPr>
        <p:spPr>
          <a:xfrm>
            <a:off x="812802" y="1519587"/>
            <a:ext cx="10174512" cy="522955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accent1"/>
              </a:buClr>
              <a:buSzPts val="2640"/>
              <a:buChar char="•"/>
            </a:pPr>
            <a:r>
              <a:rPr lang="en-US" sz="2400" dirty="0"/>
              <a:t>Recognize that we are all </a:t>
            </a:r>
            <a:r>
              <a:rPr lang="en-US" sz="2400" b="1" dirty="0"/>
              <a:t>teachers </a:t>
            </a:r>
            <a:r>
              <a:rPr lang="en-US" sz="2400" b="1" i="1" dirty="0"/>
              <a:t>and</a:t>
            </a:r>
            <a:r>
              <a:rPr lang="en-US" sz="2400" b="1" dirty="0"/>
              <a:t> learners</a:t>
            </a:r>
            <a:r>
              <a:rPr lang="en-US" sz="2400" dirty="0"/>
              <a:t>.</a:t>
            </a:r>
            <a:endParaRPr dirty="0"/>
          </a:p>
          <a:p>
            <a:pPr marL="342900" lvl="0" indent="-342900" algn="l" rtl="0">
              <a:lnSpc>
                <a:spcPct val="100000"/>
              </a:lnSpc>
              <a:spcBef>
                <a:spcPts val="600"/>
              </a:spcBef>
              <a:spcAft>
                <a:spcPts val="0"/>
              </a:spcAft>
              <a:buClr>
                <a:schemeClr val="accent1"/>
              </a:buClr>
              <a:buSzPts val="2640"/>
              <a:buChar char="•"/>
            </a:pPr>
            <a:r>
              <a:rPr lang="en-US" sz="2400" dirty="0"/>
              <a:t>Practice </a:t>
            </a:r>
            <a:r>
              <a:rPr lang="en-US" sz="2400" b="1" dirty="0"/>
              <a:t>active listening </a:t>
            </a:r>
            <a:r>
              <a:rPr lang="en-US" sz="2400" dirty="0"/>
              <a:t>and </a:t>
            </a:r>
            <a:r>
              <a:rPr lang="en-US" sz="2400" b="1" dirty="0"/>
              <a:t>active participation</a:t>
            </a:r>
            <a:r>
              <a:rPr lang="en-US" sz="2400" dirty="0"/>
              <a:t>.</a:t>
            </a:r>
            <a:endParaRPr dirty="0"/>
          </a:p>
          <a:p>
            <a:pPr marL="342900" lvl="0" indent="-342900" algn="l" rtl="0">
              <a:lnSpc>
                <a:spcPct val="100000"/>
              </a:lnSpc>
              <a:spcBef>
                <a:spcPts val="600"/>
              </a:spcBef>
              <a:spcAft>
                <a:spcPts val="0"/>
              </a:spcAft>
              <a:buClr>
                <a:schemeClr val="accent1"/>
              </a:buClr>
              <a:buSzPts val="2640"/>
              <a:buChar char="•"/>
            </a:pPr>
            <a:r>
              <a:rPr lang="en-US" sz="2400" dirty="0"/>
              <a:t>Ensure that you </a:t>
            </a:r>
            <a:r>
              <a:rPr lang="en-US" sz="2400" b="1" dirty="0"/>
              <a:t>minimize distractions</a:t>
            </a:r>
            <a:r>
              <a:rPr lang="en-US" sz="2400" dirty="0"/>
              <a:t>. You will get out of the training what you put into it.</a:t>
            </a:r>
            <a:endParaRPr dirty="0"/>
          </a:p>
          <a:p>
            <a:pPr marL="342900" lvl="0" indent="-342900" algn="l" rtl="0">
              <a:lnSpc>
                <a:spcPct val="100000"/>
              </a:lnSpc>
              <a:spcBef>
                <a:spcPts val="600"/>
              </a:spcBef>
              <a:spcAft>
                <a:spcPts val="0"/>
              </a:spcAft>
              <a:buClr>
                <a:schemeClr val="accent1"/>
              </a:buClr>
              <a:buSzPts val="2640"/>
              <a:buChar char="•"/>
            </a:pPr>
            <a:r>
              <a:rPr lang="en-US" sz="2400" dirty="0"/>
              <a:t>Be </a:t>
            </a:r>
            <a:r>
              <a:rPr lang="en-US" sz="2400" b="1" dirty="0"/>
              <a:t>mindful</a:t>
            </a:r>
            <a:r>
              <a:rPr lang="en-US" sz="2400" dirty="0"/>
              <a:t> </a:t>
            </a:r>
            <a:r>
              <a:rPr lang="en-US" sz="2400" b="1" dirty="0"/>
              <a:t>and respectful </a:t>
            </a:r>
            <a:r>
              <a:rPr lang="en-US" sz="2400" dirty="0"/>
              <a:t>of mind, body, spirit, and emotions – for ourselves and others!</a:t>
            </a:r>
            <a:endParaRPr dirty="0"/>
          </a:p>
          <a:p>
            <a:pPr marL="342900" lvl="0" indent="-342900" algn="l" rtl="0">
              <a:lnSpc>
                <a:spcPct val="100000"/>
              </a:lnSpc>
              <a:spcBef>
                <a:spcPts val="600"/>
              </a:spcBef>
              <a:spcAft>
                <a:spcPts val="0"/>
              </a:spcAft>
              <a:buClr>
                <a:schemeClr val="accent1"/>
              </a:buClr>
              <a:buSzPts val="2640"/>
              <a:buChar char="•"/>
            </a:pPr>
            <a:r>
              <a:rPr lang="en-US" sz="2400" dirty="0"/>
              <a:t>Share the </a:t>
            </a:r>
            <a:r>
              <a:rPr lang="en-US" sz="2400" b="1" dirty="0"/>
              <a:t>responsibility for success</a:t>
            </a:r>
            <a:r>
              <a:rPr lang="en-US" sz="2400" dirty="0"/>
              <a:t>.</a:t>
            </a:r>
            <a:endParaRPr dirty="0"/>
          </a:p>
          <a:p>
            <a:pPr marL="342900" lvl="0" indent="-342900" algn="l" rtl="0">
              <a:lnSpc>
                <a:spcPct val="100000"/>
              </a:lnSpc>
              <a:spcBef>
                <a:spcPts val="600"/>
              </a:spcBef>
              <a:spcAft>
                <a:spcPts val="0"/>
              </a:spcAft>
              <a:buClr>
                <a:schemeClr val="accent1"/>
              </a:buClr>
              <a:buSzPts val="2640"/>
              <a:buChar char="•"/>
            </a:pPr>
            <a:r>
              <a:rPr lang="en-US" sz="2400" dirty="0"/>
              <a:t>Remember that all contributions are </a:t>
            </a:r>
            <a:r>
              <a:rPr lang="en-US" sz="2400" b="1" dirty="0"/>
              <a:t>valuable</a:t>
            </a:r>
            <a:r>
              <a:rPr lang="en-US" sz="2400" dirty="0"/>
              <a:t>.</a:t>
            </a:r>
            <a:endParaRPr dirty="0"/>
          </a:p>
          <a:p>
            <a:pPr marL="342900" lvl="0" indent="-342900" algn="l" rtl="0">
              <a:lnSpc>
                <a:spcPct val="100000"/>
              </a:lnSpc>
              <a:spcBef>
                <a:spcPts val="600"/>
              </a:spcBef>
              <a:spcAft>
                <a:spcPts val="0"/>
              </a:spcAft>
              <a:buClr>
                <a:schemeClr val="accent1"/>
              </a:buClr>
              <a:buSzPts val="2640"/>
              <a:buChar char="•"/>
            </a:pPr>
            <a:r>
              <a:rPr lang="en-US" sz="2400" dirty="0"/>
              <a:t>Be </a:t>
            </a:r>
            <a:r>
              <a:rPr lang="en-US" sz="2400" b="1" dirty="0"/>
              <a:t>supportive</a:t>
            </a:r>
            <a:r>
              <a:rPr lang="en-US" sz="2400" dirty="0"/>
              <a:t> of one another.</a:t>
            </a:r>
            <a:endParaRPr dirty="0"/>
          </a:p>
          <a:p>
            <a:pPr marL="342900" lvl="0" indent="-342900" algn="l" rtl="0">
              <a:lnSpc>
                <a:spcPct val="100000"/>
              </a:lnSpc>
              <a:spcBef>
                <a:spcPts val="600"/>
              </a:spcBef>
              <a:spcAft>
                <a:spcPts val="0"/>
              </a:spcAft>
              <a:buClr>
                <a:schemeClr val="accent1"/>
              </a:buClr>
              <a:buSzPts val="2640"/>
              <a:buChar char="•"/>
            </a:pPr>
            <a:r>
              <a:rPr lang="en-US" sz="2400" b="1" dirty="0"/>
              <a:t>What else?</a:t>
            </a:r>
            <a:endParaRPr dirty="0"/>
          </a:p>
        </p:txBody>
      </p:sp>
      <p:sp>
        <p:nvSpPr>
          <p:cNvPr id="228" name="Google Shape;228;p3"/>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marR="0" lvl="0" indent="-342900" algn="l" rtl="0">
              <a:lnSpc>
                <a:spcPct val="100000"/>
              </a:lnSpc>
              <a:spcBef>
                <a:spcPts val="0"/>
              </a:spcBef>
              <a:spcAft>
                <a:spcPts val="0"/>
              </a:spcAft>
              <a:buClr>
                <a:srgbClr val="309FCD"/>
              </a:buClr>
              <a:buSzPts val="3600"/>
              <a:buFont typeface="Arial"/>
              <a:buNone/>
            </a:pPr>
            <a:r>
              <a:rPr lang="en-US" sz="3600" b="1" i="0" u="none" strike="noStrike" cap="none">
                <a:solidFill>
                  <a:schemeClr val="accent1"/>
                </a:solidFill>
                <a:latin typeface="Poppins"/>
                <a:ea typeface="Poppins"/>
                <a:cs typeface="Poppins"/>
                <a:sym typeface="Poppins"/>
              </a:rPr>
              <a:t>REMINDER: Our Working Agreements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2"/>
          <p:cNvSpPr txBox="1">
            <a:spLocks noGrp="1"/>
          </p:cNvSpPr>
          <p:nvPr>
            <p:ph type="body" idx="1"/>
          </p:nvPr>
        </p:nvSpPr>
        <p:spPr>
          <a:xfrm>
            <a:off x="927100" y="2219325"/>
            <a:ext cx="6075363"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dirty="0">
                <a:solidFill>
                  <a:schemeClr val="dk2"/>
                </a:solidFill>
                <a:latin typeface="Poppins"/>
                <a:ea typeface="Poppins"/>
                <a:cs typeface="Poppins"/>
                <a:sym typeface="Poppins"/>
              </a:rPr>
              <a:t>PREPARING FOR </a:t>
            </a:r>
            <a:r>
              <a:rPr lang="en-US" sz="5400" b="1" i="0" u="none" strike="noStrike" cap="none" dirty="0">
                <a:solidFill>
                  <a:schemeClr val="bg1"/>
                </a:solidFill>
                <a:latin typeface="Poppins"/>
                <a:ea typeface="Poppins"/>
                <a:cs typeface="Poppins"/>
                <a:sym typeface="Poppins"/>
              </a:rPr>
              <a:t>YOUR</a:t>
            </a:r>
            <a:r>
              <a:rPr lang="en-US" sz="5400" b="1" i="0" u="none" strike="noStrike" cap="none" dirty="0">
                <a:solidFill>
                  <a:schemeClr val="dk2"/>
                </a:solidFill>
                <a:latin typeface="Poppins"/>
                <a:ea typeface="Poppins"/>
                <a:cs typeface="Poppins"/>
                <a:sym typeface="Poppins"/>
              </a:rPr>
              <a:t> TRAINING</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381"/>
        <p:cNvGrpSpPr/>
        <p:nvPr/>
      </p:nvGrpSpPr>
      <p:grpSpPr>
        <a:xfrm>
          <a:off x="0" y="0"/>
          <a:ext cx="0" cy="0"/>
          <a:chOff x="0" y="0"/>
          <a:chExt cx="0" cy="0"/>
        </a:xfrm>
      </p:grpSpPr>
      <p:sp>
        <p:nvSpPr>
          <p:cNvPr id="382" name="Google Shape;382;p32"/>
          <p:cNvSpPr txBox="1">
            <a:spLocks noGrp="1"/>
          </p:cNvSpPr>
          <p:nvPr>
            <p:ph type="title"/>
          </p:nvPr>
        </p:nvSpPr>
        <p:spPr>
          <a:xfrm>
            <a:off x="5210629" y="571500"/>
            <a:ext cx="6468232" cy="122532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SzPts val="1400"/>
              <a:buNone/>
            </a:pPr>
            <a:r>
              <a:rPr lang="en-US">
                <a:solidFill>
                  <a:srgbClr val="7030A0"/>
                </a:solidFill>
              </a:rPr>
              <a:t>How will we prepare our MATERIALS for the training?</a:t>
            </a:r>
            <a:endParaRPr/>
          </a:p>
        </p:txBody>
      </p:sp>
      <p:sp>
        <p:nvSpPr>
          <p:cNvPr id="383" name="Google Shape;383;p32"/>
          <p:cNvSpPr txBox="1">
            <a:spLocks noGrp="1"/>
          </p:cNvSpPr>
          <p:nvPr>
            <p:ph type="body" idx="1"/>
          </p:nvPr>
        </p:nvSpPr>
        <p:spPr>
          <a:xfrm>
            <a:off x="4978400" y="1883906"/>
            <a:ext cx="6700461" cy="408509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030A0"/>
              </a:buClr>
              <a:buSzPts val="2000"/>
              <a:buFont typeface="Noto Sans Symbols"/>
              <a:buChar char="▪"/>
            </a:pPr>
            <a:r>
              <a:rPr lang="en-US" sz="2400">
                <a:solidFill>
                  <a:srgbClr val="333333"/>
                </a:solidFill>
              </a:rPr>
              <a:t>Do you need to </a:t>
            </a:r>
            <a:r>
              <a:rPr lang="en-US" sz="2400" b="1">
                <a:solidFill>
                  <a:srgbClr val="7030A0"/>
                </a:solidFill>
              </a:rPr>
              <a:t>modify the toolkit</a:t>
            </a:r>
            <a:r>
              <a:rPr lang="en-US" sz="2400">
                <a:solidFill>
                  <a:srgbClr val="333333"/>
                </a:solidFill>
              </a:rPr>
              <a:t> for ambassadors?*</a:t>
            </a:r>
            <a:endParaRPr/>
          </a:p>
          <a:p>
            <a:pPr marL="342900" lvl="0" indent="-342900" algn="l" rtl="0">
              <a:lnSpc>
                <a:spcPct val="100000"/>
              </a:lnSpc>
              <a:spcBef>
                <a:spcPts val="1200"/>
              </a:spcBef>
              <a:spcAft>
                <a:spcPts val="0"/>
              </a:spcAft>
              <a:buClr>
                <a:srgbClr val="7030A0"/>
              </a:buClr>
              <a:buSzPts val="2000"/>
              <a:buFont typeface="Noto Sans Symbols"/>
              <a:buChar char="▪"/>
            </a:pPr>
            <a:r>
              <a:rPr lang="en-US" sz="2400">
                <a:solidFill>
                  <a:srgbClr val="333333"/>
                </a:solidFill>
              </a:rPr>
              <a:t>How will you </a:t>
            </a:r>
            <a:r>
              <a:rPr lang="en-US" sz="2400" b="1">
                <a:solidFill>
                  <a:srgbClr val="7030A0"/>
                </a:solidFill>
              </a:rPr>
              <a:t>adapt the pre- and post-knowledge checks </a:t>
            </a:r>
            <a:r>
              <a:rPr lang="en-US" sz="2400">
                <a:solidFill>
                  <a:srgbClr val="333333"/>
                </a:solidFill>
              </a:rPr>
              <a:t>to fit your content? Will you use these resources?**</a:t>
            </a:r>
            <a:endParaRPr/>
          </a:p>
          <a:p>
            <a:pPr marL="342900" lvl="0" indent="-342900" algn="l" rtl="0">
              <a:lnSpc>
                <a:spcPct val="100000"/>
              </a:lnSpc>
              <a:spcBef>
                <a:spcPts val="1200"/>
              </a:spcBef>
              <a:spcAft>
                <a:spcPts val="0"/>
              </a:spcAft>
              <a:buClr>
                <a:srgbClr val="7030A0"/>
              </a:buClr>
              <a:buSzPts val="2000"/>
              <a:buFont typeface="Noto Sans Symbols"/>
              <a:buChar char="▪"/>
            </a:pPr>
            <a:r>
              <a:rPr lang="en-US" sz="2400">
                <a:solidFill>
                  <a:srgbClr val="333333"/>
                </a:solidFill>
              </a:rPr>
              <a:t>Who will prepare </a:t>
            </a:r>
            <a:r>
              <a:rPr lang="en-US" sz="2400" b="1">
                <a:solidFill>
                  <a:srgbClr val="7030A0"/>
                </a:solidFill>
              </a:rPr>
              <a:t>graduation certificates</a:t>
            </a:r>
            <a:r>
              <a:rPr lang="en-US" sz="2400">
                <a:solidFill>
                  <a:srgbClr val="333333"/>
                </a:solidFill>
              </a:rPr>
              <a:t>?</a:t>
            </a:r>
            <a:endParaRPr/>
          </a:p>
          <a:p>
            <a:pPr marL="342900" lvl="0" indent="-342900" algn="l" rtl="0">
              <a:lnSpc>
                <a:spcPct val="100000"/>
              </a:lnSpc>
              <a:spcBef>
                <a:spcPts val="1200"/>
              </a:spcBef>
              <a:spcAft>
                <a:spcPts val="0"/>
              </a:spcAft>
              <a:buClr>
                <a:srgbClr val="7030A0"/>
              </a:buClr>
              <a:buSzPts val="2000"/>
              <a:buFont typeface="Noto Sans Symbols"/>
              <a:buChar char="▪"/>
            </a:pPr>
            <a:r>
              <a:rPr lang="en-US" sz="2400">
                <a:solidFill>
                  <a:srgbClr val="333333"/>
                </a:solidFill>
              </a:rPr>
              <a:t>What </a:t>
            </a:r>
            <a:r>
              <a:rPr lang="en-US" sz="2400" b="1">
                <a:solidFill>
                  <a:srgbClr val="7030A0"/>
                </a:solidFill>
              </a:rPr>
              <a:t>other materials </a:t>
            </a:r>
            <a:r>
              <a:rPr lang="en-US" sz="2400">
                <a:solidFill>
                  <a:srgbClr val="333333"/>
                </a:solidFill>
              </a:rPr>
              <a:t>will you need? Flipcharts, markers, post-it notes, etc.</a:t>
            </a:r>
            <a:endParaRPr/>
          </a:p>
          <a:p>
            <a:pPr marL="0" lvl="0" indent="0" algn="r" rtl="0">
              <a:lnSpc>
                <a:spcPct val="100000"/>
              </a:lnSpc>
              <a:spcBef>
                <a:spcPts val="1200"/>
              </a:spcBef>
              <a:spcAft>
                <a:spcPts val="0"/>
              </a:spcAft>
              <a:buClr>
                <a:srgbClr val="7030A0"/>
              </a:buClr>
              <a:buSzPts val="2000"/>
              <a:buNone/>
            </a:pPr>
            <a:r>
              <a:rPr lang="en-US" sz="1800" i="1">
                <a:solidFill>
                  <a:srgbClr val="333333"/>
                </a:solidFill>
              </a:rPr>
              <a:t>*If you will modify the toolkit, you may need support from a graphic designer or expert in PDF editing</a:t>
            </a:r>
            <a:endParaRPr/>
          </a:p>
          <a:p>
            <a:pPr marL="0" lvl="0" indent="0" algn="r" rtl="0">
              <a:lnSpc>
                <a:spcPct val="100000"/>
              </a:lnSpc>
              <a:spcBef>
                <a:spcPts val="600"/>
              </a:spcBef>
              <a:spcAft>
                <a:spcPts val="1200"/>
              </a:spcAft>
              <a:buClr>
                <a:srgbClr val="7030A0"/>
              </a:buClr>
              <a:buSzPts val="2000"/>
              <a:buNone/>
            </a:pPr>
            <a:r>
              <a:rPr lang="en-US" sz="1800" i="1">
                <a:solidFill>
                  <a:srgbClr val="333333"/>
                </a:solidFill>
              </a:rPr>
              <a:t>**Available on the </a:t>
            </a:r>
            <a:r>
              <a:rPr lang="en-US" sz="1800" i="1" u="sng">
                <a:solidFill>
                  <a:srgbClr val="333333"/>
                </a:solidFill>
                <a:hlinkClick r:id="rId3">
                  <a:extLst>
                    <a:ext uri="{A12FA001-AC4F-418D-AE19-62706E023703}">
                      <ahyp:hlinkClr xmlns:ahyp="http://schemas.microsoft.com/office/drawing/2018/hyperlinkcolor" val="tx"/>
                    </a:ext>
                  </a:extLst>
                </a:hlinkClick>
              </a:rPr>
              <a:t>PrEPWatch ambassador page</a:t>
            </a:r>
            <a:endParaRPr sz="1800" i="1">
              <a:solidFill>
                <a:srgbClr val="333333"/>
              </a:solidFill>
            </a:endParaRPr>
          </a:p>
        </p:txBody>
      </p:sp>
      <p:sp>
        <p:nvSpPr>
          <p:cNvPr id="384" name="Google Shape;384;p32"/>
          <p:cNvSpPr txBox="1"/>
          <p:nvPr/>
        </p:nvSpPr>
        <p:spPr>
          <a:xfrm>
            <a:off x="88900" y="6045198"/>
            <a:ext cx="3492500" cy="738664"/>
          </a:xfrm>
          <a:prstGeom prst="rect">
            <a:avLst/>
          </a:prstGeom>
          <a:solidFill>
            <a:srgbClr val="7030A0">
              <a:alpha val="52941"/>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Poppins"/>
                <a:ea typeface="Poppins"/>
                <a:cs typeface="Poppins"/>
                <a:sym typeface="Poppins"/>
              </a:rPr>
              <a:t>Refer to pages 13-15 of the AGYW Version and 15-18 of the Diverse Version for more guidance.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389"/>
        <p:cNvGrpSpPr/>
        <p:nvPr/>
      </p:nvGrpSpPr>
      <p:grpSpPr>
        <a:xfrm>
          <a:off x="0" y="0"/>
          <a:ext cx="0" cy="0"/>
          <a:chOff x="0" y="0"/>
          <a:chExt cx="0" cy="0"/>
        </a:xfrm>
      </p:grpSpPr>
      <p:sp>
        <p:nvSpPr>
          <p:cNvPr id="390" name="Google Shape;390;p106"/>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solidFill>
                  <a:srgbClr val="F47721"/>
                </a:solidFill>
              </a:rPr>
              <a:t>What about ICEBREAKER and ENERGIZER activities?</a:t>
            </a:r>
            <a:endParaRPr/>
          </a:p>
        </p:txBody>
      </p:sp>
      <p:sp>
        <p:nvSpPr>
          <p:cNvPr id="391" name="Google Shape;391;p106"/>
          <p:cNvSpPr txBox="1">
            <a:spLocks noGrp="1"/>
          </p:cNvSpPr>
          <p:nvPr>
            <p:ph type="body" idx="1"/>
          </p:nvPr>
        </p:nvSpPr>
        <p:spPr>
          <a:xfrm>
            <a:off x="4363661" y="2315707"/>
            <a:ext cx="7315200" cy="804862"/>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rgbClr val="F47721"/>
              </a:buClr>
              <a:buSzPts val="2000"/>
              <a:buFont typeface="Noto Sans Symbols"/>
              <a:buChar char="▪"/>
            </a:pPr>
            <a:r>
              <a:rPr lang="en-US" sz="2400">
                <a:solidFill>
                  <a:srgbClr val="333333"/>
                </a:solidFill>
              </a:rPr>
              <a:t>What </a:t>
            </a:r>
            <a:r>
              <a:rPr lang="en-US" sz="2400" b="1">
                <a:solidFill>
                  <a:srgbClr val="F47721"/>
                </a:solidFill>
              </a:rPr>
              <a:t>ICEBREAKERS</a:t>
            </a:r>
            <a:r>
              <a:rPr lang="en-US" sz="2400">
                <a:solidFill>
                  <a:srgbClr val="333333"/>
                </a:solidFill>
              </a:rPr>
              <a:t> could we use during the training? </a:t>
            </a:r>
            <a:endParaRPr/>
          </a:p>
          <a:p>
            <a:pPr marL="457200" lvl="0" indent="-457200" algn="l" rtl="0">
              <a:lnSpc>
                <a:spcPct val="100000"/>
              </a:lnSpc>
              <a:spcBef>
                <a:spcPts val="1200"/>
              </a:spcBef>
              <a:spcAft>
                <a:spcPts val="0"/>
              </a:spcAft>
              <a:buClr>
                <a:srgbClr val="F47721"/>
              </a:buClr>
              <a:buSzPts val="2000"/>
              <a:buFont typeface="Noto Sans Symbols"/>
              <a:buChar char="▪"/>
            </a:pPr>
            <a:r>
              <a:rPr lang="en-US" sz="2400">
                <a:solidFill>
                  <a:srgbClr val="333333"/>
                </a:solidFill>
              </a:rPr>
              <a:t>What </a:t>
            </a:r>
            <a:r>
              <a:rPr lang="en-US" sz="2400" b="1">
                <a:solidFill>
                  <a:srgbClr val="F47721"/>
                </a:solidFill>
              </a:rPr>
              <a:t>ENERGIZERS</a:t>
            </a:r>
            <a:r>
              <a:rPr lang="en-US" sz="2400">
                <a:solidFill>
                  <a:srgbClr val="333333"/>
                </a:solidFill>
              </a:rPr>
              <a:t> could we use, and when will we use them?</a:t>
            </a:r>
            <a:endParaRPr/>
          </a:p>
          <a:p>
            <a:pPr marL="457200" lvl="0" indent="-457200" algn="l" rtl="0">
              <a:lnSpc>
                <a:spcPct val="100000"/>
              </a:lnSpc>
              <a:spcBef>
                <a:spcPts val="1200"/>
              </a:spcBef>
              <a:spcAft>
                <a:spcPts val="0"/>
              </a:spcAft>
              <a:buClr>
                <a:srgbClr val="F47721"/>
              </a:buClr>
              <a:buSzPts val="2000"/>
              <a:buFont typeface="Noto Sans Symbols"/>
              <a:buChar char="▪"/>
            </a:pPr>
            <a:r>
              <a:rPr lang="en-US" sz="2400">
                <a:solidFill>
                  <a:srgbClr val="333333"/>
                </a:solidFill>
              </a:rPr>
              <a:t>Will we have </a:t>
            </a:r>
            <a:r>
              <a:rPr lang="en-US" sz="2400" b="1">
                <a:solidFill>
                  <a:srgbClr val="F47721"/>
                </a:solidFill>
              </a:rPr>
              <a:t>extra icebreakers and energizers on-hand </a:t>
            </a:r>
            <a:r>
              <a:rPr lang="en-US" sz="2400">
                <a:solidFill>
                  <a:srgbClr val="333333"/>
                </a:solidFill>
              </a:rPr>
              <a:t>in case they are needed?</a:t>
            </a:r>
            <a:endParaRPr/>
          </a:p>
          <a:p>
            <a:pPr marL="342900" lvl="0" indent="-215900" algn="r" rtl="0">
              <a:lnSpc>
                <a:spcPct val="100000"/>
              </a:lnSpc>
              <a:spcBef>
                <a:spcPts val="1200"/>
              </a:spcBef>
              <a:spcAft>
                <a:spcPts val="1200"/>
              </a:spcAft>
              <a:buClr>
                <a:srgbClr val="F47721"/>
              </a:buClr>
              <a:buSzPts val="2000"/>
              <a:buFont typeface="Noto Sans Symbols"/>
              <a:buNone/>
            </a:pPr>
            <a:endParaRPr sz="1800" i="1">
              <a:solidFill>
                <a:srgbClr val="333333"/>
              </a:solidFill>
            </a:endParaRPr>
          </a:p>
        </p:txBody>
      </p:sp>
      <p:sp>
        <p:nvSpPr>
          <p:cNvPr id="392" name="Google Shape;392;p106"/>
          <p:cNvSpPr txBox="1"/>
          <p:nvPr/>
        </p:nvSpPr>
        <p:spPr>
          <a:xfrm>
            <a:off x="6865561" y="6160906"/>
            <a:ext cx="4813300" cy="523220"/>
          </a:xfrm>
          <a:prstGeom prst="rect">
            <a:avLst/>
          </a:prstGeom>
          <a:solidFill>
            <a:srgbClr val="F47721">
              <a:alpha val="52941"/>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Poppins"/>
                <a:ea typeface="Poppins"/>
                <a:cs typeface="Poppins"/>
                <a:sym typeface="Poppins"/>
              </a:rPr>
              <a:t>Refer to pages 13-15 of the AGYW Version and 15-18 of the Diverse Version for more guidance.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397"/>
        <p:cNvGrpSpPr/>
        <p:nvPr/>
      </p:nvGrpSpPr>
      <p:grpSpPr>
        <a:xfrm>
          <a:off x="0" y="0"/>
          <a:ext cx="0" cy="0"/>
          <a:chOff x="0" y="0"/>
          <a:chExt cx="0" cy="0"/>
        </a:xfrm>
      </p:grpSpPr>
      <p:sp>
        <p:nvSpPr>
          <p:cNvPr id="398" name="Google Shape;398;p107"/>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SzPts val="1400"/>
              <a:buNone/>
            </a:pPr>
            <a:r>
              <a:rPr lang="en-US">
                <a:solidFill>
                  <a:schemeClr val="accent5"/>
                </a:solidFill>
              </a:rPr>
              <a:t>What OTHER ACCOMMODATIONS do we need to make?</a:t>
            </a:r>
            <a:endParaRPr/>
          </a:p>
        </p:txBody>
      </p:sp>
      <p:sp>
        <p:nvSpPr>
          <p:cNvPr id="399" name="Google Shape;399;p107"/>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030A0"/>
              </a:buClr>
              <a:buSzPts val="2000"/>
              <a:buFont typeface="Noto Sans Symbols"/>
              <a:buChar char="▪"/>
            </a:pPr>
            <a:r>
              <a:rPr lang="en-US" sz="2400">
                <a:solidFill>
                  <a:srgbClr val="333333"/>
                </a:solidFill>
              </a:rPr>
              <a:t>Should we </a:t>
            </a:r>
            <a:r>
              <a:rPr lang="en-US" sz="2400" b="1">
                <a:solidFill>
                  <a:schemeClr val="accent5"/>
                </a:solidFill>
              </a:rPr>
              <a:t>provide childcare</a:t>
            </a:r>
            <a:r>
              <a:rPr lang="en-US" sz="2400">
                <a:solidFill>
                  <a:srgbClr val="333333"/>
                </a:solidFill>
              </a:rPr>
              <a:t>? If so, what space can we use?</a:t>
            </a:r>
            <a:endParaRPr/>
          </a:p>
          <a:p>
            <a:pPr marL="342900" lvl="0" indent="-342900" algn="l" rtl="0">
              <a:lnSpc>
                <a:spcPct val="100000"/>
              </a:lnSpc>
              <a:spcBef>
                <a:spcPts val="1200"/>
              </a:spcBef>
              <a:spcAft>
                <a:spcPts val="0"/>
              </a:spcAft>
              <a:buClr>
                <a:srgbClr val="7030A0"/>
              </a:buClr>
              <a:buSzPts val="2000"/>
              <a:buFont typeface="Noto Sans Symbols"/>
              <a:buChar char="▪"/>
            </a:pPr>
            <a:r>
              <a:rPr lang="en-US" sz="2400">
                <a:solidFill>
                  <a:srgbClr val="333333"/>
                </a:solidFill>
              </a:rPr>
              <a:t>Do participants need a </a:t>
            </a:r>
            <a:r>
              <a:rPr lang="en-US" sz="2400" b="1">
                <a:solidFill>
                  <a:schemeClr val="accent5"/>
                </a:solidFill>
              </a:rPr>
              <a:t>private space for breastfeeding</a:t>
            </a:r>
            <a:r>
              <a:rPr lang="en-US" sz="2400">
                <a:solidFill>
                  <a:srgbClr val="333333"/>
                </a:solidFill>
              </a:rPr>
              <a:t>?</a:t>
            </a:r>
            <a:endParaRPr/>
          </a:p>
          <a:p>
            <a:pPr marL="342900" lvl="0" indent="-342900" algn="l" rtl="0">
              <a:lnSpc>
                <a:spcPct val="100000"/>
              </a:lnSpc>
              <a:spcBef>
                <a:spcPts val="1200"/>
              </a:spcBef>
              <a:spcAft>
                <a:spcPts val="0"/>
              </a:spcAft>
              <a:buClr>
                <a:srgbClr val="7030A0"/>
              </a:buClr>
              <a:buSzPts val="2000"/>
              <a:buFont typeface="Noto Sans Symbols"/>
              <a:buChar char="▪"/>
            </a:pPr>
            <a:r>
              <a:rPr lang="en-US" sz="2400">
                <a:solidFill>
                  <a:srgbClr val="333333"/>
                </a:solidFill>
              </a:rPr>
              <a:t>How can we make our </a:t>
            </a:r>
            <a:r>
              <a:rPr lang="en-US" sz="2400" b="1">
                <a:solidFill>
                  <a:schemeClr val="accent5"/>
                </a:solidFill>
              </a:rPr>
              <a:t>restrooms inclusive </a:t>
            </a:r>
            <a:r>
              <a:rPr lang="en-US" sz="2400">
                <a:solidFill>
                  <a:srgbClr val="333333"/>
                </a:solidFill>
              </a:rPr>
              <a:t>for all our participants?</a:t>
            </a:r>
            <a:endParaRPr/>
          </a:p>
          <a:p>
            <a:pPr marL="342900" lvl="0" indent="-342900" algn="l" rtl="0">
              <a:lnSpc>
                <a:spcPct val="100000"/>
              </a:lnSpc>
              <a:spcBef>
                <a:spcPts val="1200"/>
              </a:spcBef>
              <a:spcAft>
                <a:spcPts val="0"/>
              </a:spcAft>
              <a:buClr>
                <a:srgbClr val="7030A0"/>
              </a:buClr>
              <a:buSzPts val="2000"/>
              <a:buFont typeface="Noto Sans Symbols"/>
              <a:buChar char="▪"/>
            </a:pPr>
            <a:r>
              <a:rPr lang="en-US" sz="2400">
                <a:solidFill>
                  <a:srgbClr val="333333"/>
                </a:solidFill>
              </a:rPr>
              <a:t>What </a:t>
            </a:r>
            <a:r>
              <a:rPr lang="en-US" sz="2400" b="1">
                <a:solidFill>
                  <a:schemeClr val="accent5"/>
                </a:solidFill>
              </a:rPr>
              <a:t>other accommodations </a:t>
            </a:r>
            <a:r>
              <a:rPr lang="en-US" sz="2400">
                <a:solidFill>
                  <a:srgbClr val="333333"/>
                </a:solidFill>
              </a:rPr>
              <a:t>should we make? What about participants with </a:t>
            </a:r>
            <a:r>
              <a:rPr lang="en-US" sz="2400" b="1">
                <a:solidFill>
                  <a:schemeClr val="accent5"/>
                </a:solidFill>
              </a:rPr>
              <a:t>mobility, hearing, or visual needs</a:t>
            </a:r>
            <a:r>
              <a:rPr lang="en-US" sz="2400">
                <a:solidFill>
                  <a:srgbClr val="333333"/>
                </a:solidFill>
              </a:rPr>
              <a:t>?</a:t>
            </a:r>
            <a:endParaRPr/>
          </a:p>
          <a:p>
            <a:pPr marL="0" lvl="0" indent="0" algn="r" rtl="0">
              <a:lnSpc>
                <a:spcPct val="100000"/>
              </a:lnSpc>
              <a:spcBef>
                <a:spcPts val="1200"/>
              </a:spcBef>
              <a:spcAft>
                <a:spcPts val="1200"/>
              </a:spcAft>
              <a:buClr>
                <a:srgbClr val="7030A0"/>
              </a:buClr>
              <a:buSzPts val="2000"/>
              <a:buNone/>
            </a:pPr>
            <a:endParaRPr sz="1800" i="1">
              <a:solidFill>
                <a:srgbClr val="333333"/>
              </a:solidFill>
            </a:endParaRPr>
          </a:p>
        </p:txBody>
      </p:sp>
      <p:sp>
        <p:nvSpPr>
          <p:cNvPr id="400" name="Google Shape;400;p107"/>
          <p:cNvSpPr txBox="1"/>
          <p:nvPr/>
        </p:nvSpPr>
        <p:spPr>
          <a:xfrm>
            <a:off x="88900" y="6045198"/>
            <a:ext cx="3492500" cy="738664"/>
          </a:xfrm>
          <a:prstGeom prst="rect">
            <a:avLst/>
          </a:prstGeom>
          <a:solidFill>
            <a:schemeClr val="accent5">
              <a:alpha val="52941"/>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Poppins"/>
                <a:ea typeface="Poppins"/>
                <a:cs typeface="Poppins"/>
                <a:sym typeface="Poppins"/>
              </a:rPr>
              <a:t>Refer to pages 13-15 of the AGYW Version and 15-18 of the Diverse Version for more guidance.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08"/>
          <p:cNvSpPr txBox="1">
            <a:spLocks noGrp="1"/>
          </p:cNvSpPr>
          <p:nvPr>
            <p:ph type="body" idx="1"/>
          </p:nvPr>
        </p:nvSpPr>
        <p:spPr>
          <a:xfrm>
            <a:off x="673100" y="2295525"/>
            <a:ext cx="6075363"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dirty="0">
                <a:solidFill>
                  <a:schemeClr val="accent2">
                    <a:lumMod val="50000"/>
                  </a:schemeClr>
                </a:solidFill>
                <a:latin typeface="Poppins"/>
                <a:ea typeface="Poppins"/>
                <a:cs typeface="Poppins"/>
                <a:sym typeface="Poppins"/>
              </a:rPr>
              <a:t>CLOSING &amp; </a:t>
            </a:r>
            <a:br>
              <a:rPr lang="en-US" sz="5400" b="1" i="0" u="none" strike="noStrike" cap="none" dirty="0">
                <a:solidFill>
                  <a:schemeClr val="accent2">
                    <a:lumMod val="50000"/>
                  </a:schemeClr>
                </a:solidFill>
                <a:latin typeface="Poppins"/>
                <a:ea typeface="Poppins"/>
                <a:cs typeface="Poppins"/>
                <a:sym typeface="Poppins"/>
              </a:rPr>
            </a:br>
            <a:r>
              <a:rPr lang="en-US" sz="5400" b="1" i="0" u="none" strike="noStrike" cap="none" dirty="0">
                <a:solidFill>
                  <a:schemeClr val="accent2">
                    <a:lumMod val="50000"/>
                  </a:schemeClr>
                </a:solidFill>
                <a:latin typeface="Poppins"/>
                <a:ea typeface="Poppins"/>
                <a:cs typeface="Poppins"/>
                <a:sym typeface="Poppins"/>
              </a:rPr>
              <a:t>NEXT STEPS</a:t>
            </a:r>
            <a:endParaRPr sz="1400" b="0" i="0" u="none" strike="noStrike" cap="none" dirty="0">
              <a:solidFill>
                <a:schemeClr val="accent2">
                  <a:lumMod val="50000"/>
                </a:schemeClr>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411"/>
        <p:cNvGrpSpPr/>
        <p:nvPr/>
      </p:nvGrpSpPr>
      <p:grpSpPr>
        <a:xfrm>
          <a:off x="0" y="0"/>
          <a:ext cx="0" cy="0"/>
          <a:chOff x="0" y="0"/>
          <a:chExt cx="0" cy="0"/>
        </a:xfrm>
      </p:grpSpPr>
      <p:sp>
        <p:nvSpPr>
          <p:cNvPr id="412" name="Google Shape;412;p109"/>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solidFill>
                  <a:srgbClr val="43AED7"/>
                </a:solidFill>
              </a:rPr>
              <a:t>Closing activity</a:t>
            </a:r>
            <a:endParaRPr/>
          </a:p>
        </p:txBody>
      </p:sp>
      <p:sp>
        <p:nvSpPr>
          <p:cNvPr id="413" name="Google Shape;413;p109"/>
          <p:cNvSpPr txBox="1">
            <a:spLocks noGrp="1"/>
          </p:cNvSpPr>
          <p:nvPr>
            <p:ph type="body" idx="1"/>
          </p:nvPr>
        </p:nvSpPr>
        <p:spPr>
          <a:xfrm>
            <a:off x="4363661" y="1883906"/>
            <a:ext cx="7315200" cy="3970793"/>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400"/>
              </a:spcBef>
              <a:spcAft>
                <a:spcPts val="0"/>
              </a:spcAft>
              <a:buSzPts val="2000"/>
              <a:buNone/>
            </a:pPr>
            <a:r>
              <a:rPr lang="en-US" sz="2600">
                <a:solidFill>
                  <a:srgbClr val="7F7F7F"/>
                </a:solidFill>
                <a:latin typeface="Poppins SemiBold"/>
                <a:ea typeface="Poppins SemiBold"/>
                <a:cs typeface="Poppins SemiBold"/>
                <a:sym typeface="Poppins SemiBold"/>
              </a:rPr>
              <a:t>Take a moment to think of…</a:t>
            </a:r>
            <a:endParaRPr/>
          </a:p>
          <a:p>
            <a:pPr marL="457200" lvl="0" indent="-228600" algn="l" rtl="0">
              <a:lnSpc>
                <a:spcPct val="100000"/>
              </a:lnSpc>
              <a:spcBef>
                <a:spcPts val="1600"/>
              </a:spcBef>
              <a:spcAft>
                <a:spcPts val="0"/>
              </a:spcAft>
              <a:buSzPts val="2000"/>
              <a:buNone/>
            </a:pPr>
            <a:r>
              <a:rPr lang="en-US" sz="2600">
                <a:solidFill>
                  <a:srgbClr val="7F7F7F"/>
                </a:solidFill>
                <a:latin typeface="Poppins SemiBold"/>
                <a:ea typeface="Poppins SemiBold"/>
                <a:cs typeface="Poppins SemiBold"/>
                <a:sym typeface="Poppins SemiBold"/>
              </a:rPr>
              <a:t>One thing you learned from this TOT that will support you to conduct your own HIV Prevention Ambassador Training</a:t>
            </a:r>
            <a:endParaRPr/>
          </a:p>
          <a:p>
            <a:pPr marL="457200" lvl="0" indent="-228600" algn="l" rtl="0">
              <a:lnSpc>
                <a:spcPct val="100000"/>
              </a:lnSpc>
              <a:spcBef>
                <a:spcPts val="1600"/>
              </a:spcBef>
              <a:spcAft>
                <a:spcPts val="1200"/>
              </a:spcAft>
              <a:buSzPts val="2000"/>
              <a:buNone/>
            </a:pPr>
            <a:r>
              <a:rPr lang="en-US" sz="2600">
                <a:solidFill>
                  <a:srgbClr val="7F7F7F"/>
                </a:solidFill>
                <a:latin typeface="Poppins SemiBold"/>
                <a:ea typeface="Poppins SemiBold"/>
                <a:cs typeface="Poppins SemiBold"/>
                <a:sym typeface="Poppins SemiBold"/>
              </a:rPr>
              <a:t>One principle you will take forward from this training to guide you as you support ambassadors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418"/>
        <p:cNvGrpSpPr/>
        <p:nvPr/>
      </p:nvGrpSpPr>
      <p:grpSpPr>
        <a:xfrm>
          <a:off x="0" y="0"/>
          <a:ext cx="0" cy="0"/>
          <a:chOff x="0" y="0"/>
          <a:chExt cx="0" cy="0"/>
        </a:xfrm>
      </p:grpSpPr>
      <p:sp>
        <p:nvSpPr>
          <p:cNvPr id="419" name="Google Shape;419;p110"/>
          <p:cNvSpPr txBox="1">
            <a:spLocks noGrp="1"/>
          </p:cNvSpPr>
          <p:nvPr>
            <p:ph type="title"/>
          </p:nvPr>
        </p:nvSpPr>
        <p:spPr>
          <a:xfrm>
            <a:off x="3762412" y="850389"/>
            <a:ext cx="7315200"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solidFill>
                  <a:srgbClr val="E6AE24"/>
                </a:solidFill>
              </a:rPr>
              <a:t>A final note from ambassadors…</a:t>
            </a:r>
            <a:endParaRPr/>
          </a:p>
        </p:txBody>
      </p:sp>
      <p:sp>
        <p:nvSpPr>
          <p:cNvPr id="420" name="Google Shape;420;p110"/>
          <p:cNvSpPr/>
          <p:nvPr/>
        </p:nvSpPr>
        <p:spPr>
          <a:xfrm>
            <a:off x="4043994" y="1581857"/>
            <a:ext cx="5537200" cy="2256631"/>
          </a:xfrm>
          <a:prstGeom prst="wedgeRoundRectCallout">
            <a:avLst>
              <a:gd name="adj1" fmla="val -69018"/>
              <a:gd name="adj2" fmla="val -4664"/>
              <a:gd name="adj3" fmla="val 16667"/>
            </a:avLst>
          </a:prstGeom>
          <a:solidFill>
            <a:srgbClr val="E6A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Poppins SemiBold"/>
                <a:ea typeface="Poppins SemiBold"/>
                <a:cs typeface="Poppins SemiBold"/>
                <a:sym typeface="Poppins SemiBold"/>
              </a:rPr>
              <a:t>Being an ambassador allows me to engage my peers about issues that affect us such as gender-based violence. I love being an ambassador because I’m able to educate and empower my peers to make informed decisions about their sexual and reproductive health and self-care needs.</a:t>
            </a:r>
            <a:endParaRPr sz="1800" b="0" i="0" u="none" strike="noStrike" cap="none" dirty="0">
              <a:solidFill>
                <a:schemeClr val="lt1"/>
              </a:solidFill>
              <a:latin typeface="Poppins SemiBold"/>
              <a:ea typeface="Poppins SemiBold"/>
              <a:cs typeface="Poppins SemiBold"/>
              <a:sym typeface="Poppins SemiBold"/>
            </a:endParaRPr>
          </a:p>
        </p:txBody>
      </p:sp>
      <p:sp>
        <p:nvSpPr>
          <p:cNvPr id="421" name="Google Shape;421;p110"/>
          <p:cNvSpPr/>
          <p:nvPr/>
        </p:nvSpPr>
        <p:spPr>
          <a:xfrm>
            <a:off x="5540412" y="4256854"/>
            <a:ext cx="5537200" cy="2038577"/>
          </a:xfrm>
          <a:prstGeom prst="wedgeRoundRectCallout">
            <a:avLst>
              <a:gd name="adj1" fmla="val -78292"/>
              <a:gd name="adj2" fmla="val 4127"/>
              <a:gd name="adj3" fmla="val 16667"/>
            </a:avLst>
          </a:prstGeom>
          <a:solidFill>
            <a:srgbClr val="43AE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Poppins SemiBold"/>
                <a:ea typeface="Poppins SemiBold"/>
                <a:cs typeface="Poppins SemiBold"/>
                <a:sym typeface="Poppins SemiBold"/>
              </a:rPr>
              <a:t>It helped build confidence because with the right information, you’re able to answer most of the questions. And also, you’re able to mobilize the people and actually refer them and also know your roles specifically</a:t>
            </a:r>
            <a:endParaRPr sz="1800" b="0" i="0" u="none" strike="noStrike" cap="none" dirty="0">
              <a:solidFill>
                <a:schemeClr val="lt1"/>
              </a:solidFill>
              <a:latin typeface="Poppins SemiBold"/>
              <a:ea typeface="Poppins SemiBold"/>
              <a:cs typeface="Poppins SemiBold"/>
              <a:sym typeface="Poppins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426"/>
        <p:cNvGrpSpPr/>
        <p:nvPr/>
      </p:nvGrpSpPr>
      <p:grpSpPr>
        <a:xfrm>
          <a:off x="0" y="0"/>
          <a:ext cx="0" cy="0"/>
          <a:chOff x="0" y="0"/>
          <a:chExt cx="0" cy="0"/>
        </a:xfrm>
      </p:grpSpPr>
      <p:sp>
        <p:nvSpPr>
          <p:cNvPr id="427" name="Google Shape;427;p111"/>
          <p:cNvSpPr txBox="1"/>
          <p:nvPr/>
        </p:nvSpPr>
        <p:spPr>
          <a:xfrm>
            <a:off x="6645729" y="2802325"/>
            <a:ext cx="4949691" cy="33714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2400" b="1" i="0" u="none" strike="noStrike" cap="none" dirty="0">
                <a:solidFill>
                  <a:srgbClr val="F47721"/>
                </a:solidFill>
                <a:latin typeface="Poppins"/>
                <a:ea typeface="Poppins"/>
                <a:cs typeface="Poppins"/>
                <a:sym typeface="Poppins"/>
              </a:rPr>
              <a:t>We are so excited to see how you will use what you learned in our sessions together.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800"/>
              </a:spcBef>
              <a:spcAft>
                <a:spcPts val="0"/>
              </a:spcAft>
              <a:buClr>
                <a:schemeClr val="accent3"/>
              </a:buClr>
              <a:buSzPts val="1800"/>
              <a:buFont typeface="Arial"/>
              <a:buNone/>
            </a:pPr>
            <a:endParaRPr lang="en-US" sz="1900" b="1" i="0" u="none" strike="noStrike" cap="none" dirty="0">
              <a:solidFill>
                <a:srgbClr val="F47721"/>
              </a:solidFill>
              <a:latin typeface="Poppins"/>
              <a:ea typeface="Poppins"/>
              <a:cs typeface="Poppins"/>
              <a:sym typeface="Poppins"/>
            </a:endParaRPr>
          </a:p>
          <a:p>
            <a:pPr marL="0" marR="0" lvl="0" indent="0" algn="l" rtl="0">
              <a:lnSpc>
                <a:spcPct val="100000"/>
              </a:lnSpc>
              <a:spcBef>
                <a:spcPts val="1800"/>
              </a:spcBef>
              <a:spcAft>
                <a:spcPts val="0"/>
              </a:spcAft>
              <a:buClr>
                <a:schemeClr val="accent3"/>
              </a:buClr>
              <a:buSzPts val="1800"/>
              <a:buFont typeface="Arial"/>
              <a:buNone/>
            </a:pPr>
            <a:r>
              <a:rPr lang="en-US" sz="1900" b="1" i="0" u="none" strike="noStrike" cap="none" dirty="0">
                <a:solidFill>
                  <a:srgbClr val="F47721"/>
                </a:solidFill>
                <a:latin typeface="Poppins"/>
                <a:ea typeface="Poppins"/>
                <a:cs typeface="Poppins"/>
                <a:sym typeface="Poppins"/>
              </a:rPr>
              <a:t>Please tell us how you used this training! </a:t>
            </a:r>
            <a:r>
              <a:rPr lang="en-US" sz="1900" b="0" i="0" u="none" strike="noStrike" cap="none" dirty="0">
                <a:solidFill>
                  <a:srgbClr val="333333"/>
                </a:solidFill>
                <a:latin typeface="Poppins"/>
                <a:ea typeface="Poppins"/>
                <a:cs typeface="Poppins"/>
                <a:sym typeface="Poppins"/>
              </a:rPr>
              <a:t>Email: </a:t>
            </a:r>
            <a:r>
              <a:rPr lang="en-US" sz="1900" b="0" i="0" u="sng" strike="noStrike" cap="none" dirty="0">
                <a:solidFill>
                  <a:srgbClr val="333333"/>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hello@roottorise.org</a:t>
            </a:r>
            <a:endParaRPr sz="1900" b="0" i="0" u="none" strike="noStrike" cap="none" dirty="0">
              <a:solidFill>
                <a:srgbClr val="333333"/>
              </a:solidFill>
              <a:latin typeface="Poppins"/>
              <a:ea typeface="Poppins"/>
              <a:cs typeface="Poppins"/>
              <a:sym typeface="Poppins"/>
            </a:endParaRPr>
          </a:p>
          <a:p>
            <a:pPr marL="0" marR="0" lvl="0" indent="0" algn="l" rtl="0">
              <a:lnSpc>
                <a:spcPct val="100000"/>
              </a:lnSpc>
              <a:spcBef>
                <a:spcPts val="1800"/>
              </a:spcBef>
              <a:spcAft>
                <a:spcPts val="1800"/>
              </a:spcAft>
              <a:buClr>
                <a:schemeClr val="accent3"/>
              </a:buClr>
              <a:buSzPts val="1800"/>
              <a:buFont typeface="Arial"/>
              <a:buNone/>
            </a:pPr>
            <a:endParaRPr sz="1900" b="0" i="0" u="none" strike="noStrike" cap="none" dirty="0">
              <a:solidFill>
                <a:srgbClr val="F47721"/>
              </a:solidFill>
              <a:latin typeface="Poppins"/>
              <a:ea typeface="Poppins"/>
              <a:cs typeface="Poppins"/>
              <a:sym typeface="Poppins"/>
            </a:endParaRPr>
          </a:p>
        </p:txBody>
      </p:sp>
      <p:sp>
        <p:nvSpPr>
          <p:cNvPr id="428" name="Google Shape;428;p111"/>
          <p:cNvSpPr txBox="1"/>
          <p:nvPr/>
        </p:nvSpPr>
        <p:spPr>
          <a:xfrm>
            <a:off x="5927272" y="793467"/>
            <a:ext cx="5944383" cy="1856509"/>
          </a:xfrm>
          <a:prstGeom prst="rect">
            <a:avLst/>
          </a:prstGeom>
          <a:noFill/>
          <a:ln>
            <a:noFill/>
          </a:ln>
        </p:spPr>
        <p:txBody>
          <a:bodyPr spcFirstLastPara="1" wrap="square" lIns="731500" tIns="45700" rIns="91425" bIns="45700" anchor="ctr" anchorCtr="0">
            <a:noAutofit/>
          </a:bodyPr>
          <a:lstStyle/>
          <a:p>
            <a:pPr marL="0" marR="0" lvl="0" indent="0" algn="l" rtl="0">
              <a:lnSpc>
                <a:spcPct val="100000"/>
              </a:lnSpc>
              <a:spcBef>
                <a:spcPts val="0"/>
              </a:spcBef>
              <a:spcAft>
                <a:spcPts val="0"/>
              </a:spcAft>
              <a:buClr>
                <a:srgbClr val="309FCD"/>
              </a:buClr>
              <a:buSzPts val="3600"/>
              <a:buFont typeface="Arial"/>
              <a:buNone/>
            </a:pPr>
            <a:r>
              <a:rPr lang="en-US" sz="4000" b="1" i="0" u="none" strike="noStrike" cap="none" dirty="0">
                <a:solidFill>
                  <a:srgbClr val="F47721"/>
                </a:solidFill>
                <a:latin typeface="Poppins"/>
                <a:ea typeface="Poppins"/>
                <a:cs typeface="Poppins"/>
                <a:sym typeface="Poppins"/>
              </a:rPr>
              <a:t>CONGRATULATIONS AMBASSADOR TRAINERS!</a:t>
            </a:r>
            <a:endParaRPr sz="4000" b="1" i="1" u="none" strike="noStrike" cap="none" dirty="0">
              <a:solidFill>
                <a:srgbClr val="F47721"/>
              </a:solidFill>
              <a:latin typeface="Poppins"/>
              <a:ea typeface="Poppins"/>
              <a:cs typeface="Poppins"/>
              <a:sym typeface="Poppins"/>
            </a:endParaRPr>
          </a:p>
        </p:txBody>
      </p:sp>
      <p:pic>
        <p:nvPicPr>
          <p:cNvPr id="2" name="Picture 1">
            <a:extLst>
              <a:ext uri="{FF2B5EF4-FFF2-40B4-BE49-F238E27FC236}">
                <a16:creationId xmlns:a16="http://schemas.microsoft.com/office/drawing/2014/main" id="{9BE88591-8429-90FD-A8BF-51CC177D8C83}"/>
              </a:ext>
            </a:extLst>
          </p:cNvPr>
          <p:cNvPicPr>
            <a:picLocks noChangeAspect="1"/>
          </p:cNvPicPr>
          <p:nvPr/>
        </p:nvPicPr>
        <p:blipFill>
          <a:blip r:embed="rId4"/>
          <a:stretch>
            <a:fillRect/>
          </a:stretch>
        </p:blipFill>
        <p:spPr>
          <a:xfrm>
            <a:off x="89687" y="641117"/>
            <a:ext cx="6579409" cy="553268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9"/>
          <p:cNvSpPr/>
          <p:nvPr/>
        </p:nvSpPr>
        <p:spPr>
          <a:xfrm>
            <a:off x="3895596" y="5079976"/>
            <a:ext cx="4400808" cy="889024"/>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accent5"/>
                </a:solidFill>
                <a:latin typeface="Poppins"/>
                <a:ea typeface="Poppins"/>
                <a:cs typeface="Poppins"/>
                <a:sym typeface="Poppins"/>
              </a:rPr>
              <a:t>THANK YOU</a:t>
            </a:r>
            <a:endParaRPr sz="2400" b="0" i="0" u="none" strike="noStrike" cap="none">
              <a:solidFill>
                <a:schemeClr val="accent5"/>
              </a:solidFill>
              <a:latin typeface="Arial"/>
              <a:ea typeface="Arial"/>
              <a:cs typeface="Arial"/>
              <a:sym typeface="Arial"/>
            </a:endParaRPr>
          </a:p>
        </p:txBody>
      </p:sp>
      <p:grpSp>
        <p:nvGrpSpPr>
          <p:cNvPr id="437" name="Google Shape;437;p49"/>
          <p:cNvGrpSpPr/>
          <p:nvPr/>
        </p:nvGrpSpPr>
        <p:grpSpPr>
          <a:xfrm>
            <a:off x="1613719" y="1316736"/>
            <a:ext cx="9467710" cy="3672828"/>
            <a:chOff x="-8879236" y="350321"/>
            <a:chExt cx="24287926" cy="9422063"/>
          </a:xfrm>
        </p:grpSpPr>
        <p:pic>
          <p:nvPicPr>
            <p:cNvPr id="438" name="Google Shape;438;p49" descr="A pregnant person in a yellow dress&#10;&#10;Description automatically generated"/>
            <p:cNvPicPr preferRelativeResize="0"/>
            <p:nvPr/>
          </p:nvPicPr>
          <p:blipFill rotWithShape="1">
            <a:blip r:embed="rId3">
              <a:alphaModFix/>
            </a:blip>
            <a:srcRect/>
            <a:stretch/>
          </p:blipFill>
          <p:spPr>
            <a:xfrm>
              <a:off x="-1392112" y="502617"/>
              <a:ext cx="6281919" cy="8884826"/>
            </a:xfrm>
            <a:prstGeom prst="rect">
              <a:avLst/>
            </a:prstGeom>
            <a:noFill/>
            <a:ln>
              <a:noFill/>
            </a:ln>
          </p:spPr>
        </p:pic>
        <p:pic>
          <p:nvPicPr>
            <p:cNvPr id="439" name="Google Shape;439;p49" descr="A person in a blue skirt and orange shirt&#10;&#10;Description automatically generated"/>
            <p:cNvPicPr preferRelativeResize="0"/>
            <p:nvPr/>
          </p:nvPicPr>
          <p:blipFill rotWithShape="1">
            <a:blip r:embed="rId4">
              <a:alphaModFix/>
            </a:blip>
            <a:srcRect l="19735" t="5673" r="16552" b="4557"/>
            <a:stretch/>
          </p:blipFill>
          <p:spPr>
            <a:xfrm>
              <a:off x="2327317" y="799113"/>
              <a:ext cx="3080656" cy="8184742"/>
            </a:xfrm>
            <a:prstGeom prst="rect">
              <a:avLst/>
            </a:prstGeom>
            <a:noFill/>
            <a:ln>
              <a:noFill/>
            </a:ln>
          </p:spPr>
        </p:pic>
        <p:pic>
          <p:nvPicPr>
            <p:cNvPr id="440" name="Google Shape;440;p49" descr="A person in a yellow shirt and blue skirt&#10;&#10;Description automatically generated"/>
            <p:cNvPicPr preferRelativeResize="0"/>
            <p:nvPr/>
          </p:nvPicPr>
          <p:blipFill rotWithShape="1">
            <a:blip r:embed="rId5">
              <a:alphaModFix/>
            </a:blip>
            <a:srcRect l="27595" r="29341"/>
            <a:stretch/>
          </p:blipFill>
          <p:spPr>
            <a:xfrm>
              <a:off x="-1077625" y="403116"/>
              <a:ext cx="2784929" cy="9144000"/>
            </a:xfrm>
            <a:prstGeom prst="rect">
              <a:avLst/>
            </a:prstGeom>
            <a:noFill/>
            <a:ln>
              <a:noFill/>
            </a:ln>
          </p:spPr>
        </p:pic>
        <p:pic>
          <p:nvPicPr>
            <p:cNvPr id="441" name="Google Shape;441;p49" descr="A person holding a book&#10;&#10;Description automatically generated"/>
            <p:cNvPicPr preferRelativeResize="0"/>
            <p:nvPr/>
          </p:nvPicPr>
          <p:blipFill rotWithShape="1">
            <a:blip r:embed="rId6">
              <a:alphaModFix/>
            </a:blip>
            <a:srcRect l="27176" r="26566"/>
            <a:stretch/>
          </p:blipFill>
          <p:spPr>
            <a:xfrm>
              <a:off x="9315543" y="403331"/>
              <a:ext cx="3015501" cy="9202686"/>
            </a:xfrm>
            <a:prstGeom prst="rect">
              <a:avLst/>
            </a:prstGeom>
            <a:noFill/>
            <a:ln>
              <a:noFill/>
            </a:ln>
          </p:spPr>
        </p:pic>
        <p:pic>
          <p:nvPicPr>
            <p:cNvPr id="442" name="Google Shape;442;p49" descr="A couple of men standing together&#10;&#10;Description automatically generated"/>
            <p:cNvPicPr preferRelativeResize="0"/>
            <p:nvPr/>
          </p:nvPicPr>
          <p:blipFill rotWithShape="1">
            <a:blip r:embed="rId7">
              <a:alphaModFix/>
            </a:blip>
            <a:srcRect l="3684" r="13920" b="1297"/>
            <a:stretch/>
          </p:blipFill>
          <p:spPr>
            <a:xfrm>
              <a:off x="-7797087" y="350321"/>
              <a:ext cx="5241300" cy="9037122"/>
            </a:xfrm>
            <a:prstGeom prst="rect">
              <a:avLst/>
            </a:prstGeom>
            <a:noFill/>
            <a:ln>
              <a:noFill/>
            </a:ln>
          </p:spPr>
        </p:pic>
        <p:pic>
          <p:nvPicPr>
            <p:cNvPr id="443" name="Google Shape;443;p49" descr="A person holding a baby&#10;&#10;Description automatically generated"/>
            <p:cNvPicPr preferRelativeResize="0"/>
            <p:nvPr/>
          </p:nvPicPr>
          <p:blipFill rotWithShape="1">
            <a:blip r:embed="rId8">
              <a:alphaModFix/>
            </a:blip>
            <a:srcRect l="22978" t="1299" r="25255" b="4026"/>
            <a:stretch/>
          </p:blipFill>
          <p:spPr>
            <a:xfrm>
              <a:off x="-3357111" y="486886"/>
              <a:ext cx="3048006" cy="8657114"/>
            </a:xfrm>
            <a:prstGeom prst="rect">
              <a:avLst/>
            </a:prstGeom>
            <a:noFill/>
            <a:ln>
              <a:noFill/>
            </a:ln>
          </p:spPr>
        </p:pic>
        <p:pic>
          <p:nvPicPr>
            <p:cNvPr id="444" name="Google Shape;444;p49" descr="A cartoon of a person&#10;&#10;Description automatically generated"/>
            <p:cNvPicPr preferRelativeResize="0"/>
            <p:nvPr/>
          </p:nvPicPr>
          <p:blipFill rotWithShape="1">
            <a:blip r:embed="rId9">
              <a:alphaModFix/>
            </a:blip>
            <a:srcRect l="30387" t="2337" r="24806" b="4025"/>
            <a:stretch/>
          </p:blipFill>
          <p:spPr>
            <a:xfrm>
              <a:off x="-8879236" y="427508"/>
              <a:ext cx="2897580" cy="8562110"/>
            </a:xfrm>
            <a:prstGeom prst="rect">
              <a:avLst/>
            </a:prstGeom>
            <a:noFill/>
            <a:ln>
              <a:noFill/>
            </a:ln>
          </p:spPr>
        </p:pic>
        <p:pic>
          <p:nvPicPr>
            <p:cNvPr id="445" name="Google Shape;445;p49" descr="A person in a green shirt and blue jeans&#10;&#10;Description automatically generated"/>
            <p:cNvPicPr preferRelativeResize="0"/>
            <p:nvPr/>
          </p:nvPicPr>
          <p:blipFill rotWithShape="1">
            <a:blip r:embed="rId10">
              <a:alphaModFix/>
            </a:blip>
            <a:srcRect l="7328" t="3891" r="19578" b="5706"/>
            <a:stretch/>
          </p:blipFill>
          <p:spPr>
            <a:xfrm>
              <a:off x="7167107" y="625673"/>
              <a:ext cx="3015501" cy="8602446"/>
            </a:xfrm>
            <a:prstGeom prst="rect">
              <a:avLst/>
            </a:prstGeom>
            <a:noFill/>
            <a:ln>
              <a:noFill/>
            </a:ln>
          </p:spPr>
        </p:pic>
        <p:pic>
          <p:nvPicPr>
            <p:cNvPr id="446" name="Google Shape;446;p49"/>
            <p:cNvPicPr preferRelativeResize="0"/>
            <p:nvPr/>
          </p:nvPicPr>
          <p:blipFill rotWithShape="1">
            <a:blip r:embed="rId11">
              <a:alphaModFix/>
            </a:blip>
            <a:srcRect l="24653" r="27126"/>
            <a:stretch/>
          </p:blipFill>
          <p:spPr>
            <a:xfrm>
              <a:off x="10768352" y="1089790"/>
              <a:ext cx="2828959" cy="8297653"/>
            </a:xfrm>
            <a:prstGeom prst="rect">
              <a:avLst/>
            </a:prstGeom>
            <a:noFill/>
            <a:ln>
              <a:noFill/>
            </a:ln>
          </p:spPr>
        </p:pic>
        <p:pic>
          <p:nvPicPr>
            <p:cNvPr id="447" name="Google Shape;447;p49" descr="A person in a skirt&#10;&#10;Description automatically generated"/>
            <p:cNvPicPr preferRelativeResize="0"/>
            <p:nvPr/>
          </p:nvPicPr>
          <p:blipFill rotWithShape="1">
            <a:blip r:embed="rId12">
              <a:alphaModFix/>
            </a:blip>
            <a:srcRect l="27283" t="8067" r="23967" b="5593"/>
            <a:stretch/>
          </p:blipFill>
          <p:spPr>
            <a:xfrm>
              <a:off x="12776590" y="1111599"/>
              <a:ext cx="2632100" cy="8209391"/>
            </a:xfrm>
            <a:prstGeom prst="rect">
              <a:avLst/>
            </a:prstGeom>
            <a:noFill/>
            <a:ln>
              <a:noFill/>
            </a:ln>
          </p:spPr>
        </p:pic>
        <p:pic>
          <p:nvPicPr>
            <p:cNvPr id="448" name="Google Shape;448;p49" descr="A person wearing a scarf&#10;&#10;Description automatically generated"/>
            <p:cNvPicPr preferRelativeResize="0"/>
            <p:nvPr/>
          </p:nvPicPr>
          <p:blipFill rotWithShape="1">
            <a:blip r:embed="rId13">
              <a:alphaModFix/>
            </a:blip>
            <a:srcRect l="15699" t="8307" r="29910"/>
            <a:stretch/>
          </p:blipFill>
          <p:spPr>
            <a:xfrm>
              <a:off x="5811866" y="1727667"/>
              <a:ext cx="2360273" cy="8044717"/>
            </a:xfrm>
            <a:prstGeom prst="rect">
              <a:avLst/>
            </a:prstGeom>
            <a:noFill/>
            <a:ln>
              <a:noFill/>
            </a:ln>
          </p:spPr>
        </p:pic>
        <p:pic>
          <p:nvPicPr>
            <p:cNvPr id="449" name="Google Shape;449;p49" descr="A person in a yellow shirt and blue pants&#10;&#10;Description automatically generated"/>
            <p:cNvPicPr preferRelativeResize="0"/>
            <p:nvPr/>
          </p:nvPicPr>
          <p:blipFill rotWithShape="1">
            <a:blip r:embed="rId14">
              <a:alphaModFix/>
            </a:blip>
            <a:srcRect l="27943" t="5287" r="25093" b="6810"/>
            <a:stretch/>
          </p:blipFill>
          <p:spPr>
            <a:xfrm>
              <a:off x="4195496" y="654619"/>
              <a:ext cx="2632100" cy="8965763"/>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
          <p:cNvSpPr txBox="1">
            <a:spLocks noGrp="1"/>
          </p:cNvSpPr>
          <p:nvPr>
            <p:ph type="title"/>
          </p:nvPr>
        </p:nvSpPr>
        <p:spPr>
          <a:xfrm>
            <a:off x="3865430" y="773837"/>
            <a:ext cx="7315200" cy="5667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Session 4: Agenda</a:t>
            </a:r>
            <a:endParaRPr/>
          </a:p>
        </p:txBody>
      </p:sp>
      <p:graphicFrame>
        <p:nvGraphicFramePr>
          <p:cNvPr id="235" name="Google Shape;235;p5"/>
          <p:cNvGraphicFramePr/>
          <p:nvPr/>
        </p:nvGraphicFramePr>
        <p:xfrm>
          <a:off x="4013730" y="1363980"/>
          <a:ext cx="7166900" cy="2720750"/>
        </p:xfrm>
        <a:graphic>
          <a:graphicData uri="http://schemas.openxmlformats.org/drawingml/2006/table">
            <a:tbl>
              <a:tblPr firstRow="1" bandRow="1">
                <a:noFill/>
                <a:tableStyleId>{2A4EA9FF-93DD-40F4-9A8B-A00136573B0C}</a:tableStyleId>
              </a:tblPr>
              <a:tblGrid>
                <a:gridCol w="1211425">
                  <a:extLst>
                    <a:ext uri="{9D8B030D-6E8A-4147-A177-3AD203B41FA5}">
                      <a16:colId xmlns:a16="http://schemas.microsoft.com/office/drawing/2014/main" val="20000"/>
                    </a:ext>
                  </a:extLst>
                </a:gridCol>
                <a:gridCol w="4678875">
                  <a:extLst>
                    <a:ext uri="{9D8B030D-6E8A-4147-A177-3AD203B41FA5}">
                      <a16:colId xmlns:a16="http://schemas.microsoft.com/office/drawing/2014/main" val="20001"/>
                    </a:ext>
                  </a:extLst>
                </a:gridCol>
                <a:gridCol w="1276600">
                  <a:extLst>
                    <a:ext uri="{9D8B030D-6E8A-4147-A177-3AD203B41FA5}">
                      <a16:colId xmlns:a16="http://schemas.microsoft.com/office/drawing/2014/main" val="20002"/>
                    </a:ext>
                  </a:extLst>
                </a:gridCol>
              </a:tblGrid>
              <a:tr h="4844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SESSION 1</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Module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Facilitator(s)</a:t>
                      </a: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820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1 HOUR</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400"/>
                        <a:buFont typeface="Arial"/>
                        <a:buChar char="•"/>
                      </a:pPr>
                      <a:r>
                        <a:rPr lang="en-US" sz="1400" i="0" u="none" strike="noStrike" cap="none">
                          <a:latin typeface="Poppins"/>
                          <a:ea typeface="Poppins"/>
                          <a:cs typeface="Poppins"/>
                          <a:sym typeface="Poppins"/>
                        </a:rPr>
                        <a:t>ROUNDING OUT YOUR TRAINING</a:t>
                      </a:r>
                      <a:endParaRPr sz="1400" u="none" strike="noStrike" cap="none"/>
                    </a:p>
                    <a:p>
                      <a:pPr marL="285750" marR="0" lvl="0" indent="-285750" algn="l" rtl="0">
                        <a:lnSpc>
                          <a:spcPct val="100000"/>
                        </a:lnSpc>
                        <a:spcBef>
                          <a:spcPts val="0"/>
                        </a:spcBef>
                        <a:spcAft>
                          <a:spcPts val="0"/>
                        </a:spcAft>
                        <a:buClr>
                          <a:schemeClr val="dk1"/>
                        </a:buClr>
                        <a:buSzPts val="1400"/>
                        <a:buFont typeface="Arial"/>
                        <a:buChar char="•"/>
                      </a:pPr>
                      <a:r>
                        <a:rPr lang="en-US" sz="1400" i="0" u="none" strike="noStrike" cap="none">
                          <a:latin typeface="Poppins"/>
                          <a:ea typeface="Poppins"/>
                          <a:cs typeface="Poppins"/>
                          <a:sym typeface="Poppins"/>
                        </a:rPr>
                        <a:t>IDENTIFYING &amp; SUPPORTING AMBASSADORS</a:t>
                      </a:r>
                      <a:endParaRPr sz="1400" u="none" strike="noStrike" cap="none"/>
                    </a:p>
                    <a:p>
                      <a:pPr marL="285750" marR="0" lvl="0" indent="-285750" algn="l" rtl="0">
                        <a:lnSpc>
                          <a:spcPct val="100000"/>
                        </a:lnSpc>
                        <a:spcBef>
                          <a:spcPts val="0"/>
                        </a:spcBef>
                        <a:spcAft>
                          <a:spcPts val="0"/>
                        </a:spcAft>
                        <a:buClr>
                          <a:schemeClr val="dk1"/>
                        </a:buClr>
                        <a:buSzPts val="1400"/>
                        <a:buFont typeface="Arial"/>
                        <a:buChar char="•"/>
                      </a:pPr>
                      <a:r>
                        <a:rPr lang="en-US" sz="1400" i="0" u="none" strike="noStrike" cap="none">
                          <a:latin typeface="Poppins"/>
                          <a:ea typeface="Poppins"/>
                          <a:cs typeface="Poppins"/>
                          <a:sym typeface="Poppins"/>
                        </a:rPr>
                        <a:t>TAILORING YOUR TRAINING</a:t>
                      </a:r>
                      <a:endParaRPr sz="1200" i="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41925">
                <a:tc>
                  <a:txBody>
                    <a:bodyPr/>
                    <a:lstStyle/>
                    <a:p>
                      <a:pPr marL="0" marR="0" lvl="0" indent="0" algn="l" rtl="0">
                        <a:lnSpc>
                          <a:spcPct val="100000"/>
                        </a:lnSpc>
                        <a:spcBef>
                          <a:spcPts val="0"/>
                        </a:spcBef>
                        <a:spcAft>
                          <a:spcPts val="0"/>
                        </a:spcAft>
                        <a:buClr>
                          <a:schemeClr val="dk1"/>
                        </a:buClr>
                        <a:buSzPts val="1400"/>
                        <a:buFont typeface="Poppins"/>
                        <a:buNone/>
                      </a:pPr>
                      <a:r>
                        <a:rPr lang="en-US" sz="1400" u="none" strike="noStrike" cap="none">
                          <a:latin typeface="Poppins"/>
                          <a:ea typeface="Poppins"/>
                          <a:cs typeface="Poppins"/>
                          <a:sym typeface="Poppins"/>
                        </a:rPr>
                        <a:t>10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BREAK</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7123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50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rgbClr val="14375A"/>
                          </a:solidFill>
                          <a:latin typeface="Poppins"/>
                          <a:ea typeface="Poppins"/>
                          <a:cs typeface="Poppins"/>
                          <a:sym typeface="Poppins"/>
                        </a:rPr>
                        <a:t>PREPARING FOR YOUR TRAINING</a:t>
                      </a:r>
                      <a:endParaRPr sz="1400" u="none" strike="noStrike" cap="none"/>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rgbClr val="14375A"/>
                          </a:solidFill>
                          <a:latin typeface="Poppins"/>
                          <a:ea typeface="Poppins"/>
                          <a:cs typeface="Poppins"/>
                          <a:sym typeface="Poppins"/>
                        </a:rPr>
                        <a:t>CLOSING &amp; NEXT STEPS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240"/>
        <p:cNvGrpSpPr/>
        <p:nvPr/>
      </p:nvGrpSpPr>
      <p:grpSpPr>
        <a:xfrm>
          <a:off x="0" y="0"/>
          <a:ext cx="0" cy="0"/>
          <a:chOff x="0" y="0"/>
          <a:chExt cx="0" cy="0"/>
        </a:xfrm>
      </p:grpSpPr>
      <p:sp>
        <p:nvSpPr>
          <p:cNvPr id="241" name="Google Shape;241;p94"/>
          <p:cNvSpPr txBox="1">
            <a:spLocks noGrp="1"/>
          </p:cNvSpPr>
          <p:nvPr>
            <p:ph type="body" idx="1"/>
          </p:nvPr>
        </p:nvSpPr>
        <p:spPr>
          <a:xfrm>
            <a:off x="1453416" y="1954575"/>
            <a:ext cx="5731156" cy="315082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000">
                <a:latin typeface="Poppins"/>
                <a:ea typeface="Poppins"/>
                <a:cs typeface="Poppins"/>
                <a:sym typeface="Poppins"/>
              </a:rPr>
              <a:t>Review the Introductory &amp; Closing Sessions of the training.</a:t>
            </a:r>
            <a:endParaRPr/>
          </a:p>
          <a:p>
            <a:pPr marL="0" lvl="0" indent="0" algn="l" rtl="0">
              <a:lnSpc>
                <a:spcPct val="100000"/>
              </a:lnSpc>
              <a:spcBef>
                <a:spcPts val="400"/>
              </a:spcBef>
              <a:spcAft>
                <a:spcPts val="0"/>
              </a:spcAft>
              <a:buSzPts val="2000"/>
              <a:buNone/>
            </a:pPr>
            <a:endParaRPr sz="2000">
              <a:latin typeface="Poppins"/>
              <a:ea typeface="Poppins"/>
              <a:cs typeface="Poppins"/>
              <a:sym typeface="Poppins"/>
            </a:endParaRPr>
          </a:p>
          <a:p>
            <a:pPr marL="0" lvl="0" indent="0" algn="l" rtl="0">
              <a:lnSpc>
                <a:spcPct val="100000"/>
              </a:lnSpc>
              <a:spcBef>
                <a:spcPts val="400"/>
              </a:spcBef>
              <a:spcAft>
                <a:spcPts val="0"/>
              </a:spcAft>
              <a:buSzPts val="2000"/>
              <a:buNone/>
            </a:pPr>
            <a:r>
              <a:rPr lang="en-US" sz="2000"/>
              <a:t>Consider who are ambassadors are and how we might support them.</a:t>
            </a:r>
            <a:endParaRPr/>
          </a:p>
          <a:p>
            <a:pPr marL="0" lvl="0" indent="0" algn="l" rtl="0">
              <a:lnSpc>
                <a:spcPct val="100000"/>
              </a:lnSpc>
              <a:spcBef>
                <a:spcPts val="400"/>
              </a:spcBef>
              <a:spcAft>
                <a:spcPts val="0"/>
              </a:spcAft>
              <a:buSzPts val="2000"/>
              <a:buNone/>
            </a:pPr>
            <a:endParaRPr sz="2000"/>
          </a:p>
          <a:p>
            <a:pPr marL="0" lvl="0" indent="0" algn="l" rtl="0">
              <a:lnSpc>
                <a:spcPct val="100000"/>
              </a:lnSpc>
              <a:spcBef>
                <a:spcPts val="400"/>
              </a:spcBef>
              <a:spcAft>
                <a:spcPts val="0"/>
              </a:spcAft>
              <a:buSzPts val="2000"/>
              <a:buNone/>
            </a:pPr>
            <a:r>
              <a:rPr lang="en-US" sz="2000"/>
              <a:t>Designing and preparing for our training, including action planning.</a:t>
            </a:r>
            <a:endParaRPr/>
          </a:p>
          <a:p>
            <a:pPr marL="0" lvl="0" indent="0" algn="l" rtl="0">
              <a:lnSpc>
                <a:spcPct val="100000"/>
              </a:lnSpc>
              <a:spcBef>
                <a:spcPts val="400"/>
              </a:spcBef>
              <a:spcAft>
                <a:spcPts val="0"/>
              </a:spcAft>
              <a:buSzPts val="2000"/>
              <a:buNone/>
            </a:pPr>
            <a:endParaRPr sz="2000"/>
          </a:p>
          <a:p>
            <a:pPr marL="0" lvl="0" indent="0" algn="l" rtl="0">
              <a:lnSpc>
                <a:spcPct val="100000"/>
              </a:lnSpc>
              <a:spcBef>
                <a:spcPts val="400"/>
              </a:spcBef>
              <a:spcAft>
                <a:spcPts val="0"/>
              </a:spcAft>
              <a:buSzPts val="2000"/>
              <a:buNone/>
            </a:pPr>
            <a:r>
              <a:rPr lang="en-US" sz="2000"/>
              <a:t>Wrap up our training-of-trainers!</a:t>
            </a:r>
            <a:endParaRPr/>
          </a:p>
        </p:txBody>
      </p:sp>
      <p:sp>
        <p:nvSpPr>
          <p:cNvPr id="242" name="Google Shape;242;p94"/>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600"/>
              <a:buNone/>
            </a:pPr>
            <a:r>
              <a:rPr lang="en-US">
                <a:solidFill>
                  <a:schemeClr val="accent5"/>
                </a:solidFill>
              </a:rPr>
              <a:t>During this session, we will…</a:t>
            </a:r>
            <a:endParaRPr>
              <a:solidFill>
                <a:schemeClr val="accent5"/>
              </a:solidFill>
            </a:endParaRPr>
          </a:p>
        </p:txBody>
      </p:sp>
      <p:pic>
        <p:nvPicPr>
          <p:cNvPr id="243" name="Google Shape;243;p94" descr="A couple of men standing together&#10;&#10;AI-generated content may be incorrect."/>
          <p:cNvPicPr preferRelativeResize="0"/>
          <p:nvPr/>
        </p:nvPicPr>
        <p:blipFill rotWithShape="1">
          <a:blip r:embed="rId3">
            <a:alphaModFix/>
          </a:blip>
          <a:srcRect/>
          <a:stretch/>
        </p:blipFill>
        <p:spPr>
          <a:xfrm>
            <a:off x="7973312" y="1655543"/>
            <a:ext cx="3123055" cy="4495135"/>
          </a:xfrm>
          <a:prstGeom prst="rect">
            <a:avLst/>
          </a:prstGeom>
          <a:noFill/>
          <a:ln>
            <a:noFill/>
          </a:ln>
        </p:spPr>
      </p:pic>
      <p:pic>
        <p:nvPicPr>
          <p:cNvPr id="244" name="Google Shape;244;p94"/>
          <p:cNvPicPr preferRelativeResize="0"/>
          <p:nvPr/>
        </p:nvPicPr>
        <p:blipFill rotWithShape="1">
          <a:blip r:embed="rId4">
            <a:alphaModFix/>
          </a:blip>
          <a:srcRect/>
          <a:stretch/>
        </p:blipFill>
        <p:spPr>
          <a:xfrm>
            <a:off x="9425693" y="2000571"/>
            <a:ext cx="2900623" cy="4099497"/>
          </a:xfrm>
          <a:prstGeom prst="rect">
            <a:avLst/>
          </a:prstGeom>
          <a:noFill/>
          <a:ln>
            <a:noFill/>
          </a:ln>
        </p:spPr>
      </p:pic>
      <p:pic>
        <p:nvPicPr>
          <p:cNvPr id="245" name="Google Shape;245;p94" descr="A picture containing toy, doll&#10;&#10;Description automatically generated"/>
          <p:cNvPicPr preferRelativeResize="0"/>
          <p:nvPr/>
        </p:nvPicPr>
        <p:blipFill rotWithShape="1">
          <a:blip r:embed="rId5">
            <a:alphaModFix/>
          </a:blip>
          <a:srcRect/>
          <a:stretch/>
        </p:blipFill>
        <p:spPr>
          <a:xfrm>
            <a:off x="7016817" y="1655543"/>
            <a:ext cx="2011889" cy="4621391"/>
          </a:xfrm>
          <a:prstGeom prst="rect">
            <a:avLst/>
          </a:prstGeom>
          <a:noFill/>
          <a:ln>
            <a:noFill/>
          </a:ln>
        </p:spPr>
      </p:pic>
      <p:pic>
        <p:nvPicPr>
          <p:cNvPr id="246" name="Google Shape;246;p94" descr="Badge 3 with solid fill"/>
          <p:cNvPicPr preferRelativeResize="0"/>
          <p:nvPr/>
        </p:nvPicPr>
        <p:blipFill rotWithShape="1">
          <a:blip r:embed="rId6">
            <a:alphaModFix/>
          </a:blip>
          <a:srcRect/>
          <a:stretch/>
        </p:blipFill>
        <p:spPr>
          <a:xfrm>
            <a:off x="911300" y="3900324"/>
            <a:ext cx="536273" cy="536273"/>
          </a:xfrm>
          <a:prstGeom prst="rect">
            <a:avLst/>
          </a:prstGeom>
          <a:noFill/>
          <a:ln>
            <a:noFill/>
          </a:ln>
        </p:spPr>
      </p:pic>
      <p:pic>
        <p:nvPicPr>
          <p:cNvPr id="247" name="Google Shape;247;p94" descr="Badge with solid fill"/>
          <p:cNvPicPr preferRelativeResize="0"/>
          <p:nvPr/>
        </p:nvPicPr>
        <p:blipFill rotWithShape="1">
          <a:blip r:embed="rId7">
            <a:alphaModFix/>
          </a:blip>
          <a:srcRect/>
          <a:stretch/>
        </p:blipFill>
        <p:spPr>
          <a:xfrm>
            <a:off x="911300" y="2899696"/>
            <a:ext cx="536273" cy="536273"/>
          </a:xfrm>
          <a:prstGeom prst="rect">
            <a:avLst/>
          </a:prstGeom>
          <a:noFill/>
          <a:ln>
            <a:noFill/>
          </a:ln>
        </p:spPr>
      </p:pic>
      <p:pic>
        <p:nvPicPr>
          <p:cNvPr id="248" name="Google Shape;248;p94" descr="Badge 1 with solid fill"/>
          <p:cNvPicPr preferRelativeResize="0"/>
          <p:nvPr/>
        </p:nvPicPr>
        <p:blipFill rotWithShape="1">
          <a:blip r:embed="rId8">
            <a:alphaModFix/>
          </a:blip>
          <a:srcRect/>
          <a:stretch/>
        </p:blipFill>
        <p:spPr>
          <a:xfrm>
            <a:off x="911300" y="1873852"/>
            <a:ext cx="536273" cy="536273"/>
          </a:xfrm>
          <a:prstGeom prst="rect">
            <a:avLst/>
          </a:prstGeom>
          <a:noFill/>
          <a:ln>
            <a:noFill/>
          </a:ln>
        </p:spPr>
      </p:pic>
      <p:pic>
        <p:nvPicPr>
          <p:cNvPr id="249" name="Google Shape;249;p94" descr="Badge 4 with solid fill"/>
          <p:cNvPicPr preferRelativeResize="0"/>
          <p:nvPr/>
        </p:nvPicPr>
        <p:blipFill rotWithShape="1">
          <a:blip r:embed="rId9">
            <a:alphaModFix/>
          </a:blip>
          <a:srcRect/>
          <a:stretch/>
        </p:blipFill>
        <p:spPr>
          <a:xfrm>
            <a:off x="911300" y="4879078"/>
            <a:ext cx="503446" cy="5034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6"/>
          <p:cNvSpPr txBox="1">
            <a:spLocks noGrp="1"/>
          </p:cNvSpPr>
          <p:nvPr>
            <p:ph type="body" idx="1"/>
          </p:nvPr>
        </p:nvSpPr>
        <p:spPr>
          <a:xfrm>
            <a:off x="825500" y="2641394"/>
            <a:ext cx="5867400"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ROUNDING OUT YOUR TRAINING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EFF0">
            <a:alpha val="34662"/>
          </a:srgbClr>
        </a:solidFill>
        <a:effectLst/>
      </p:bgPr>
    </p:bg>
    <p:spTree>
      <p:nvGrpSpPr>
        <p:cNvPr id="1" name="Shape 260"/>
        <p:cNvGrpSpPr/>
        <p:nvPr/>
      </p:nvGrpSpPr>
      <p:grpSpPr>
        <a:xfrm>
          <a:off x="0" y="0"/>
          <a:ext cx="0" cy="0"/>
          <a:chOff x="0" y="0"/>
          <a:chExt cx="0" cy="0"/>
        </a:xfrm>
      </p:grpSpPr>
      <p:sp>
        <p:nvSpPr>
          <p:cNvPr id="261" name="Google Shape;261;p95"/>
          <p:cNvSpPr txBox="1">
            <a:spLocks noGrp="1"/>
          </p:cNvSpPr>
          <p:nvPr>
            <p:ph type="body" idx="2"/>
          </p:nvPr>
        </p:nvSpPr>
        <p:spPr>
          <a:xfrm>
            <a:off x="0" y="1"/>
            <a:ext cx="7796690" cy="220881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dirty="0">
                <a:solidFill>
                  <a:srgbClr val="F46D36"/>
                </a:solidFill>
              </a:rPr>
              <a:t>Training Introduction</a:t>
            </a:r>
            <a:endParaRPr dirty="0">
              <a:solidFill>
                <a:srgbClr val="F46D36"/>
              </a:solidFill>
            </a:endParaRPr>
          </a:p>
        </p:txBody>
      </p:sp>
      <p:sp>
        <p:nvSpPr>
          <p:cNvPr id="262" name="Google Shape;262;p95"/>
          <p:cNvSpPr txBox="1">
            <a:spLocks noGrp="1"/>
          </p:cNvSpPr>
          <p:nvPr>
            <p:ph type="body" idx="1"/>
          </p:nvPr>
        </p:nvSpPr>
        <p:spPr>
          <a:xfrm>
            <a:off x="638742" y="1632638"/>
            <a:ext cx="6367700" cy="359272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400" dirty="0">
                <a:solidFill>
                  <a:srgbClr val="333333"/>
                </a:solidFill>
              </a:rPr>
              <a:t>The Training Introduction orients ambassadors to the training and helps </a:t>
            </a:r>
            <a:r>
              <a:rPr lang="en-US" sz="2400" b="1" dirty="0">
                <a:solidFill>
                  <a:srgbClr val="F46D36"/>
                </a:solidFill>
              </a:rPr>
              <a:t>everyone come together to create a brave and inclusive learning environment</a:t>
            </a:r>
            <a:r>
              <a:rPr lang="en-US" sz="2400" dirty="0">
                <a:solidFill>
                  <a:srgbClr val="333333"/>
                </a:solidFill>
              </a:rPr>
              <a:t>.</a:t>
            </a:r>
            <a:endParaRPr b="1" dirty="0">
              <a:solidFill>
                <a:srgbClr val="1F4B8F"/>
              </a:solidFill>
            </a:endParaRPr>
          </a:p>
          <a:p>
            <a:pPr marL="0" lvl="0" indent="0" algn="l" rtl="0">
              <a:lnSpc>
                <a:spcPct val="100000"/>
              </a:lnSpc>
              <a:spcBef>
                <a:spcPts val="1200"/>
              </a:spcBef>
              <a:spcAft>
                <a:spcPts val="0"/>
              </a:spcAft>
              <a:buSzPts val="2000"/>
              <a:buNone/>
            </a:pPr>
            <a:r>
              <a:rPr lang="en-US" sz="2400" dirty="0">
                <a:solidFill>
                  <a:srgbClr val="333333"/>
                </a:solidFill>
              </a:rPr>
              <a:t>It is especially </a:t>
            </a:r>
            <a:r>
              <a:rPr lang="en-US" sz="2400" b="1" dirty="0">
                <a:solidFill>
                  <a:srgbClr val="F46D36"/>
                </a:solidFill>
              </a:rPr>
              <a:t>useful if not all participants know each other </a:t>
            </a:r>
            <a:r>
              <a:rPr lang="en-US" sz="2400" dirty="0">
                <a:solidFill>
                  <a:srgbClr val="333333"/>
                </a:solidFill>
              </a:rPr>
              <a:t>and the trainers.</a:t>
            </a:r>
            <a:endParaRPr dirty="0"/>
          </a:p>
          <a:p>
            <a:pPr marL="0" lvl="0" indent="0" algn="l" rtl="0">
              <a:lnSpc>
                <a:spcPct val="100000"/>
              </a:lnSpc>
              <a:spcBef>
                <a:spcPts val="1200"/>
              </a:spcBef>
              <a:spcAft>
                <a:spcPts val="1200"/>
              </a:spcAft>
              <a:buSzPts val="2000"/>
              <a:buNone/>
            </a:pPr>
            <a:r>
              <a:rPr lang="en-US" sz="2400" dirty="0">
                <a:solidFill>
                  <a:srgbClr val="333333"/>
                </a:solidFill>
              </a:rPr>
              <a:t>We recommend completing this session to </a:t>
            </a:r>
            <a:r>
              <a:rPr lang="en-US" sz="2400" b="1" dirty="0">
                <a:solidFill>
                  <a:srgbClr val="F46D36"/>
                </a:solidFill>
              </a:rPr>
              <a:t>set the tone for your training</a:t>
            </a:r>
            <a:r>
              <a:rPr lang="en-US" sz="2400" dirty="0">
                <a:solidFill>
                  <a:srgbClr val="333333"/>
                </a:solidFill>
              </a:rPr>
              <a:t>!</a:t>
            </a:r>
            <a:endParaRPr dirty="0"/>
          </a:p>
        </p:txBody>
      </p:sp>
      <p:pic>
        <p:nvPicPr>
          <p:cNvPr id="263" name="Google Shape;263;p95"/>
          <p:cNvPicPr preferRelativeResize="0"/>
          <p:nvPr/>
        </p:nvPicPr>
        <p:blipFill rotWithShape="1">
          <a:blip r:embed="rId3">
            <a:alphaModFix/>
          </a:blip>
          <a:srcRect/>
          <a:stretch/>
        </p:blipFill>
        <p:spPr>
          <a:xfrm>
            <a:off x="7386393" y="0"/>
            <a:ext cx="4805607"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96"/>
          <p:cNvSpPr txBox="1">
            <a:spLocks noGrp="1"/>
          </p:cNvSpPr>
          <p:nvPr>
            <p:ph type="body" idx="2"/>
          </p:nvPr>
        </p:nvSpPr>
        <p:spPr>
          <a:xfrm>
            <a:off x="4805607" y="0"/>
            <a:ext cx="7796690" cy="220881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solidFill>
                  <a:srgbClr val="F46D36"/>
                </a:solidFill>
              </a:rPr>
              <a:t>Closing &amp; Ambassador Graduation</a:t>
            </a:r>
            <a:endParaRPr>
              <a:solidFill>
                <a:srgbClr val="F46D36"/>
              </a:solidFill>
            </a:endParaRPr>
          </a:p>
        </p:txBody>
      </p:sp>
      <p:sp>
        <p:nvSpPr>
          <p:cNvPr id="270" name="Google Shape;270;p96"/>
          <p:cNvSpPr txBox="1">
            <a:spLocks noGrp="1"/>
          </p:cNvSpPr>
          <p:nvPr>
            <p:ph type="body" idx="1"/>
          </p:nvPr>
        </p:nvSpPr>
        <p:spPr>
          <a:xfrm>
            <a:off x="5444349" y="1965144"/>
            <a:ext cx="6367700" cy="418627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400" dirty="0">
                <a:solidFill>
                  <a:srgbClr val="333333"/>
                </a:solidFill>
              </a:rPr>
              <a:t>The Closing Session supports ambassadors to </a:t>
            </a:r>
            <a:r>
              <a:rPr lang="en-US" sz="2400" b="1" dirty="0">
                <a:solidFill>
                  <a:srgbClr val="F46D36"/>
                </a:solidFill>
              </a:rPr>
              <a:t>plan for using their new knowledge and skills </a:t>
            </a:r>
            <a:r>
              <a:rPr lang="en-US" sz="2400" dirty="0">
                <a:solidFill>
                  <a:srgbClr val="333333"/>
                </a:solidFill>
              </a:rPr>
              <a:t>in their communities. </a:t>
            </a:r>
            <a:endParaRPr dirty="0"/>
          </a:p>
          <a:p>
            <a:pPr marL="0" lvl="0" indent="0" algn="l" rtl="0">
              <a:lnSpc>
                <a:spcPct val="100000"/>
              </a:lnSpc>
              <a:spcBef>
                <a:spcPts val="1200"/>
              </a:spcBef>
              <a:spcAft>
                <a:spcPts val="0"/>
              </a:spcAft>
              <a:buSzPts val="2000"/>
              <a:buNone/>
            </a:pPr>
            <a:r>
              <a:rPr lang="en-US" sz="2400" dirty="0">
                <a:solidFill>
                  <a:srgbClr val="333333"/>
                </a:solidFill>
              </a:rPr>
              <a:t>It also includes an </a:t>
            </a:r>
            <a:r>
              <a:rPr lang="en-US" sz="2400" b="1" dirty="0">
                <a:solidFill>
                  <a:srgbClr val="F46D36"/>
                </a:solidFill>
              </a:rPr>
              <a:t>ambassador graduation ceremony</a:t>
            </a:r>
            <a:r>
              <a:rPr lang="en-US" sz="2400" dirty="0">
                <a:solidFill>
                  <a:srgbClr val="333333"/>
                </a:solidFill>
              </a:rPr>
              <a:t>, during which ambassadors </a:t>
            </a:r>
            <a:r>
              <a:rPr lang="en-US" sz="2400" b="1" dirty="0">
                <a:solidFill>
                  <a:srgbClr val="F46D36"/>
                </a:solidFill>
              </a:rPr>
              <a:t>verbalize their commitment to being ambassadors</a:t>
            </a:r>
            <a:r>
              <a:rPr lang="en-US" sz="2400" dirty="0">
                <a:solidFill>
                  <a:srgbClr val="333333"/>
                </a:solidFill>
              </a:rPr>
              <a:t>.</a:t>
            </a:r>
            <a:endParaRPr dirty="0"/>
          </a:p>
          <a:p>
            <a:pPr marL="0" lvl="0" indent="0" algn="l" rtl="0">
              <a:lnSpc>
                <a:spcPct val="100000"/>
              </a:lnSpc>
              <a:spcBef>
                <a:spcPts val="1200"/>
              </a:spcBef>
              <a:spcAft>
                <a:spcPts val="0"/>
              </a:spcAft>
              <a:buSzPts val="2000"/>
              <a:buNone/>
            </a:pPr>
            <a:r>
              <a:rPr lang="en-US" sz="1800" dirty="0">
                <a:solidFill>
                  <a:srgbClr val="333333"/>
                </a:solidFill>
              </a:rPr>
              <a:t>Prepare graduation certificates in advance using resources found on the </a:t>
            </a:r>
            <a:r>
              <a:rPr lang="en-US" sz="1800" u="sng" dirty="0">
                <a:solidFill>
                  <a:srgbClr val="333333"/>
                </a:solidFill>
                <a:hlinkClick r:id="rId3">
                  <a:extLst>
                    <a:ext uri="{A12FA001-AC4F-418D-AE19-62706E023703}">
                      <ahyp:hlinkClr xmlns:ahyp="http://schemas.microsoft.com/office/drawing/2018/hyperlinkcolor" val="tx"/>
                    </a:ext>
                  </a:extLst>
                </a:hlinkClick>
              </a:rPr>
              <a:t>PrEPWatch Ambassador Webpage</a:t>
            </a:r>
            <a:r>
              <a:rPr lang="en-US" sz="1800" dirty="0">
                <a:solidFill>
                  <a:srgbClr val="333333"/>
                </a:solidFill>
              </a:rPr>
              <a:t>.</a:t>
            </a:r>
            <a:endParaRPr dirty="0"/>
          </a:p>
          <a:p>
            <a:pPr marL="0" lvl="0" indent="0" algn="l" rtl="0">
              <a:lnSpc>
                <a:spcPct val="100000"/>
              </a:lnSpc>
              <a:spcBef>
                <a:spcPts val="1200"/>
              </a:spcBef>
              <a:spcAft>
                <a:spcPts val="1200"/>
              </a:spcAft>
              <a:buSzPts val="2000"/>
              <a:buNone/>
            </a:pPr>
            <a:endParaRPr sz="2400" dirty="0">
              <a:solidFill>
                <a:srgbClr val="333333"/>
              </a:solidFill>
            </a:endParaRPr>
          </a:p>
        </p:txBody>
      </p:sp>
      <p:pic>
        <p:nvPicPr>
          <p:cNvPr id="271" name="Google Shape;271;p96"/>
          <p:cNvPicPr preferRelativeResize="0"/>
          <p:nvPr/>
        </p:nvPicPr>
        <p:blipFill rotWithShape="1">
          <a:blip r:embed="rId4">
            <a:alphaModFix/>
          </a:blip>
          <a:srcRect/>
          <a:stretch/>
        </p:blipFill>
        <p:spPr>
          <a:xfrm>
            <a:off x="473574" y="0"/>
            <a:ext cx="4651404" cy="6858000"/>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FF0">
            <a:alpha val="19603"/>
          </a:srgbClr>
        </a:solidFill>
        <a:effectLst/>
      </p:bgPr>
    </p:bg>
    <p:spTree>
      <p:nvGrpSpPr>
        <p:cNvPr id="1" name="Shape 276"/>
        <p:cNvGrpSpPr/>
        <p:nvPr/>
      </p:nvGrpSpPr>
      <p:grpSpPr>
        <a:xfrm>
          <a:off x="0" y="0"/>
          <a:ext cx="0" cy="0"/>
          <a:chOff x="0" y="0"/>
          <a:chExt cx="0" cy="0"/>
        </a:xfrm>
      </p:grpSpPr>
      <p:sp>
        <p:nvSpPr>
          <p:cNvPr id="277" name="Google Shape;277;p97"/>
          <p:cNvSpPr txBox="1">
            <a:spLocks noGrp="1"/>
          </p:cNvSpPr>
          <p:nvPr>
            <p:ph type="body" idx="2"/>
          </p:nvPr>
        </p:nvSpPr>
        <p:spPr>
          <a:xfrm>
            <a:off x="4805607" y="-356258"/>
            <a:ext cx="7796690" cy="220881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dirty="0">
                <a:solidFill>
                  <a:srgbClr val="F46D36"/>
                </a:solidFill>
              </a:rPr>
              <a:t>Next Steps</a:t>
            </a:r>
            <a:endParaRPr dirty="0">
              <a:solidFill>
                <a:srgbClr val="F46D36"/>
              </a:solidFill>
            </a:endParaRPr>
          </a:p>
        </p:txBody>
      </p:sp>
      <p:sp>
        <p:nvSpPr>
          <p:cNvPr id="278" name="Google Shape;278;p97"/>
          <p:cNvSpPr txBox="1">
            <a:spLocks noGrp="1"/>
          </p:cNvSpPr>
          <p:nvPr>
            <p:ph type="body" idx="1"/>
          </p:nvPr>
        </p:nvSpPr>
        <p:spPr>
          <a:xfrm>
            <a:off x="5520102" y="1252625"/>
            <a:ext cx="6367700" cy="540943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200">
                <a:solidFill>
                  <a:srgbClr val="333333"/>
                </a:solidFill>
              </a:rPr>
              <a:t>Finally, the training suggests next </a:t>
            </a:r>
            <a:r>
              <a:rPr lang="en-US" sz="2200" b="1">
                <a:solidFill>
                  <a:srgbClr val="F46D36"/>
                </a:solidFill>
              </a:rPr>
              <a:t>steps that your ambassador program can take to ensure the success of your ambassadors</a:t>
            </a:r>
            <a:r>
              <a:rPr lang="en-US" sz="2200">
                <a:solidFill>
                  <a:srgbClr val="333333"/>
                </a:solidFill>
              </a:rPr>
              <a:t>, including:</a:t>
            </a:r>
            <a:endParaRPr/>
          </a:p>
          <a:p>
            <a:pPr marL="342900" lvl="0" indent="-342900" algn="l" rtl="0">
              <a:lnSpc>
                <a:spcPct val="100000"/>
              </a:lnSpc>
              <a:spcBef>
                <a:spcPts val="1200"/>
              </a:spcBef>
              <a:spcAft>
                <a:spcPts val="0"/>
              </a:spcAft>
              <a:buClr>
                <a:srgbClr val="F46D36"/>
              </a:buClr>
              <a:buSzPts val="2000"/>
              <a:buFont typeface="Noto Sans Symbols"/>
              <a:buChar char="▪"/>
            </a:pPr>
            <a:r>
              <a:rPr lang="en-US" sz="2200">
                <a:solidFill>
                  <a:srgbClr val="333333"/>
                </a:solidFill>
              </a:rPr>
              <a:t>Ongoing training</a:t>
            </a:r>
            <a:endParaRPr/>
          </a:p>
          <a:p>
            <a:pPr marL="342900" lvl="0" indent="-342900" algn="l" rtl="0">
              <a:lnSpc>
                <a:spcPct val="100000"/>
              </a:lnSpc>
              <a:spcBef>
                <a:spcPts val="1200"/>
              </a:spcBef>
              <a:spcAft>
                <a:spcPts val="0"/>
              </a:spcAft>
              <a:buClr>
                <a:srgbClr val="F46D36"/>
              </a:buClr>
              <a:buSzPts val="2000"/>
              <a:buFont typeface="Noto Sans Symbols"/>
              <a:buChar char="▪"/>
            </a:pPr>
            <a:r>
              <a:rPr lang="en-US" sz="2200">
                <a:solidFill>
                  <a:srgbClr val="333333"/>
                </a:solidFill>
              </a:rPr>
              <a:t>Helping ambassadors to create a support network</a:t>
            </a:r>
            <a:endParaRPr/>
          </a:p>
          <a:p>
            <a:pPr marL="342900" lvl="0" indent="-342900" algn="l" rtl="0">
              <a:lnSpc>
                <a:spcPct val="100000"/>
              </a:lnSpc>
              <a:spcBef>
                <a:spcPts val="1200"/>
              </a:spcBef>
              <a:spcAft>
                <a:spcPts val="0"/>
              </a:spcAft>
              <a:buClr>
                <a:srgbClr val="F46D36"/>
              </a:buClr>
              <a:buSzPts val="2000"/>
              <a:buFont typeface="Noto Sans Symbols"/>
              <a:buChar char="▪"/>
            </a:pPr>
            <a:r>
              <a:rPr lang="en-US" sz="2200">
                <a:solidFill>
                  <a:srgbClr val="333333"/>
                </a:solidFill>
              </a:rPr>
              <a:t>Training to respond to critical incidents</a:t>
            </a:r>
            <a:endParaRPr/>
          </a:p>
          <a:p>
            <a:pPr marL="342900" lvl="0" indent="-342900" algn="l" rtl="0">
              <a:lnSpc>
                <a:spcPct val="100000"/>
              </a:lnSpc>
              <a:spcBef>
                <a:spcPts val="1200"/>
              </a:spcBef>
              <a:spcAft>
                <a:spcPts val="0"/>
              </a:spcAft>
              <a:buClr>
                <a:srgbClr val="F46D36"/>
              </a:buClr>
              <a:buSzPts val="2000"/>
              <a:buFont typeface="Noto Sans Symbols"/>
              <a:buChar char="▪"/>
            </a:pPr>
            <a:r>
              <a:rPr lang="en-US" sz="2200">
                <a:solidFill>
                  <a:srgbClr val="333333"/>
                </a:solidFill>
              </a:rPr>
              <a:t>Recognizing achievements</a:t>
            </a:r>
            <a:endParaRPr/>
          </a:p>
          <a:p>
            <a:pPr marL="342900" lvl="0" indent="-342900" algn="l" rtl="0">
              <a:lnSpc>
                <a:spcPct val="100000"/>
              </a:lnSpc>
              <a:spcBef>
                <a:spcPts val="1200"/>
              </a:spcBef>
              <a:spcAft>
                <a:spcPts val="0"/>
              </a:spcAft>
              <a:buClr>
                <a:srgbClr val="F46D36"/>
              </a:buClr>
              <a:buSzPts val="2000"/>
              <a:buFont typeface="Noto Sans Symbols"/>
              <a:buChar char="▪"/>
            </a:pPr>
            <a:r>
              <a:rPr lang="en-US" sz="2200">
                <a:solidFill>
                  <a:srgbClr val="333333"/>
                </a:solidFill>
              </a:rPr>
              <a:t>And more! </a:t>
            </a:r>
            <a:endParaRPr/>
          </a:p>
          <a:p>
            <a:pPr marL="0" lvl="0" indent="0" algn="l" rtl="0">
              <a:lnSpc>
                <a:spcPct val="100000"/>
              </a:lnSpc>
              <a:spcBef>
                <a:spcPts val="1200"/>
              </a:spcBef>
              <a:spcAft>
                <a:spcPts val="0"/>
              </a:spcAft>
              <a:buClr>
                <a:srgbClr val="F46D36"/>
              </a:buClr>
              <a:buSzPts val="2000"/>
              <a:buNone/>
            </a:pPr>
            <a:r>
              <a:rPr lang="en-US" sz="2200" i="1">
                <a:solidFill>
                  <a:srgbClr val="333333"/>
                </a:solidFill>
              </a:rPr>
              <a:t>Ideally, you will </a:t>
            </a:r>
            <a:r>
              <a:rPr lang="en-US" sz="2200" b="1" i="1">
                <a:solidFill>
                  <a:srgbClr val="F46D36"/>
                </a:solidFill>
              </a:rPr>
              <a:t>work with ambassadors to plan out how you will support them </a:t>
            </a:r>
            <a:r>
              <a:rPr lang="en-US" sz="2200" i="1">
                <a:solidFill>
                  <a:srgbClr val="333333"/>
                </a:solidFill>
              </a:rPr>
              <a:t>in the long term.</a:t>
            </a:r>
            <a:endParaRPr/>
          </a:p>
          <a:p>
            <a:pPr marL="0" lvl="0" indent="0" algn="l" rtl="0">
              <a:lnSpc>
                <a:spcPct val="100000"/>
              </a:lnSpc>
              <a:spcBef>
                <a:spcPts val="1200"/>
              </a:spcBef>
              <a:spcAft>
                <a:spcPts val="1200"/>
              </a:spcAft>
              <a:buSzPts val="2000"/>
              <a:buNone/>
            </a:pPr>
            <a:endParaRPr sz="2200">
              <a:solidFill>
                <a:srgbClr val="333333"/>
              </a:solidFill>
            </a:endParaRPr>
          </a:p>
        </p:txBody>
      </p:sp>
      <p:pic>
        <p:nvPicPr>
          <p:cNvPr id="279" name="Google Shape;279;p97"/>
          <p:cNvPicPr preferRelativeResize="0"/>
          <p:nvPr/>
        </p:nvPicPr>
        <p:blipFill rotWithShape="1">
          <a:blip r:embed="rId3">
            <a:alphaModFix/>
          </a:blip>
          <a:srcRect/>
          <a:stretch/>
        </p:blipFill>
        <p:spPr>
          <a:xfrm>
            <a:off x="218254" y="308757"/>
            <a:ext cx="4977678" cy="6353299"/>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284"/>
        <p:cNvGrpSpPr/>
        <p:nvPr/>
      </p:nvGrpSpPr>
      <p:grpSpPr>
        <a:xfrm>
          <a:off x="0" y="0"/>
          <a:ext cx="0" cy="0"/>
          <a:chOff x="0" y="0"/>
          <a:chExt cx="0" cy="0"/>
        </a:xfrm>
      </p:grpSpPr>
      <p:sp>
        <p:nvSpPr>
          <p:cNvPr id="285" name="Google Shape;285;p47"/>
          <p:cNvSpPr txBox="1">
            <a:spLocks noGrp="1"/>
          </p:cNvSpPr>
          <p:nvPr>
            <p:ph type="title"/>
          </p:nvPr>
        </p:nvSpPr>
        <p:spPr>
          <a:xfrm>
            <a:off x="4619989" y="921328"/>
            <a:ext cx="6468232"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rgbClr val="F46D36"/>
                </a:solidFill>
              </a:rPr>
              <a:t>Additional Resources</a:t>
            </a:r>
            <a:endParaRPr dirty="0">
              <a:solidFill>
                <a:srgbClr val="F46D36"/>
              </a:solidFill>
            </a:endParaRPr>
          </a:p>
        </p:txBody>
      </p:sp>
      <p:sp>
        <p:nvSpPr>
          <p:cNvPr id="286" name="Google Shape;286;p47"/>
          <p:cNvSpPr txBox="1">
            <a:spLocks noGrp="1"/>
          </p:cNvSpPr>
          <p:nvPr>
            <p:ph type="body" idx="1"/>
          </p:nvPr>
        </p:nvSpPr>
        <p:spPr>
          <a:xfrm>
            <a:off x="4619989" y="1488066"/>
            <a:ext cx="7296866" cy="406104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200">
                <a:solidFill>
                  <a:srgbClr val="333333"/>
                </a:solidFill>
              </a:rPr>
              <a:t>The HIV Prevention Ambassador Training Manual also includes:</a:t>
            </a:r>
            <a:endParaRPr/>
          </a:p>
          <a:p>
            <a:pPr marL="342900" lvl="0" indent="-342900" algn="l" rtl="0">
              <a:lnSpc>
                <a:spcPct val="100000"/>
              </a:lnSpc>
              <a:spcBef>
                <a:spcPts val="600"/>
              </a:spcBef>
              <a:spcAft>
                <a:spcPts val="0"/>
              </a:spcAft>
              <a:buClr>
                <a:srgbClr val="F46D36"/>
              </a:buClr>
              <a:buSzPts val="2000"/>
              <a:buFont typeface="Noto Sans Symbols"/>
              <a:buChar char="▪"/>
            </a:pPr>
            <a:r>
              <a:rPr lang="en-US" sz="2200" i="1">
                <a:solidFill>
                  <a:srgbClr val="F46D36"/>
                </a:solidFill>
              </a:rPr>
              <a:t>Useful additional resources for each session and topic</a:t>
            </a:r>
            <a:endParaRPr/>
          </a:p>
          <a:p>
            <a:pPr marL="342900" lvl="0" indent="-342900" algn="l" rtl="0">
              <a:lnSpc>
                <a:spcPct val="100000"/>
              </a:lnSpc>
              <a:spcBef>
                <a:spcPts val="600"/>
              </a:spcBef>
              <a:spcAft>
                <a:spcPts val="0"/>
              </a:spcAft>
              <a:buClr>
                <a:srgbClr val="F46D36"/>
              </a:buClr>
              <a:buSzPts val="2000"/>
              <a:buFont typeface="Noto Sans Symbols"/>
              <a:buChar char="▪"/>
            </a:pPr>
            <a:r>
              <a:rPr lang="en-US" sz="2200" i="1">
                <a:solidFill>
                  <a:srgbClr val="F46D36"/>
                </a:solidFill>
              </a:rPr>
              <a:t>A glossary of terms</a:t>
            </a:r>
            <a:endParaRPr/>
          </a:p>
          <a:p>
            <a:pPr marL="0" lvl="0" indent="0" algn="l" rtl="0">
              <a:lnSpc>
                <a:spcPct val="100000"/>
              </a:lnSpc>
              <a:spcBef>
                <a:spcPts val="600"/>
              </a:spcBef>
              <a:spcAft>
                <a:spcPts val="0"/>
              </a:spcAft>
              <a:buSzPts val="2000"/>
              <a:buNone/>
            </a:pPr>
            <a:endParaRPr sz="2200" i="1">
              <a:solidFill>
                <a:srgbClr val="333333"/>
              </a:solidFill>
            </a:endParaRPr>
          </a:p>
          <a:p>
            <a:pPr marL="0" lvl="0" indent="0" algn="l" rtl="0">
              <a:lnSpc>
                <a:spcPct val="100000"/>
              </a:lnSpc>
              <a:spcBef>
                <a:spcPts val="600"/>
              </a:spcBef>
              <a:spcAft>
                <a:spcPts val="0"/>
              </a:spcAft>
              <a:buSzPts val="2000"/>
              <a:buNone/>
            </a:pPr>
            <a:r>
              <a:rPr lang="en-US" sz="2200">
                <a:solidFill>
                  <a:srgbClr val="333333"/>
                </a:solidFill>
              </a:rPr>
              <a:t>On the HIV Prevention Ambassador Website, you will find:</a:t>
            </a:r>
            <a:endParaRPr/>
          </a:p>
          <a:p>
            <a:pPr marL="342900" lvl="0" indent="-342900" algn="l" rtl="0">
              <a:lnSpc>
                <a:spcPct val="100000"/>
              </a:lnSpc>
              <a:spcBef>
                <a:spcPts val="600"/>
              </a:spcBef>
              <a:spcAft>
                <a:spcPts val="0"/>
              </a:spcAft>
              <a:buClr>
                <a:srgbClr val="F46D36"/>
              </a:buClr>
              <a:buSzPts val="2000"/>
              <a:buFont typeface="Noto Sans Symbols"/>
              <a:buChar char="▪"/>
            </a:pPr>
            <a:r>
              <a:rPr lang="en-US" sz="2200" i="1">
                <a:solidFill>
                  <a:srgbClr val="F46D36"/>
                </a:solidFill>
              </a:rPr>
              <a:t>Sample training agendas for the AGYW &amp; Diverse trainings</a:t>
            </a:r>
            <a:endParaRPr/>
          </a:p>
          <a:p>
            <a:pPr marL="342900" lvl="0" indent="-342900" algn="l" rtl="0">
              <a:lnSpc>
                <a:spcPct val="100000"/>
              </a:lnSpc>
              <a:spcBef>
                <a:spcPts val="600"/>
              </a:spcBef>
              <a:spcAft>
                <a:spcPts val="0"/>
              </a:spcAft>
              <a:buClr>
                <a:srgbClr val="F46D36"/>
              </a:buClr>
              <a:buSzPts val="2000"/>
              <a:buFont typeface="Noto Sans Symbols"/>
              <a:buChar char="▪"/>
            </a:pPr>
            <a:r>
              <a:rPr lang="en-US" sz="2200" i="1">
                <a:solidFill>
                  <a:srgbClr val="F46D36"/>
                </a:solidFill>
              </a:rPr>
              <a:t>Pre- and post-knowledge checks</a:t>
            </a:r>
            <a:endParaRPr/>
          </a:p>
          <a:p>
            <a:pPr marL="342900" lvl="0" indent="-342900" algn="l" rtl="0">
              <a:lnSpc>
                <a:spcPct val="100000"/>
              </a:lnSpc>
              <a:spcBef>
                <a:spcPts val="600"/>
              </a:spcBef>
              <a:spcAft>
                <a:spcPts val="0"/>
              </a:spcAft>
              <a:buClr>
                <a:srgbClr val="F46D36"/>
              </a:buClr>
              <a:buSzPts val="2000"/>
              <a:buFont typeface="Noto Sans Symbols"/>
              <a:buChar char="▪"/>
            </a:pPr>
            <a:r>
              <a:rPr lang="en-US" sz="2200" i="1">
                <a:solidFill>
                  <a:srgbClr val="F46D36"/>
                </a:solidFill>
              </a:rPr>
              <a:t>Graduation certificates</a:t>
            </a:r>
            <a:endParaRPr/>
          </a:p>
          <a:p>
            <a:pPr marL="0" lvl="0" indent="0" algn="l" rtl="0">
              <a:lnSpc>
                <a:spcPct val="100000"/>
              </a:lnSpc>
              <a:spcBef>
                <a:spcPts val="600"/>
              </a:spcBef>
              <a:spcAft>
                <a:spcPts val="0"/>
              </a:spcAft>
              <a:buSzPts val="2000"/>
              <a:buNone/>
            </a:pPr>
            <a:endParaRPr sz="2200" i="1">
              <a:solidFill>
                <a:srgbClr val="333333"/>
              </a:solidFill>
            </a:endParaRPr>
          </a:p>
        </p:txBody>
      </p:sp>
    </p:spTree>
  </p:cSld>
  <p:clrMapOvr>
    <a:masterClrMapping/>
  </p:clrMapOvr>
</p:sld>
</file>

<file path=ppt/theme/theme1.xml><?xml version="1.0" encoding="utf-8"?>
<a:theme xmlns:a="http://schemas.openxmlformats.org/drawingml/2006/main" name="FHI 360 Theme">
  <a:themeElements>
    <a:clrScheme name="CHOICE VTOT">
      <a:dk1>
        <a:srgbClr val="14375A"/>
      </a:dk1>
      <a:lt1>
        <a:srgbClr val="FFFFFF"/>
      </a:lt1>
      <a:dk2>
        <a:srgbClr val="13717C"/>
      </a:dk2>
      <a:lt2>
        <a:srgbClr val="FFFFFF"/>
      </a:lt2>
      <a:accent1>
        <a:srgbClr val="87C781"/>
      </a:accent1>
      <a:accent2>
        <a:srgbClr val="C4DA66"/>
      </a:accent2>
      <a:accent3>
        <a:srgbClr val="D8D348"/>
      </a:accent3>
      <a:accent4>
        <a:srgbClr val="C1C73E"/>
      </a:accent4>
      <a:accent5>
        <a:srgbClr val="BD3093"/>
      </a:accent5>
      <a:accent6>
        <a:srgbClr val="00B0D4"/>
      </a:accent6>
      <a:hlink>
        <a:srgbClr val="F36421"/>
      </a:hlink>
      <a:folHlink>
        <a:srgbClr val="FAC60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TotalTime>
  <Words>2860</Words>
  <Application>Microsoft Office PowerPoint</Application>
  <PresentationFormat>Widescreen</PresentationFormat>
  <Paragraphs>292</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Poppins SemiBold</vt:lpstr>
      <vt:lpstr>Noto Sans Symbols</vt:lpstr>
      <vt:lpstr>Arial</vt:lpstr>
      <vt:lpstr>Calibri</vt:lpstr>
      <vt:lpstr>Poppins</vt:lpstr>
      <vt:lpstr>FHI 360 Theme</vt:lpstr>
      <vt:lpstr>PowerPoint Presentation</vt:lpstr>
      <vt:lpstr>PowerPoint Presentation</vt:lpstr>
      <vt:lpstr>Session 4: Agenda</vt:lpstr>
      <vt:lpstr>PowerPoint Presentation</vt:lpstr>
      <vt:lpstr>PowerPoint Presentation</vt:lpstr>
      <vt:lpstr>PowerPoint Presentation</vt:lpstr>
      <vt:lpstr>PowerPoint Presentation</vt:lpstr>
      <vt:lpstr>PowerPoint Presentation</vt:lpstr>
      <vt:lpstr>Additional Resources</vt:lpstr>
      <vt:lpstr>PowerPoint Presentation</vt:lpstr>
      <vt:lpstr>PowerPoint Presentation</vt:lpstr>
      <vt:lpstr>PowerPoint Presentation</vt:lpstr>
      <vt:lpstr>PowerPoint Presentation</vt:lpstr>
      <vt:lpstr>PowerPoint Presentation</vt:lpstr>
      <vt:lpstr>What FOUNDATIONAL KNOWLEDGE will you include?</vt:lpstr>
      <vt:lpstr>What AMBASSADOR SKILLS will you include?</vt:lpstr>
      <vt:lpstr>PowerPoint Presentation</vt:lpstr>
      <vt:lpstr>PowerPoint Presentation</vt:lpstr>
      <vt:lpstr>PowerPoint Presentation</vt:lpstr>
      <vt:lpstr>PowerPoint Presentation</vt:lpstr>
      <vt:lpstr>How will we prepare our MATERIALS for the training?</vt:lpstr>
      <vt:lpstr>What about ICEBREAKER and ENERGIZER activities?</vt:lpstr>
      <vt:lpstr>What OTHER ACCOMMODATIONS do we need to make?</vt:lpstr>
      <vt:lpstr>PowerPoint Presentation</vt:lpstr>
      <vt:lpstr>Closing activity</vt:lpstr>
      <vt:lpstr>A final note from ambassadors…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Aubrey Weber</dc:creator>
  <cp:lastModifiedBy>Morgan Garcia</cp:lastModifiedBy>
  <cp:revision>6</cp:revision>
  <dcterms:created xsi:type="dcterms:W3CDTF">2022-05-23T13:17:57Z</dcterms:created>
  <dcterms:modified xsi:type="dcterms:W3CDTF">2026-03-20T21:19:30Z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