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bleStyles.xml" ContentType="application/vnd.openxmlformats-officedocument.presentationml.tableStyle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officeDocument" Target="ppt/presentation.xml"/><Relationship Id="rId2" Type="http://schemas.openxmlformats.org/package/2006/relationships/metadata/core-properties" Target="docProps/core.xml"/><Relationship Id="rId1"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notesMasterIdLst>
    <p:notesMasterId r:id="rId4"/>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11" Type="http://schemas.openxmlformats.org/officeDocument/2006/relationships/customXml" Target="../customXml/item3.xml"/><Relationship Id="rId5" Type="http://schemas.openxmlformats.org/officeDocument/2006/relationships/presProps" Target="presProps.xml"/><Relationship Id="rId10" Type="http://schemas.openxmlformats.org/officeDocument/2006/relationships/customXml" Target="../customXml/item2.xml"/><Relationship Id="rId4" Type="http://schemas.openxmlformats.org/officeDocument/2006/relationships/notesMaster" Target="notesMasters/notesMaster1.xml"/><Relationship Id="rId9"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3-2.png"/><Relationship Id="rId3" Type="http://schemas.openxmlformats.org/officeDocument/2006/relationships/image" Target="../media/Flyer-image-3.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How to use">
    <p:bg>
      <p:bgPr>
        <a:solidFill>
          <a:srgbClr val="07142F"/>
        </a:solidFill>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172200" y="384048"/>
            <a:ext cx="932688" cy="946404"/>
          </a:xfrm>
          <a:prstGeom prst="rect">
            <a:avLst/>
          </a:prstGeom>
        </p:spPr>
      </p:pic>
      <p:sp>
        <p:nvSpPr>
          <p:cNvPr id="3" name="Text 0"/>
          <p:cNvSpPr/>
          <p:nvPr>
            <p:ph idx="101" type="title" hasCustomPrompt="1"/>
          </p:nvPr>
        </p:nvSpPr>
        <p:spPr>
          <a:xfrm>
            <a:off x="457200" y="457200"/>
            <a:ext cx="5486400" cy="1005840"/>
          </a:xfrm>
          <a:prstGeom prst="rect">
            <a:avLst/>
          </a:prstGeom>
          <a:noFill/>
          <a:ln/>
        </p:spPr>
        <p:txBody>
          <a:bodyPr wrap="square" rtlCol="0"/>
          <a:lstStyle>
            <a:lvl1pPr algn="l" indent="0" marL="0">
              <a:buNone/>
              <a:defRPr lang="en-US" sz="4000" dirty="0">
                <a:solidFill>
                  <a:srgbClr val="5DB3F5"/>
                </a:solidFill>
                <a:latin typeface="Barlow SemiBold" pitchFamily="34" charset="0"/>
                <a:ea typeface="Barlow SemiBold" pitchFamily="34" charset="-122"/>
                <a:cs typeface="Barlow SemiBold" pitchFamily="34" charset="-120"/>
              </a:defRPr>
            </a:lvl1pPr>
          </a:lstStyle>
          <a:p>
            <a:pPr algn="l" indent="0" marL="0">
              <a:buNone/>
            </a:pPr>
            <a:r>
              <a:rPr lang="en-US" sz="4000" dirty="0">
                <a:solidFill>
                  <a:srgbClr val="5DB3F5"/>
                </a:solidFill>
                <a:latin typeface="Barlow SemiBold" pitchFamily="34" charset="0"/>
                <a:ea typeface="Barlow SemiBold" pitchFamily="34" charset="-122"/>
                <a:cs typeface="Barlow SemiBold" pitchFamily="34" charset="-120"/>
              </a:rPr>
              <a:t>Title</a:t>
            </a:r>
            <a:endParaRPr lang="en-US" sz="4000" dirty="0"/>
          </a:p>
        </p:txBody>
      </p:sp>
      <p:sp>
        <p:nvSpPr>
          <p:cNvPr id="4" name="Text 0"/>
          <p:cNvSpPr/>
          <p:nvPr>
            <p:ph idx="102" type="body" hasCustomPrompt="1"/>
          </p:nvPr>
        </p:nvSpPr>
        <p:spPr>
          <a:xfrm>
            <a:off x="457200" y="2103120"/>
            <a:ext cx="6647688" cy="7863840"/>
          </a:xfrm>
          <a:prstGeom prst="rect">
            <a:avLst/>
          </a:prstGeom>
          <a:noFill/>
          <a:ln/>
        </p:spPr>
        <p:txBody>
          <a:bodyPr wrap="square" rtlCol="0"/>
          <a:lstStyle>
            <a:lvl1pPr algn="l" indent="0" marL="0">
              <a:buNone/>
              <a:defRPr lang="en-US" sz="1400" dirty="0">
                <a:solidFill>
                  <a:srgbClr val="FFFFFF"/>
                </a:solidFill>
                <a:latin typeface="Montserrat" pitchFamily="34" charset="0"/>
                <a:ea typeface="Montserrat" pitchFamily="34" charset="-122"/>
                <a:cs typeface="Montserrat" pitchFamily="34" charset="-120"/>
              </a:defRPr>
            </a:lvl1pPr>
          </a:lstStyle>
          <a:p>
            <a:pPr algn="l" indent="0" marL="0">
              <a:buNone/>
            </a:pPr>
            <a:r>
              <a:rPr lang="en-US" sz="1400" dirty="0">
                <a:solidFill>
                  <a:srgbClr val="FFFFFF"/>
                </a:solidFill>
                <a:latin typeface="Montserrat" pitchFamily="34" charset="0"/>
                <a:ea typeface="Montserrat" pitchFamily="34" charset="-122"/>
                <a:cs typeface="Montserrat" pitchFamily="34" charset="-120"/>
              </a:rPr>
              <a:t>Text</a:t>
            </a:r>
            <a:endParaRPr lang="en-US"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Flyer">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badge_s.png">    </p:cNvPr>
          <p:cNvPicPr>
            <a:picLocks noChangeAspect="1"/>
          </p:cNvPicPr>
          <p:nvPr/>
        </p:nvPicPr>
        <p:blipFill>
          <a:blip r:embed="rId1"/>
          <a:stretch>
            <a:fillRect/>
          </a:stretch>
        </p:blipFill>
        <p:spPr>
          <a:xfrm>
            <a:off x="6016752" y="301752"/>
            <a:ext cx="1152144" cy="1170432"/>
          </a:xfrm>
          <a:prstGeom prst="rect">
            <a:avLst/>
          </a:prstGeom>
        </p:spPr>
      </p:pic>
      <p:pic>
        <p:nvPicPr>
          <p:cNvPr id="3" name="Image 1" descr="pill.png">    </p:cNvPr>
          <p:cNvPicPr>
            <a:picLocks noChangeAspect="1"/>
          </p:cNvPicPr>
          <p:nvPr/>
        </p:nvPicPr>
        <p:blipFill>
          <a:blip r:embed="rId2"/>
          <a:stretch>
            <a:fillRect/>
          </a:stretch>
        </p:blipFill>
        <p:spPr>
          <a:xfrm>
            <a:off x="374904" y="10012680"/>
            <a:ext cx="6812280" cy="402336"/>
          </a:xfrm>
          <a:prstGeom prst="rect">
            <a:avLst/>
          </a:prstGeom>
        </p:spPr>
      </p:pic>
      <p:sp>
        <p:nvSpPr>
          <p:cNvPr id="4" name="Text 0"/>
          <p:cNvSpPr/>
          <p:nvPr>
            <p:ph idx="102" type="title" hasCustomPrompt="1"/>
          </p:nvPr>
        </p:nvSpPr>
        <p:spPr>
          <a:xfrm>
            <a:off x="374904" y="256032"/>
            <a:ext cx="5303520" cy="1371600"/>
          </a:xfrm>
          <a:prstGeom prst="rect">
            <a:avLst/>
          </a:prstGeom>
          <a:noFill/>
          <a:ln/>
        </p:spPr>
        <p:txBody>
          <a:bodyPr wrap="square" rtlCol="0"/>
          <a:lstStyle>
            <a:lvl1pPr algn="l" indent="0" marL="0">
              <a:lnSpc>
                <a:spcPct val="85000"/>
              </a:lnSpc>
              <a:buNone/>
              <a:defRPr lang="en-US" sz="5900" dirty="0">
                <a:solidFill>
                  <a:srgbClr val="5DB3F5"/>
                </a:solidFill>
                <a:latin typeface="Barlow SemiBold" pitchFamily="34" charset="0"/>
                <a:ea typeface="Barlow SemiBold" pitchFamily="34" charset="-122"/>
                <a:cs typeface="Barlow SemiBold" pitchFamily="34" charset="-120"/>
              </a:defRPr>
            </a:lvl1pPr>
          </a:lstStyle>
          <a:p>
            <a:pPr algn="l" indent="0" marL="0">
              <a:lnSpc>
                <a:spcPct val="85000"/>
              </a:lnSpc>
              <a:buNone/>
            </a:pPr>
            <a:r>
              <a:rPr lang="en-US" sz="5900" dirty="0">
                <a:solidFill>
                  <a:srgbClr val="5DB3F5"/>
                </a:solidFill>
                <a:latin typeface="Barlow SemiBold" pitchFamily="34" charset="0"/>
                <a:ea typeface="Barlow SemiBold" pitchFamily="34" charset="-122"/>
                <a:cs typeface="Barlow SemiBold" pitchFamily="34" charset="-120"/>
              </a:rPr>
              <a:t>Headline</a:t>
            </a:r>
            <a:endParaRPr lang="en-US" sz="5900" dirty="0"/>
          </a:p>
        </p:txBody>
      </p:sp>
      <p:sp>
        <p:nvSpPr>
          <p:cNvPr id="5" name="Text 0"/>
          <p:cNvSpPr/>
          <p:nvPr>
            <p:ph idx="103" type="body" hasCustomPrompt="1"/>
          </p:nvPr>
        </p:nvSpPr>
        <p:spPr>
          <a:xfrm>
            <a:off x="374904" y="1810512"/>
            <a:ext cx="6812280" cy="1280160"/>
          </a:xfrm>
          <a:prstGeom prst="rect">
            <a:avLst/>
          </a:prstGeom>
          <a:noFill/>
          <a:ln/>
        </p:spPr>
        <p:txBody>
          <a:bodyPr wrap="square" rtlCol="0"/>
          <a:lstStyle>
            <a:lvl1pPr algn="l" indent="0" marL="0">
              <a:lnSpc>
                <a:spcPct val="110000"/>
              </a:lnSpc>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intro</a:t>
            </a:r>
            <a:endParaRPr lang="en-US" sz="1150" dirty="0"/>
          </a:p>
        </p:txBody>
      </p:sp>
      <p:sp>
        <p:nvSpPr>
          <p:cNvPr id="6" name="Text 0"/>
          <p:cNvSpPr/>
          <p:nvPr>
            <p:ph idx="104" type="body" hasCustomPrompt="1"/>
          </p:nvPr>
        </p:nvSpPr>
        <p:spPr>
          <a:xfrm>
            <a:off x="704088" y="3200400"/>
            <a:ext cx="6483096" cy="1005840"/>
          </a:xfrm>
          <a:prstGeom prst="rect">
            <a:avLst/>
          </a:prstGeom>
          <a:noFill/>
          <a:ln/>
        </p:spPr>
        <p:txBody>
          <a:bodyPr wrap="square" rtlCol="0"/>
          <a:lstStyle>
            <a:lvl1pPr algn="l" indent="0" marL="0">
              <a:lnSpc>
                <a:spcPct val="110000"/>
              </a:lnSpc>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prep</a:t>
            </a:r>
            <a:endParaRPr lang="en-US" sz="1150" dirty="0"/>
          </a:p>
        </p:txBody>
      </p:sp>
      <p:sp>
        <p:nvSpPr>
          <p:cNvPr id="7" name="Text 0"/>
          <p:cNvSpPr/>
          <p:nvPr>
            <p:ph idx="105" type="body" hasCustomPrompt="1"/>
          </p:nvPr>
        </p:nvSpPr>
        <p:spPr>
          <a:xfrm>
            <a:off x="704088" y="4297680"/>
            <a:ext cx="6483096" cy="777240"/>
          </a:xfrm>
          <a:prstGeom prst="rect">
            <a:avLst/>
          </a:prstGeom>
          <a:noFill/>
          <a:ln/>
        </p:spPr>
        <p:txBody>
          <a:bodyPr wrap="square" rtlCol="0"/>
          <a:lstStyle>
            <a:lvl1pPr algn="l" indent="0" marL="0">
              <a:lnSpc>
                <a:spcPct val="110000"/>
              </a:lnSpc>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pep</a:t>
            </a:r>
            <a:endParaRPr lang="en-US" sz="1150" dirty="0"/>
          </a:p>
        </p:txBody>
      </p:sp>
      <p:sp>
        <p:nvSpPr>
          <p:cNvPr id="8" name="Text 0"/>
          <p:cNvSpPr/>
          <p:nvPr>
            <p:ph idx="106" type="body" hasCustomPrompt="1"/>
          </p:nvPr>
        </p:nvSpPr>
        <p:spPr>
          <a:xfrm>
            <a:off x="704088" y="5148072"/>
            <a:ext cx="6483096" cy="914400"/>
          </a:xfrm>
          <a:prstGeom prst="rect">
            <a:avLst/>
          </a:prstGeom>
          <a:noFill/>
          <a:ln/>
        </p:spPr>
        <p:txBody>
          <a:bodyPr wrap="square" rtlCol="0"/>
          <a:lstStyle>
            <a:lvl1pPr algn="l" indent="0" marL="0">
              <a:lnSpc>
                <a:spcPct val="110000"/>
              </a:lnSpc>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art</a:t>
            </a:r>
            <a:endParaRPr lang="en-US" sz="1150" dirty="0"/>
          </a:p>
        </p:txBody>
      </p:sp>
      <p:sp>
        <p:nvSpPr>
          <p:cNvPr id="9" name="Text 0"/>
          <p:cNvSpPr/>
          <p:nvPr>
            <p:ph idx="107" type="body" hasCustomPrompt="1"/>
          </p:nvPr>
        </p:nvSpPr>
        <p:spPr>
          <a:xfrm>
            <a:off x="704088" y="6272784"/>
            <a:ext cx="6153912" cy="320040"/>
          </a:xfrm>
          <a:prstGeom prst="rect">
            <a:avLst/>
          </a:prstGeom>
          <a:noFill/>
          <a:ln/>
        </p:spPr>
        <p:txBody>
          <a:bodyPr wrap="square" rtlCol="0"/>
          <a:lstStyle>
            <a:lvl1pPr algn="l" indent="0" marL="0">
              <a:lnSpc>
                <a:spcPct val="110000"/>
              </a:lnSpc>
              <a:buNone/>
              <a:defRPr lang="en-US" sz="1800" b="1" dirty="0">
                <a:solidFill>
                  <a:srgbClr val="A9D4FA"/>
                </a:solidFill>
                <a:latin typeface="Montserrat" pitchFamily="34" charset="0"/>
                <a:ea typeface="Montserrat" pitchFamily="34" charset="-122"/>
                <a:cs typeface="Montserrat" pitchFamily="34" charset="-120"/>
              </a:defRPr>
            </a:lvl1pPr>
          </a:lstStyle>
          <a:p>
            <a:pPr algn="l" indent="0" marL="0">
              <a:lnSpc>
                <a:spcPct val="110000"/>
              </a:lnSpc>
              <a:buNone/>
            </a:pPr>
            <a:r>
              <a:rPr lang="en-US" sz="1800" b="1" dirty="0">
                <a:solidFill>
                  <a:srgbClr val="A9D4FA"/>
                </a:solidFill>
                <a:latin typeface="Montserrat" pitchFamily="34" charset="0"/>
                <a:ea typeface="Montserrat" pitchFamily="34" charset="-122"/>
                <a:cs typeface="Montserrat" pitchFamily="34" charset="-120"/>
              </a:rPr>
              <a:t>boxTitle</a:t>
            </a:r>
            <a:endParaRPr lang="en-US" sz="1800" dirty="0"/>
          </a:p>
        </p:txBody>
      </p:sp>
      <p:sp>
        <p:nvSpPr>
          <p:cNvPr id="10" name="Text 0"/>
          <p:cNvSpPr/>
          <p:nvPr>
            <p:ph idx="108" type="body" hasCustomPrompt="1"/>
          </p:nvPr>
        </p:nvSpPr>
        <p:spPr>
          <a:xfrm>
            <a:off x="704088" y="6638544"/>
            <a:ext cx="6153912" cy="2331720"/>
          </a:xfrm>
          <a:prstGeom prst="rect">
            <a:avLst/>
          </a:prstGeom>
          <a:noFill/>
          <a:ln/>
        </p:spPr>
        <p:txBody>
          <a:bodyPr wrap="square" rtlCol="0"/>
          <a:lstStyle>
            <a:lvl1pPr algn="l" indent="0" marL="0">
              <a:lnSpc>
                <a:spcPct val="110000"/>
              </a:lnSpc>
              <a:buNone/>
              <a:defRPr lang="en-US" sz="11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boxBody</a:t>
            </a:r>
            <a:endParaRPr lang="en-US" sz="1150" dirty="0"/>
          </a:p>
        </p:txBody>
      </p:sp>
      <p:sp>
        <p:nvSpPr>
          <p:cNvPr id="11" name="Text 0"/>
          <p:cNvSpPr/>
          <p:nvPr>
            <p:ph idx="109" type="body" hasCustomPrompt="1"/>
          </p:nvPr>
        </p:nvSpPr>
        <p:spPr>
          <a:xfrm>
            <a:off x="374904" y="9198864"/>
            <a:ext cx="6812280" cy="731520"/>
          </a:xfrm>
          <a:prstGeom prst="rect">
            <a:avLst/>
          </a:prstGeom>
          <a:noFill/>
          <a:ln/>
        </p:spPr>
        <p:txBody>
          <a:bodyPr wrap="square" rtlCol="0"/>
          <a:lstStyle>
            <a:lvl1pPr algn="l" indent="0" marL="0">
              <a:lnSpc>
                <a:spcPct val="110000"/>
              </a:lnSpc>
              <a:buNone/>
              <a:defRPr lang="en-US" sz="95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950" dirty="0">
                <a:solidFill>
                  <a:srgbClr val="FFFFFF"/>
                </a:solidFill>
                <a:latin typeface="Montserrat" pitchFamily="34" charset="0"/>
                <a:ea typeface="Montserrat" pitchFamily="34" charset="-122"/>
                <a:cs typeface="Montserrat" pitchFamily="34" charset="-120"/>
              </a:rPr>
              <a:t>closing</a:t>
            </a:r>
            <a:endParaRPr lang="en-US" sz="950" dirty="0"/>
          </a:p>
        </p:txBody>
      </p:sp>
      <p:sp>
        <p:nvSpPr>
          <p:cNvPr id="12" name="Text 0"/>
          <p:cNvSpPr/>
          <p:nvPr>
            <p:ph idx="110" type="body" hasCustomPrompt="1"/>
          </p:nvPr>
        </p:nvSpPr>
        <p:spPr>
          <a:xfrm>
            <a:off x="374904" y="10012680"/>
            <a:ext cx="2492380" cy="402336"/>
          </a:xfrm>
          <a:prstGeom prst="rect">
            <a:avLst/>
          </a:prstGeom>
          <a:noFill/>
          <a:ln/>
        </p:spPr>
        <p:txBody>
          <a:bodyPr wrap="square" rtlCol="0"/>
          <a:lstStyle>
            <a:lvl1pPr algn="r" indent="0" marL="0">
              <a:lnSpc>
                <a:spcPct val="110000"/>
              </a:lnSpc>
              <a:buNone/>
              <a:defRPr lang="en-US" sz="1900" b="1" dirty="0">
                <a:solidFill>
                  <a:srgbClr val="5DB3F5"/>
                </a:solidFill>
                <a:latin typeface="Montserrat" pitchFamily="34" charset="0"/>
                <a:ea typeface="Montserrat" pitchFamily="34" charset="-122"/>
                <a:cs typeface="Montserrat" pitchFamily="34" charset="-120"/>
              </a:defRPr>
            </a:lvl1pPr>
          </a:lstStyle>
          <a:p>
            <a:pPr algn="r" indent="0" marL="0">
              <a:lnSpc>
                <a:spcPct val="110000"/>
              </a:lnSpc>
              <a:buNone/>
            </a:pPr>
            <a:r>
              <a:rPr lang="en-US" sz="1900" b="1" dirty="0">
                <a:solidFill>
                  <a:srgbClr val="5DB3F5"/>
                </a:solidFill>
                <a:latin typeface="Montserrat" pitchFamily="34" charset="0"/>
                <a:ea typeface="Montserrat" pitchFamily="34" charset="-122"/>
                <a:cs typeface="Montserrat" pitchFamily="34" charset="-120"/>
              </a:rPr>
              <a:t>pillLeft</a:t>
            </a:r>
            <a:endParaRPr lang="en-US" sz="1900" dirty="0"/>
          </a:p>
        </p:txBody>
      </p:sp>
      <p:sp>
        <p:nvSpPr>
          <p:cNvPr id="13" name="Text 0"/>
          <p:cNvSpPr/>
          <p:nvPr>
            <p:ph idx="111" type="body" hasCustomPrompt="1"/>
          </p:nvPr>
        </p:nvSpPr>
        <p:spPr>
          <a:xfrm>
            <a:off x="3141604" y="10012680"/>
            <a:ext cx="3908420" cy="402336"/>
          </a:xfrm>
          <a:prstGeom prst="rect">
            <a:avLst/>
          </a:prstGeom>
          <a:noFill/>
          <a:ln/>
        </p:spPr>
        <p:txBody>
          <a:bodyPr wrap="square" rtlCol="0"/>
          <a:lstStyle>
            <a:lvl1pPr algn="l" indent="0" marL="0">
              <a:lnSpc>
                <a:spcPct val="110000"/>
              </a:lnSpc>
              <a:buNone/>
              <a:defRPr lang="en-US" sz="1900" dirty="0">
                <a:solidFill>
                  <a:srgbClr val="FFFFFF"/>
                </a:solidFill>
                <a:latin typeface="Montserrat" pitchFamily="34" charset="0"/>
                <a:ea typeface="Montserrat" pitchFamily="34" charset="-122"/>
                <a:cs typeface="Montserrat" pitchFamily="34" charset="-120"/>
              </a:defRPr>
            </a:lvl1pPr>
          </a:lstStyle>
          <a:p>
            <a:pPr algn="l" indent="0" marL="0">
              <a:lnSpc>
                <a:spcPct val="110000"/>
              </a:lnSpc>
              <a:buNone/>
            </a:pPr>
            <a:r>
              <a:rPr lang="en-US" sz="1900" dirty="0">
                <a:solidFill>
                  <a:srgbClr val="FFFFFF"/>
                </a:solidFill>
                <a:latin typeface="Montserrat" pitchFamily="34" charset="0"/>
                <a:ea typeface="Montserrat" pitchFamily="34" charset="-122"/>
                <a:cs typeface="Montserrat" pitchFamily="34" charset="-120"/>
              </a:rPr>
              <a:t>pillRight</a:t>
            </a:r>
            <a:endParaRPr lang="en-US" sz="1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1" Type="http://schemas.openxmlformats.org/officeDocument/2006/relationships/image" Target="../media/icon-prep.png"/><Relationship Id="rId32" Type="http://schemas.openxmlformats.org/officeDocument/2006/relationships/image" Target="../media/icon-pep.png"/><Relationship Id="rId33" Type="http://schemas.openxmlformats.org/officeDocument/2006/relationships/image" Target="../media/icon-art.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457200" y="457200"/>
            <a:ext cx="5486400" cy="1005840"/>
          </a:xfrm>
          <a:prstGeom prst="rect">
            <a:avLst/>
          </a:prstGeom>
          <a:noFill/>
          <a:ln/>
        </p:spPr>
        <p:txBody>
          <a:bodyPr wrap="square" lIns="0" tIns="0" rIns="0" bIns="0" rtlCol="0" anchor="t"/>
          <a:lstStyle/>
          <a:p>
            <a:pPr algn="l" indent="0" marL="0">
              <a:buNone/>
            </a:pPr>
            <a:r>
              <a:rPr lang="en-US" sz="4000" dirty="0">
                <a:solidFill>
                  <a:srgbClr val="5DB3F5"/>
                </a:solidFill>
                <a:latin typeface="Barlow SemiBold" pitchFamily="34" charset="0"/>
                <a:ea typeface="Barlow SemiBold" pitchFamily="34" charset="-122"/>
                <a:cs typeface="Barlow SemiBold" pitchFamily="34" charset="-120"/>
              </a:rPr>
              <a:t>How to use this template</a:t>
            </a:r>
            <a:endParaRPr lang="en-US" sz="4000" dirty="0"/>
          </a:p>
        </p:txBody>
      </p:sp>
      <p:sp>
        <p:nvSpPr>
          <p:cNvPr id="3" name="Text 0"/>
          <p:cNvSpPr/>
          <p:nvPr>
            <p:ph idx="102" type="body" hasCustomPrompt="1"/>
          </p:nvPr>
        </p:nvSpPr>
        <p:spPr>
          <a:xfrm>
            <a:off x="457200" y="2103120"/>
            <a:ext cx="6647688" cy="7863840"/>
          </a:xfrm>
          <a:prstGeom prst="rect">
            <a:avLst/>
          </a:prstGeom>
          <a:noFill/>
          <a:ln/>
        </p:spPr>
        <p:txBody>
          <a:bodyPr wrap="square" lIns="0" tIns="0" rIns="0" bIns="0" rtlCol="0" anchor="t"/>
          <a:lstStyle/>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Fonts</a:t>
            </a:r>
            <a:endParaRPr lang="en-US" sz="1400" dirty="0"/>
          </a:p>
          <a:p>
            <a:pPr algn="l" indent="0" marL="0">
              <a:spcAft>
                <a:spcPts val="400"/>
              </a:spcAft>
              <a:buNone/>
            </a:pPr>
            <a:r>
              <a:rPr lang="en-US" sz="1400" dirty="0">
                <a:solidFill>
                  <a:srgbClr val="FFFFFF"/>
                </a:solidFill>
                <a:latin typeface="Montserrat" pitchFamily="34" charset="0"/>
                <a:ea typeface="Montserrat" pitchFamily="34" charset="-122"/>
                <a:cs typeface="Montserrat" pitchFamily="34" charset="-120"/>
              </a:rPr>
              <a:t>Headlines use Barlow SemiBold. Body copy uses Montserrat. Both are free. Install them before you edit, or PowerPoint will swap in another font and the layout will shift.</a:t>
            </a:r>
            <a:endParaRPr lang="en-US" sz="1400" dirty="0"/>
          </a:p>
          <a:p>
            <a:pPr algn="l" indent="0" marL="0">
              <a:buNone/>
            </a:pPr>
            <a:r>
              <a:rPr lang="en-US" sz="1400" dirty="0">
                <a:solidFill>
                  <a:srgbClr val="FFFFFF"/>
                </a:solidFill>
                <a:latin typeface="Montserrat" pitchFamily="34" charset="0"/>
                <a:ea typeface="Montserrat" pitchFamily="34" charset="-122"/>
                <a:cs typeface="Montserrat" pitchFamily="34" charset="-120"/>
              </a:rPr>
              <a:t>Barlow: fonts.google.com/specimen/Barlow</a:t>
            </a:r>
            <a:endParaRPr lang="en-US" sz="1400" dirty="0"/>
          </a:p>
          <a:p>
            <a:pPr algn="l" indent="0" marL="0">
              <a:spcAft>
                <a:spcPts val="1000"/>
              </a:spcAft>
              <a:buNone/>
            </a:pPr>
            <a:r>
              <a:rPr lang="en-US" sz="1400" dirty="0">
                <a:solidFill>
                  <a:srgbClr val="FFFFFF"/>
                </a:solidFill>
                <a:latin typeface="Montserrat" pitchFamily="34" charset="0"/>
                <a:ea typeface="Montserrat" pitchFamily="34" charset="-122"/>
                <a:cs typeface="Montserrat" pitchFamily="34" charset="-120"/>
              </a:rPr>
              <a:t>Montserrat: fonts.google.com/specimen/Montserrat</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If you cannot install the fonts, use Bahnschrift SemiBold or Arial Bold for headlines and Century Gothic or Arial for body copy. To change the font, select the text, then choose the font from the Home tab.</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Changing the text</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Click any text on the flyer and type over it. The size, colour and position stay the same. If your translation is longer, shorten the text or reduce the font size slightly.</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The “What you can ask for” box</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Update this list to match the products available in your country. If your list is longer or shorter, click the edge of the box and drag its bottom handle to resize it.</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What is locked</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The background, the My PrEP My Choice logo and the P=P bar are fixed in the layout so they cannot be moved by accident.</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What must not change</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The facts. Check the content against current national guidance before you publish.</a:t>
            </a:r>
            <a:endParaRPr lang="en-US" sz="1400" dirty="0"/>
          </a:p>
          <a:p>
            <a:pPr algn="l" indent="0" marL="0">
              <a:spcAft>
                <a:spcPts val="400"/>
              </a:spcAft>
              <a:buNone/>
            </a:pPr>
            <a:r>
              <a:rPr lang="en-US" sz="1400" b="1" dirty="0">
                <a:solidFill>
                  <a:srgbClr val="5DB3F5"/>
                </a:solidFill>
                <a:latin typeface="Montserrat" pitchFamily="34" charset="0"/>
                <a:ea typeface="Montserrat" pitchFamily="34" charset="-122"/>
                <a:cs typeface="Montserrat" pitchFamily="34" charset="-120"/>
              </a:rPr>
              <a:t>Saving your version</a:t>
            </a:r>
            <a:endParaRPr lang="en-US" sz="1400" dirty="0"/>
          </a:p>
          <a:p>
            <a:pPr algn="l" indent="0" marL="0">
              <a:spcAft>
                <a:spcPts val="1600"/>
              </a:spcAft>
              <a:buNone/>
            </a:pPr>
            <a:r>
              <a:rPr lang="en-US" sz="1400" dirty="0">
                <a:solidFill>
                  <a:srgbClr val="FFFFFF"/>
                </a:solidFill>
                <a:latin typeface="Montserrat" pitchFamily="34" charset="0"/>
                <a:ea typeface="Montserrat" pitchFamily="34" charset="-122"/>
                <a:cs typeface="Montserrat" pitchFamily="34" charset="-120"/>
              </a:rPr>
              <a:t>Go to File, then Export, and choose PDF or PNG. Delete this instruction slide first, or export only the flyer slide.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What you can ask for box"/>
          <p:cNvSpPr/>
          <p:nvPr/>
        </p:nvSpPr>
        <p:spPr>
          <a:xfrm>
            <a:off x="374904" y="6126480"/>
            <a:ext cx="6812280" cy="2944368"/>
          </a:xfrm>
          <a:prstGeom prst="roundRect">
            <a:avLst>
              <a:gd name="adj" fmla="val 6832"/>
            </a:avLst>
          </a:prstGeom>
          <a:solidFill>
            <a:srgbClr val="2E8BE0">
              <a:alpha val="22000"/>
            </a:srgbClr>
          </a:solidFill>
          <a:ln w="15875">
            <a:solidFill>
              <a:srgbClr val="5DB3F5"/>
            </a:solidFill>
            <a:prstDash val="solid"/>
          </a:ln>
        </p:spPr>
        <p:txBody>
          <a:bodyPr/>
          <a:p/>
        </p:txBody>
      </p:sp>
      <p:sp>
        <p:nvSpPr>
          <p:cNvPr id="3" name="Text 0"/>
          <p:cNvSpPr/>
          <p:nvPr>
            <p:ph idx="102" type="title" hasCustomPrompt="1"/>
          </p:nvPr>
        </p:nvSpPr>
        <p:spPr>
          <a:xfrm>
            <a:off x="374904" y="256032"/>
            <a:ext cx="5303520" cy="1371600"/>
          </a:xfrm>
          <a:prstGeom prst="rect">
            <a:avLst/>
          </a:prstGeom>
          <a:noFill/>
          <a:ln/>
        </p:spPr>
        <p:txBody>
          <a:bodyPr wrap="square" lIns="0" tIns="0" rIns="0" bIns="0" rtlCol="0" anchor="t"/>
          <a:lstStyle/>
          <a:p>
            <a:pPr algn="l" indent="0" marL="0">
              <a:lnSpc>
                <a:spcPct val="85000"/>
              </a:lnSpc>
              <a:buNone/>
            </a:pPr>
            <a:r>
              <a:rPr lang="en-US" sz="5900" dirty="0">
                <a:solidFill>
                  <a:srgbClr val="5DB3F5"/>
                </a:solidFill>
                <a:latin typeface="Barlow SemiBold" pitchFamily="34" charset="0"/>
                <a:ea typeface="Barlow SemiBold" pitchFamily="34" charset="-122"/>
                <a:cs typeface="Barlow SemiBold" pitchFamily="34" charset="-120"/>
              </a:rPr>
              <a:t>HIV -</a:t>
            </a:r>
            <a:endParaRPr lang="en-US" sz="5900" dirty="0"/>
          </a:p>
          <a:p>
            <a:pPr algn="l" indent="0" marL="0">
              <a:lnSpc>
                <a:spcPct val="85000"/>
              </a:lnSpc>
              <a:buNone/>
            </a:pPr>
            <a:r>
              <a:rPr lang="en-US" sz="5900" dirty="0">
                <a:solidFill>
                  <a:srgbClr val="5DB3F5"/>
                </a:solidFill>
                <a:latin typeface="Barlow SemiBold" pitchFamily="34" charset="0"/>
                <a:ea typeface="Barlow SemiBold" pitchFamily="34" charset="-122"/>
                <a:cs typeface="Barlow SemiBold" pitchFamily="34" charset="-120"/>
              </a:rPr>
              <a:t>THE BASICS</a:t>
            </a:r>
            <a:endParaRPr lang="en-US" sz="5900" dirty="0"/>
          </a:p>
        </p:txBody>
      </p:sp>
      <p:sp>
        <p:nvSpPr>
          <p:cNvPr id="4" name="Text 0"/>
          <p:cNvSpPr/>
          <p:nvPr>
            <p:ph idx="103" type="body" hasCustomPrompt="1"/>
          </p:nvPr>
        </p:nvSpPr>
        <p:spPr>
          <a:xfrm>
            <a:off x="374904" y="1810512"/>
            <a:ext cx="6812280" cy="1280160"/>
          </a:xfrm>
          <a:prstGeom prst="rect">
            <a:avLst/>
          </a:prstGeom>
          <a:noFill/>
          <a:ln/>
        </p:spPr>
        <p:txBody>
          <a:bodyPr wrap="square" lIns="0" tIns="0" rIns="0" bIns="0" rtlCol="0" anchor="t"/>
          <a:lstStyle/>
          <a:p>
            <a:pPr algn="l" indent="0" marL="0">
              <a:lnSpc>
                <a:spcPct val="110000"/>
              </a:lnSpc>
              <a:spcAft>
                <a:spcPts val="1200"/>
              </a:spcAft>
              <a:buNone/>
            </a:pPr>
            <a:r>
              <a:rPr lang="en-US" sz="1150" dirty="0">
                <a:solidFill>
                  <a:srgbClr val="FFFFFF"/>
                </a:solidFill>
                <a:latin typeface="Montserrat" pitchFamily="34" charset="0"/>
                <a:ea typeface="Montserrat" pitchFamily="34" charset="-122"/>
                <a:cs typeface="Montserrat" pitchFamily="34" charset="-120"/>
              </a:rPr>
              <a:t>HIV is passed from one person to another through specific body fluids: blood, breast milk, and sexual fluids. It is passed during sex without a condom, through sharing needles or syringes, and from a parent to a child during pregnancy, birth or breastfeeding.</a:t>
            </a:r>
            <a:endParaRPr lang="en-US" sz="1150" dirty="0"/>
          </a:p>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HIV is not passed through saliva, sweat, tears, hugging, sharing food or being in the same space as someone. This is science, not opinion. </a:t>
            </a:r>
            <a:r>
              <a:rPr lang="en-US" sz="1150" dirty="0">
                <a:solidFill>
                  <a:srgbClr val="5DB3F5"/>
                </a:solidFill>
                <a:latin typeface="Montserrat" pitchFamily="34" charset="0"/>
                <a:ea typeface="Montserrat" pitchFamily="34" charset="-122"/>
                <a:cs typeface="Montserrat" pitchFamily="34" charset="-120"/>
              </a:rPr>
              <a:t>#HealthMatters</a:t>
            </a:r>
            <a:endParaRPr lang="en-US" sz="1150" dirty="0"/>
          </a:p>
        </p:txBody>
      </p:sp>
      <p:sp>
        <p:nvSpPr>
          <p:cNvPr id="5" name="Text 0"/>
          <p:cNvSpPr/>
          <p:nvPr>
            <p:ph idx="104" type="body" hasCustomPrompt="1"/>
          </p:nvPr>
        </p:nvSpPr>
        <p:spPr>
          <a:xfrm>
            <a:off x="704088" y="3200400"/>
            <a:ext cx="6483096" cy="1005840"/>
          </a:xfrm>
          <a:prstGeom prst="rect">
            <a:avLst/>
          </a:prstGeom>
          <a:noFill/>
          <a:ln/>
        </p:spPr>
        <p:txBody>
          <a:bodyPr wrap="square" lIns="0" tIns="0" rIns="0" bIns="0" rtlCol="0" anchor="t"/>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PrEP (pre-exposure prophylaxis) is medication taken by </a:t>
            </a:r>
            <a:r>
              <a:rPr lang="en-US" sz="1150" b="1" dirty="0">
                <a:solidFill>
                  <a:srgbClr val="5DB3F5"/>
                </a:solidFill>
                <a:latin typeface="Montserrat" pitchFamily="34" charset="0"/>
                <a:ea typeface="Montserrat" pitchFamily="34" charset="-122"/>
                <a:cs typeface="Montserrat" pitchFamily="34" charset="-120"/>
              </a:rPr>
              <a:t>a person who does not have HIV</a:t>
            </a:r>
            <a:r>
              <a:rPr lang="en-US" sz="1150" dirty="0">
                <a:solidFill>
                  <a:srgbClr val="FFFFFF"/>
                </a:solidFill>
                <a:latin typeface="Montserrat" pitchFamily="34" charset="0"/>
                <a:ea typeface="Montserrat" pitchFamily="34" charset="-122"/>
                <a:cs typeface="Montserrat" pitchFamily="34" charset="-120"/>
              </a:rPr>
              <a:t> to prevent them from getting it. It is not HIV treatment. There are different forms of PrEP including daily pills, a monthly vaginal ring and injectables every two or six months.</a:t>
            </a:r>
            <a:endParaRPr lang="en-US" sz="1150" dirty="0"/>
          </a:p>
          <a:p>
            <a:pPr algn="l" indent="0" marL="0">
              <a:lnSpc>
                <a:spcPct val="110000"/>
              </a:lnSpc>
              <a:buNone/>
            </a:pPr>
            <a:r>
              <a:rPr lang="en-US" sz="1150" b="1" dirty="0">
                <a:solidFill>
                  <a:srgbClr val="5DB3F5"/>
                </a:solidFill>
                <a:latin typeface="Montserrat" pitchFamily="34" charset="0"/>
                <a:ea typeface="Montserrat" pitchFamily="34" charset="-122"/>
                <a:cs typeface="Montserrat" pitchFamily="34" charset="-120"/>
              </a:rPr>
              <a:t>#MyPrEPMyChoice</a:t>
            </a:r>
            <a:endParaRPr lang="en-US" sz="1150" dirty="0"/>
          </a:p>
        </p:txBody>
      </p:sp>
      <p:sp>
        <p:nvSpPr>
          <p:cNvPr id="6" name="Text 0"/>
          <p:cNvSpPr/>
          <p:nvPr>
            <p:ph idx="105" type="body" hasCustomPrompt="1"/>
          </p:nvPr>
        </p:nvSpPr>
        <p:spPr>
          <a:xfrm>
            <a:off x="704088" y="4297680"/>
            <a:ext cx="6483096" cy="777240"/>
          </a:xfrm>
          <a:prstGeom prst="rect">
            <a:avLst/>
          </a:prstGeom>
          <a:noFill/>
          <a:ln/>
        </p:spPr>
        <p:txBody>
          <a:bodyPr wrap="square" lIns="0" tIns="0" rIns="0" bIns="0" rtlCol="0" anchor="t"/>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PEP (post-exposure prophylaxis) is medication taken </a:t>
            </a:r>
            <a:r>
              <a:rPr lang="en-US" sz="1150" b="1" dirty="0">
                <a:solidFill>
                  <a:srgbClr val="5DB3F5"/>
                </a:solidFill>
                <a:latin typeface="Montserrat" pitchFamily="34" charset="0"/>
                <a:ea typeface="Montserrat" pitchFamily="34" charset="-122"/>
                <a:cs typeface="Montserrat" pitchFamily="34" charset="-120"/>
              </a:rPr>
              <a:t>after</a:t>
            </a:r>
            <a:r>
              <a:rPr lang="en-US" sz="1150" dirty="0">
                <a:solidFill>
                  <a:srgbClr val="FFFFFF"/>
                </a:solidFill>
                <a:latin typeface="Montserrat" pitchFamily="34" charset="0"/>
                <a:ea typeface="Montserrat" pitchFamily="34" charset="-122"/>
                <a:cs typeface="Montserrat" pitchFamily="34" charset="-120"/>
              </a:rPr>
              <a:t> a potential exposure to HIV. It must be started within 72 hours, and ideally within the first 24 hours. It is not the same as PrEP.</a:t>
            </a:r>
            <a:endParaRPr lang="en-US" sz="1150" dirty="0"/>
          </a:p>
        </p:txBody>
      </p:sp>
      <p:sp>
        <p:nvSpPr>
          <p:cNvPr id="7" name="Text 0"/>
          <p:cNvSpPr/>
          <p:nvPr>
            <p:ph idx="106" type="body" hasCustomPrompt="1"/>
          </p:nvPr>
        </p:nvSpPr>
        <p:spPr>
          <a:xfrm>
            <a:off x="704088" y="5148072"/>
            <a:ext cx="6483096" cy="914400"/>
          </a:xfrm>
          <a:prstGeom prst="rect">
            <a:avLst/>
          </a:prstGeom>
          <a:noFill/>
          <a:ln/>
        </p:spPr>
        <p:txBody>
          <a:bodyPr wrap="square" lIns="0" tIns="0" rIns="0" bIns="0" rtlCol="0" anchor="t"/>
          <a:lstStyle/>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ART (antiretroviral therapy) is the treatment taken by </a:t>
            </a:r>
            <a:r>
              <a:rPr lang="en-US" sz="1150" b="1" dirty="0">
                <a:solidFill>
                  <a:srgbClr val="5DB3F5"/>
                </a:solidFill>
                <a:latin typeface="Montserrat" pitchFamily="34" charset="0"/>
                <a:ea typeface="Montserrat" pitchFamily="34" charset="-122"/>
                <a:cs typeface="Montserrat" pitchFamily="34" charset="-120"/>
              </a:rPr>
              <a:t>people living with HIV</a:t>
            </a:r>
            <a:r>
              <a:rPr lang="en-US" sz="1150" dirty="0">
                <a:solidFill>
                  <a:srgbClr val="FFFFFF"/>
                </a:solidFill>
                <a:latin typeface="Montserrat" pitchFamily="34" charset="0"/>
                <a:ea typeface="Montserrat" pitchFamily="34" charset="-122"/>
                <a:cs typeface="Montserrat" pitchFamily="34" charset="-120"/>
              </a:rPr>
              <a:t> to keep the virus under control. It is not the same as PrEP. A person living with HIV who is on ART and has an undetectable viral load cannot pass HIV to a sexual partner.</a:t>
            </a:r>
            <a:br>
              <a:rPr lang="en-US" sz="1150" dirty="0">
                <a:solidFill>
                  <a:srgbClr val="FFFFFF"/>
                </a:solidFill>
                <a:latin typeface="Montserrat" pitchFamily="34" charset="0"/>
                <a:ea typeface="Montserrat" pitchFamily="34" charset="-122"/>
                <a:cs typeface="Montserrat" pitchFamily="34" charset="-120"/>
              </a:rPr>
            </a:br>
            <a:r>
              <a:rPr lang="en-US" sz="1150" b="1" dirty="0">
                <a:solidFill>
                  <a:srgbClr val="5DB3F5"/>
                </a:solidFill>
                <a:latin typeface="Montserrat" pitchFamily="34" charset="0"/>
                <a:ea typeface="Montserrat" pitchFamily="34" charset="-122"/>
                <a:cs typeface="Montserrat" pitchFamily="34" charset="-120"/>
              </a:rPr>
              <a:t>U = U, Undetectable equals untransmittable.</a:t>
            </a:r>
            <a:endParaRPr lang="en-US" sz="1150" dirty="0"/>
          </a:p>
        </p:txBody>
      </p:sp>
      <p:pic>
        <p:nvPicPr>
          <p:cNvPr id="8" name="Icon PrEP" descr="PREP icon"/>
          <p:cNvPicPr>
            <a:picLocks noChangeAspect="1"/>
          </p:cNvPicPr>
          <p:nvPr/>
        </p:nvPicPr>
        <p:blipFill>
          <a:blip r:embed="rId31"/>
          <a:stretch>
            <a:fillRect/>
          </a:stretch>
        </p:blipFill>
        <p:spPr>
          <a:xfrm>
            <a:off x="350520" y="3166872"/>
            <a:ext cx="259080" cy="259080"/>
          </a:xfrm>
          <a:prstGeom prst="rect">
            <a:avLst/>
          </a:prstGeom>
        </p:spPr>
      </p:pic>
      <p:pic>
        <p:nvPicPr>
          <p:cNvPr id="9" name="Icon PEP" descr="PEP icon (pill)"/>
          <p:cNvPicPr>
            <a:picLocks noChangeAspect="1"/>
          </p:cNvPicPr>
          <p:nvPr/>
        </p:nvPicPr>
        <p:blipFill>
          <a:blip r:embed="rId32"/>
          <a:stretch>
            <a:fillRect/>
          </a:stretch>
        </p:blipFill>
        <p:spPr>
          <a:xfrm>
            <a:off x="365760" y="4264152"/>
            <a:ext cx="259080" cy="259080"/>
          </a:xfrm>
          <a:prstGeom prst="rect">
            <a:avLst/>
          </a:prstGeom>
        </p:spPr>
      </p:pic>
      <p:pic>
        <p:nvPicPr>
          <p:cNvPr id="10" name="Icon ART" descr="ART icon (syringe)"/>
          <p:cNvPicPr>
            <a:picLocks noChangeAspect="1"/>
          </p:cNvPicPr>
          <p:nvPr/>
        </p:nvPicPr>
        <p:blipFill>
          <a:blip r:embed="rId33"/>
          <a:stretch>
            <a:fillRect/>
          </a:stretch>
        </p:blipFill>
        <p:spPr>
          <a:xfrm>
            <a:off x="377952" y="5111496"/>
            <a:ext cx="234696" cy="237744"/>
          </a:xfrm>
          <a:prstGeom prst="rect">
            <a:avLst/>
          </a:prstGeom>
        </p:spPr>
      </p:pic>
      <p:sp>
        <p:nvSpPr>
          <p:cNvPr id="11" name="Text 0"/>
          <p:cNvSpPr/>
          <p:nvPr>
            <p:ph idx="107" type="body" hasCustomPrompt="1"/>
          </p:nvPr>
        </p:nvSpPr>
        <p:spPr>
          <a:xfrm>
            <a:off x="704088" y="6272784"/>
            <a:ext cx="6153912" cy="320040"/>
          </a:xfrm>
          <a:prstGeom prst="rect">
            <a:avLst/>
          </a:prstGeom>
          <a:noFill/>
          <a:ln/>
        </p:spPr>
        <p:txBody>
          <a:bodyPr wrap="square" lIns="0" tIns="0" rIns="0" bIns="0" rtlCol="0" anchor="t"/>
          <a:lstStyle/>
          <a:p>
            <a:pPr algn="l" indent="0" marL="0">
              <a:lnSpc>
                <a:spcPct val="110000"/>
              </a:lnSpc>
              <a:buNone/>
            </a:pPr>
            <a:r>
              <a:rPr lang="en-US" sz="1800" b="1" dirty="0">
                <a:solidFill>
                  <a:srgbClr val="A9D4FA"/>
                </a:solidFill>
                <a:latin typeface="Montserrat" pitchFamily="34" charset="0"/>
                <a:ea typeface="Montserrat" pitchFamily="34" charset="-122"/>
                <a:cs typeface="Montserrat" pitchFamily="34" charset="-120"/>
              </a:rPr>
              <a:t>What you can ask for</a:t>
            </a:r>
            <a:endParaRPr lang="en-US" sz="1800" dirty="0"/>
          </a:p>
        </p:txBody>
      </p:sp>
      <p:sp>
        <p:nvSpPr>
          <p:cNvPr id="12" name="Text 0"/>
          <p:cNvSpPr/>
          <p:nvPr>
            <p:ph idx="108" type="body" hasCustomPrompt="1"/>
          </p:nvPr>
        </p:nvSpPr>
        <p:spPr>
          <a:xfrm>
            <a:off x="704088" y="6638544"/>
            <a:ext cx="6153912" cy="2331720"/>
          </a:xfrm>
          <a:prstGeom prst="rect">
            <a:avLst/>
          </a:prstGeom>
          <a:noFill/>
          <a:ln/>
        </p:spPr>
        <p:txBody>
          <a:bodyPr wrap="square" lIns="0" tIns="0" rIns="0" bIns="0" rtlCol="0" anchor="t"/>
          <a:lstStyle/>
          <a:p>
            <a:pPr algn="l" indent="0" marL="0">
              <a:lnSpc>
                <a:spcPct val="110000"/>
              </a:lnSpc>
              <a:spcAft>
                <a:spcPts val="300"/>
              </a:spcAft>
              <a:buNone/>
            </a:pPr>
            <a:r>
              <a:rPr lang="en-US" sz="1150" dirty="0">
                <a:solidFill>
                  <a:srgbClr val="FFFFFF"/>
                </a:solidFill>
                <a:latin typeface="Montserrat" pitchFamily="34" charset="0"/>
                <a:ea typeface="Montserrat" pitchFamily="34" charset="-122"/>
                <a:cs typeface="Montserrat" pitchFamily="34" charset="-120"/>
              </a:rPr>
              <a:t>At a health facility or through a community organisation, you can ask for:</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An HIV test, including a self-test kit you can use at home</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Oral PrEP - a daily pill that prevents HIV</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Two monthly cabotegravir (CAB) injectable PrEP</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Six monthly lenacapavir (LEN) injectable PrEP</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The monthly dapivirine vaginal ring PrEP</a:t>
            </a:r>
            <a:endParaRPr lang="en-US" sz="1150" dirty="0"/>
          </a:p>
          <a:p>
            <a:pPr algn="l" marL="177800" indent="-177800">
              <a:lnSpc>
                <a:spcPct val="110000"/>
              </a:lnSpc>
              <a:buSzPct val="100000"/>
              <a:buChar char="•"/>
            </a:pPr>
            <a:r>
              <a:rPr lang="en-US" sz="1150" dirty="0">
                <a:solidFill>
                  <a:srgbClr val="FFFFFF"/>
                </a:solidFill>
                <a:latin typeface="Montserrat" pitchFamily="34" charset="0"/>
                <a:ea typeface="Montserrat" pitchFamily="34" charset="-122"/>
                <a:cs typeface="Montserrat" pitchFamily="34" charset="-120"/>
              </a:rPr>
              <a:t>PEP - if you think you have been exposed to HIV in the last 72 hours</a:t>
            </a:r>
            <a:endParaRPr lang="en-US" sz="1150" dirty="0"/>
          </a:p>
          <a:p>
            <a:pPr algn="l" marL="177800" indent="-177800">
              <a:lnSpc>
                <a:spcPct val="110000"/>
              </a:lnSpc>
              <a:spcAft>
                <a:spcPts val="300"/>
              </a:spcAft>
              <a:buSzPct val="100000"/>
              <a:buChar char="•"/>
            </a:pPr>
            <a:r>
              <a:rPr lang="en-US" sz="1150" dirty="0">
                <a:solidFill>
                  <a:srgbClr val="FFFFFF"/>
                </a:solidFill>
                <a:latin typeface="Montserrat" pitchFamily="34" charset="0"/>
                <a:ea typeface="Montserrat" pitchFamily="34" charset="-122"/>
                <a:cs typeface="Montserrat" pitchFamily="34" charset="-120"/>
              </a:rPr>
              <a:t>Condoms - to protect yourself from HIV, STIs and pregnancy</a:t>
            </a:r>
            <a:endParaRPr lang="en-US" sz="1150" dirty="0"/>
          </a:p>
          <a:p>
            <a:pPr algn="l" indent="0" marL="0">
              <a:lnSpc>
                <a:spcPct val="110000"/>
              </a:lnSpc>
              <a:buNone/>
            </a:pPr>
            <a:r>
              <a:rPr lang="en-US" sz="1150" dirty="0">
                <a:solidFill>
                  <a:srgbClr val="FFFFFF"/>
                </a:solidFill>
                <a:latin typeface="Montserrat" pitchFamily="34" charset="0"/>
                <a:ea typeface="Montserrat" pitchFamily="34" charset="-122"/>
                <a:cs typeface="Montserrat" pitchFamily="34" charset="-120"/>
              </a:rPr>
              <a:t>If one of these health products is out of stock or not available, you can ask for a different form of PrEP OR you can visit another health facility.</a:t>
            </a:r>
            <a:endParaRPr lang="en-US" sz="1150" dirty="0"/>
          </a:p>
        </p:txBody>
      </p:sp>
      <p:sp>
        <p:nvSpPr>
          <p:cNvPr id="13" name="Text 0"/>
          <p:cNvSpPr/>
          <p:nvPr>
            <p:ph idx="109" type="body" hasCustomPrompt="1"/>
          </p:nvPr>
        </p:nvSpPr>
        <p:spPr>
          <a:xfrm>
            <a:off x="374904" y="9198864"/>
            <a:ext cx="6812280" cy="731520"/>
          </a:xfrm>
          <a:prstGeom prst="rect">
            <a:avLst/>
          </a:prstGeom>
          <a:noFill/>
          <a:ln/>
        </p:spPr>
        <p:txBody>
          <a:bodyPr wrap="square" lIns="0" tIns="0" rIns="0" bIns="0" rtlCol="0" anchor="t"/>
          <a:lstStyle/>
          <a:p>
            <a:pPr algn="l" indent="0" marL="0">
              <a:lnSpc>
                <a:spcPct val="110000"/>
              </a:lnSpc>
              <a:buNone/>
            </a:pPr>
            <a:r>
              <a:rPr lang="en-US" sz="950" dirty="0">
                <a:solidFill>
                  <a:srgbClr val="FFFFFF"/>
                </a:solidFill>
                <a:latin typeface="Montserrat" pitchFamily="34" charset="0"/>
                <a:ea typeface="Montserrat" pitchFamily="34" charset="-122"/>
                <a:cs typeface="Montserrat" pitchFamily="34" charset="-120"/>
              </a:rPr>
              <a:t>There are different forms of PrEP. Speak to your health care provider or a peer educator about the one that is best for you. Always remember that PrEP only prevents HIV. Condoms can prevent STIs and pregnancy. If you want further methods to prevent pregnancy, there are a range of options - your health care provider can help you find the one that’s right for you. </a:t>
            </a:r>
            <a:r>
              <a:rPr lang="en-US" sz="950" b="1" dirty="0">
                <a:solidFill>
                  <a:srgbClr val="5DB3F5"/>
                </a:solidFill>
                <a:latin typeface="Montserrat" pitchFamily="34" charset="0"/>
                <a:ea typeface="Montserrat" pitchFamily="34" charset="-122"/>
                <a:cs typeface="Montserrat" pitchFamily="34" charset="-120"/>
              </a:rPr>
              <a:t>#MyPrEPMyChoice</a:t>
            </a:r>
            <a:endParaRPr lang="en-US" sz="950" dirty="0"/>
          </a:p>
        </p:txBody>
      </p:sp>
      <p:sp>
        <p:nvSpPr>
          <p:cNvPr id="14" name="Text 0"/>
          <p:cNvSpPr/>
          <p:nvPr>
            <p:ph idx="110" type="body" hasCustomPrompt="1"/>
          </p:nvPr>
        </p:nvSpPr>
        <p:spPr>
          <a:xfrm>
            <a:off x="374904" y="10012680"/>
            <a:ext cx="2492380" cy="402336"/>
          </a:xfrm>
          <a:prstGeom prst="rect">
            <a:avLst/>
          </a:prstGeom>
          <a:noFill/>
          <a:ln/>
        </p:spPr>
        <p:txBody>
          <a:bodyPr wrap="square" lIns="0" tIns="0" rIns="0" bIns="0" rtlCol="0" anchor="ctr"/>
          <a:lstStyle/>
          <a:p>
            <a:pPr algn="r" indent="0" marL="0">
              <a:lnSpc>
                <a:spcPct val="110000"/>
              </a:lnSpc>
              <a:buNone/>
            </a:pPr>
            <a:r>
              <a:rPr lang="en-US" sz="1900" b="1" dirty="0">
                <a:solidFill>
                  <a:srgbClr val="5DB3F5"/>
                </a:solidFill>
                <a:latin typeface="Montserrat" pitchFamily="34" charset="0"/>
                <a:ea typeface="Montserrat" pitchFamily="34" charset="-122"/>
                <a:cs typeface="Montserrat" pitchFamily="34" charset="-120"/>
              </a:rPr>
              <a:t>P=P</a:t>
            </a:r>
            <a:endParaRPr lang="en-US" sz="1900" dirty="0"/>
          </a:p>
        </p:txBody>
      </p:sp>
      <p:sp>
        <p:nvSpPr>
          <p:cNvPr id="15" name="Text 0"/>
          <p:cNvSpPr/>
          <p:nvPr>
            <p:ph idx="111" type="body" hasCustomPrompt="1"/>
          </p:nvPr>
        </p:nvSpPr>
        <p:spPr>
          <a:xfrm>
            <a:off x="3141604" y="10012680"/>
            <a:ext cx="3908420" cy="402336"/>
          </a:xfrm>
          <a:prstGeom prst="rect">
            <a:avLst/>
          </a:prstGeom>
          <a:noFill/>
          <a:ln/>
        </p:spPr>
        <p:txBody>
          <a:bodyPr wrap="square" lIns="0" tIns="0" rIns="0" bIns="0" rtlCol="0" anchor="ctr"/>
          <a:lstStyle/>
          <a:p>
            <a:pPr algn="l" indent="0" marL="0">
              <a:lnSpc>
                <a:spcPct val="110000"/>
              </a:lnSpc>
              <a:buNone/>
            </a:pPr>
            <a:r>
              <a:rPr lang="en-US" sz="1900" dirty="0">
                <a:solidFill>
                  <a:srgbClr val="FFFFFF"/>
                </a:solidFill>
                <a:latin typeface="Montserrat" pitchFamily="34" charset="0"/>
                <a:ea typeface="Montserrat" pitchFamily="34" charset="-122"/>
                <a:cs typeface="Montserrat" pitchFamily="34" charset="-120"/>
              </a:rPr>
              <a:t>PrEP=Prevention</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arlow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6D4B9C21C83740A65D5C608EACF76C" ma:contentTypeVersion="16" ma:contentTypeDescription="Create a new document." ma:contentTypeScope="" ma:versionID="2fe86115b47dcb197d140793ce58caff">
  <xsd:schema xmlns:xsd="http://www.w3.org/2001/XMLSchema" xmlns:xs="http://www.w3.org/2001/XMLSchema" xmlns:p="http://schemas.microsoft.com/office/2006/metadata/properties" xmlns:ns2="424603b6-a794-40e4-9344-433f30fb5407" xmlns:ns3="5fb20df2-2146-4677-84a3-4a2eef9c8104" targetNamespace="http://schemas.microsoft.com/office/2006/metadata/properties" ma:root="true" ma:fieldsID="376f8d4caf14aa21d5b24045c8385a1f" ns2:_="" ns3:_="">
    <xsd:import namespace="424603b6-a794-40e4-9344-433f30fb5407"/>
    <xsd:import namespace="5fb20df2-2146-4677-84a3-4a2eef9c81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4603b6-a794-40e4-9344-433f30fb54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b20df2-2146-4677-84a3-4a2eef9c810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2f75432e-4f7e-4e01-b5fe-c89b4569e12b}" ma:internalName="TaxCatchAll" ma:showField="CatchAllData" ma:web="5fb20df2-2146-4677-84a3-4a2eef9c81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fb20df2-2146-4677-84a3-4a2eef9c8104" xsi:nil="true"/>
    <lcf76f155ced4ddcb4097134ff3c332f xmlns="424603b6-a794-40e4-9344-433f30fb540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08AEAD2-BD42-4F67-964A-57717DC7EC76}"/>
</file>

<file path=customXml/itemProps2.xml><?xml version="1.0" encoding="utf-8"?>
<ds:datastoreItem xmlns:ds="http://schemas.openxmlformats.org/officeDocument/2006/customXml" ds:itemID="{0EC6225F-4A4E-4D45-9A97-7FAECC1F21CB}"/>
</file>

<file path=customXml/itemProps3.xml><?xml version="1.0" encoding="utf-8"?>
<ds:datastoreItem xmlns:ds="http://schemas.openxmlformats.org/officeDocument/2006/customXml" ds:itemID="{195E020F-553B-4F59-B10F-B801D0809F7A}"/>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Office Theme</vt:lpstr>
      <vt:lpstr>Slide 1</vt:lpstr>
      <vt:lpstr>Slide 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PrEP My Choice: Health Information Flyer (editable template)</dc:title>
  <dc:subject>PptxGenJS Presentation</dc:subject>
  <dc:creator>PptxGenJS</dc:creator>
  <cp:lastModifiedBy>PptxGenJS</cp:lastModifiedBy>
  <cp:revision>1</cp:revision>
  <dcterms:created xsi:type="dcterms:W3CDTF">2026-10-07T13:33:47Z</dcterms:created>
  <dcterms:modified xsi:type="dcterms:W3CDTF">2026-10-07T13:33:47Z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0x0101009E6D4B9C21C83740A65D5C608EACF76C</vt:lpwstr>
  </property>
</Properties>
</file>