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slides/slide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5"/>
    <p:sldId id="260" r:id="rId6"/>
    <p:sldId id="261" r:id="rId7"/>
  </p:sldIdLst>
  <p:notesMasterIdLst>
    <p:notesMasterId r:id="rId8"/>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ard-1-image-1-Man-with-a-rainbow-earring-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5.xml.rels><?xml version='1.0' encoding='UTF-8' standalone='yes'?>
<Relationships xmlns="http://schemas.openxmlformats.org/package/2006/relationships"><Relationship Id="rId1" Type="http://schemas.openxmlformats.org/officeDocument/2006/relationships/image" Target="../media/Card-1-image-3-Hand-holding-PrEP-options-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6.xml.rels><?xml version='1.0' encoding='UTF-8' standalone='yes'?>
<Relationships xmlns="http://schemas.openxmlformats.org/package/2006/relationships"><Relationship Id="rId1" Type="http://schemas.openxmlformats.org/officeDocument/2006/relationships/image" Target="../media/Card-1-image-4-Man-at-work-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7.xml.rels><?xml version='1.0' encoding='UTF-8' standalone='yes'?>
<Relationships xmlns="http://schemas.openxmlformats.org/package/2006/relationships"><Relationship Id="rId1" Type="http://schemas.openxmlformats.org/officeDocument/2006/relationships/image" Target="../media/Card-1-image-5-Man-with-a-peer-educator-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w to use">
    <p:bg>
      <p:bgPr>
        <a:solidFill>
          <a:srgbClr val="07142F"/>
        </a:solidFill>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172200" y="384048"/>
            <a:ext cx="932688" cy="946404"/>
          </a:xfrm>
          <a:prstGeom prst="rect">
            <a:avLst/>
          </a:prstGeom>
        </p:spPr>
      </p:pic>
      <p:sp>
        <p:nvSpPr>
          <p:cNvPr id="3" name="Text 0"/>
          <p:cNvSpPr/>
          <p:nvPr>
            <p:ph idx="101" type="title" hasCustomPrompt="1"/>
          </p:nvPr>
        </p:nvSpPr>
        <p:spPr>
          <a:xfrm>
            <a:off x="457200" y="502920"/>
            <a:ext cx="5577840" cy="822960"/>
          </a:xfrm>
          <a:prstGeom prst="rect">
            <a:avLst/>
          </a:prstGeom>
          <a:noFill/>
          <a:ln/>
        </p:spPr>
        <p:txBody>
          <a:bodyPr wrap="square" rtlCol="0"/>
          <a:lstStyle>
            <a:lvl1pPr algn="l" indent="0" marL="0">
              <a:buNone/>
              <a:defRPr lang="en-US" sz="3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Title</a:t>
            </a:r>
            <a:endParaRPr lang="en-US" sz="3400" dirty="0"/>
          </a:p>
        </p:txBody>
      </p:sp>
      <p:sp>
        <p:nvSpPr>
          <p:cNvPr id="4" name="Text 0"/>
          <p:cNvSpPr/>
          <p:nvPr>
            <p:ph idx="102" type="body" hasCustomPrompt="1"/>
          </p:nvPr>
        </p:nvSpPr>
        <p:spPr>
          <a:xfrm>
            <a:off x="457200" y="1600200"/>
            <a:ext cx="6647688" cy="8595360"/>
          </a:xfrm>
          <a:prstGeom prst="rect">
            <a:avLst/>
          </a:prstGeom>
          <a:noFill/>
          <a:ln/>
        </p:spPr>
        <p:txBody>
          <a:bodyPr wrap="square" rtlCol="0"/>
          <a:lstStyle>
            <a:lvl1pPr algn="l" indent="0" marL="0">
              <a:buNone/>
              <a:defRPr lang="en-US" sz="13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300" dirty="0">
                <a:solidFill>
                  <a:srgbClr val="FFFFFF"/>
                </a:solidFill>
                <a:latin typeface="Montserrat" pitchFamily="34" charset="0"/>
                <a:ea typeface="Montserrat" pitchFamily="34" charset="-122"/>
                <a:cs typeface="Montserrat" pitchFamily="34" charset="-120"/>
              </a:rPr>
              <a:t>Text</a:t>
            </a:r>
            <a:endParaRPr lang="en-US" sz="1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ard 1 image 1 Man with a rainbow earring">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rd 1 image 3 Hand holding PrEP options">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ard 1 image 4 Man at wo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ard 1 image 5 Man with a peer educato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Card-1-image-1-Man-with-a-rainbow-earring-image-1_photo.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Card-1-image-3-Hand-holding-PrEP-options-image-1_photo.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Card-1-image-4-Man-at-work-image-1_photo.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Card-1-image-5-Man-with-a-peer-educator-image-1_photo.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457200" y="502920"/>
            <a:ext cx="5577840" cy="822960"/>
          </a:xfrm>
          <a:prstGeom prst="rect">
            <a:avLst/>
          </a:prstGeom>
          <a:noFill/>
          <a:ln/>
        </p:spPr>
        <p:txBody>
          <a:bodyPr wrap="square" lIns="0" tIns="0" rIns="0" bIns="0" rtlCol="0" anchor="t"/>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How to use this template</a:t>
            </a:r>
            <a:endParaRPr lang="en-US" sz="3400" dirty="0"/>
          </a:p>
        </p:txBody>
      </p:sp>
      <p:sp>
        <p:nvSpPr>
          <p:cNvPr id="3" name="Text 0"/>
          <p:cNvSpPr/>
          <p:nvPr>
            <p:ph idx="102" type="body" hasCustomPrompt="1"/>
          </p:nvPr>
        </p:nvSpPr>
        <p:spPr>
          <a:xfrm>
            <a:off x="457200" y="1600200"/>
            <a:ext cx="6647688" cy="8595360"/>
          </a:xfrm>
          <a:prstGeom prst="rect">
            <a:avLst/>
          </a:prstGeom>
          <a:noFill/>
          <a:ln/>
        </p:spPr>
        <p:txBody>
          <a:bodyPr wrap="square" lIns="0" tIns="0" rIns="0" bIns="0" rtlCol="0" anchor="t"/>
          <a:lstStyle/>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Fonts</a:t>
            </a:r>
            <a:endParaRPr lang="en-US" sz="1300" dirty="0"/>
          </a:p>
          <a:p>
            <a:pPr algn="l" indent="0" marL="0">
              <a:spcAft>
                <a:spcPts val="400"/>
              </a:spcAft>
              <a:buNone/>
            </a:pPr>
            <a:r>
              <a:rPr lang="en-US" sz="1300" dirty="0">
                <a:solidFill>
                  <a:srgbClr val="FFFFFF"/>
                </a:solidFill>
                <a:latin typeface="Montserrat" pitchFamily="34" charset="0"/>
                <a:ea typeface="Montserrat" pitchFamily="34" charset="-122"/>
                <a:cs typeface="Montserrat" pitchFamily="34" charset="-120"/>
              </a:rPr>
              <a:t>Headlines use Barlow SemiBold. Body copy uses Montserrat. Both are free. Install them before you edit, or PowerPoint will swap in another font and the layout will shift.</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Barlow: fonts.google.com/specimen/Barlow</a:t>
            </a:r>
            <a:endParaRPr lang="en-US" sz="1300" dirty="0"/>
          </a:p>
          <a:p>
            <a:pPr algn="l" indent="0" marL="0">
              <a:spcAft>
                <a:spcPts val="1000"/>
              </a:spcAft>
              <a:buNone/>
            </a:pPr>
            <a:r>
              <a:rPr lang="en-US" sz="1300" dirty="0">
                <a:solidFill>
                  <a:srgbClr val="FFFFFF"/>
                </a:solidFill>
                <a:latin typeface="Montserrat" pitchFamily="34" charset="0"/>
                <a:ea typeface="Montserrat" pitchFamily="34" charset="-122"/>
                <a:cs typeface="Montserrat" pitchFamily="34" charset="-120"/>
              </a:rPr>
              <a:t>Montserrat: fonts.google.com/specimen/Montserrat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If you cannot install the fonts, use Bahnschrift SemiBold or Arial Bold for headlines and Century Gothic or Arial for body copy. To change the font, select the text, then choose the font from the Home tab.</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text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Click any text on the card and type over it. The size, colour and position stay the same. If your translation is longer, shorten the text or reduce the font size slightly.</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Choosing an image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Each slide after this one is the same card with a different image. Keep the slide that suits your audience and delete the others.</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photo</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Right-click an empty part of the card, away from the text, and choose Format Background. Under Fill, choose Picture or texture fill, click Insert and pick your photo. Use a portrait photo shaped like an A4 page so it is not stretched. In Google Slides, right-click and choose Change background. The shading, the My PrEP My Choice logo and the blue bar stay locked on top of your photo. The words inside the bar can be changed.</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What must not change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The facts. Check the content against current national guidance before you publish.</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Saving your version</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Go to File, then Export, and choose PDF or PNG. Delete this instruction slide first, or export only the card slide.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want to protect myself from HIV. </a:t>
            </a:r>
            <a:r>
              <a:rPr lang="en-US" sz="1550" spc="-25" kern="0" dirty="0">
                <a:solidFill>
                  <a:srgbClr val="FFFFFF"/>
                </a:solidFill>
                <a:latin typeface="Montserrat" pitchFamily="34" charset="0"/>
                <a:ea typeface="Montserrat" pitchFamily="34" charset="-122"/>
                <a:cs typeface="Montserrat" pitchFamily="34" charset="-120"/>
              </a:rPr>
              <a:t>Other people judge me for using PrEP. I want to live my life the way I choose.”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Take care of your health AND your life. PrEP prevents you from acquiring HIV.</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PrEP is your choice when you are taking care of yourself - the same way you eat well, or take your vitamins to stay healthy. </a:t>
            </a: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Taking PrEP helps you to live your life to the fullest so that you can earn the way you want and take care of those around you too. PrEP is a choice to help you fulfil your potential in life.</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want to protect myself from HIV. </a:t>
            </a:r>
            <a:r>
              <a:rPr lang="en-US" sz="1550" spc="-25" kern="0" dirty="0">
                <a:solidFill>
                  <a:srgbClr val="FFFFFF"/>
                </a:solidFill>
                <a:latin typeface="Montserrat" pitchFamily="34" charset="0"/>
                <a:ea typeface="Montserrat" pitchFamily="34" charset="-122"/>
                <a:cs typeface="Montserrat" pitchFamily="34" charset="-120"/>
              </a:rPr>
              <a:t>Other people judge me for using PrEP. I want to live my life the way I choose.”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Take care of your health AND your life. PrEP prevents you from acquiring HIV.</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PrEP is your choice when you are taking care of yourself - the same way you eat well, or take your vitamins to stay healthy. </a:t>
            </a: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Taking PrEP helps you to live your life to the fullest so that you can earn the way you want and take care of those around you too. PrEP is a choice to help you fulfil your potential in life.</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want to protect myself from HIV. </a:t>
            </a:r>
            <a:r>
              <a:rPr lang="en-US" sz="1550" spc="-25" kern="0" dirty="0">
                <a:solidFill>
                  <a:srgbClr val="FFFFFF"/>
                </a:solidFill>
                <a:latin typeface="Montserrat" pitchFamily="34" charset="0"/>
                <a:ea typeface="Montserrat" pitchFamily="34" charset="-122"/>
                <a:cs typeface="Montserrat" pitchFamily="34" charset="-120"/>
              </a:rPr>
              <a:t>Other people judge me for using PrEP. I want to live my life the way I choose.”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Take care of your health AND your life. PrEP prevents you from acquiring HIV.</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PrEP is your choice when you are taking care of yourself - the same way you eat well, or take your vitamins to stay healthy. </a:t>
            </a: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Taking PrEP helps you to live your life to the fullest so that you can earn the way you want and take care of those around you too. PrEP is a choice to help you fulfil your potential in life.</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562649"/>
            <a:ext cx="5616245"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want to protect myself from HIV. </a:t>
            </a:r>
            <a:r>
              <a:rPr lang="en-US" sz="1550" spc="-25" kern="0" dirty="0">
                <a:solidFill>
                  <a:srgbClr val="FFFFFF"/>
                </a:solidFill>
                <a:latin typeface="Montserrat" pitchFamily="34" charset="0"/>
                <a:ea typeface="Montserrat" pitchFamily="34" charset="-122"/>
                <a:cs typeface="Montserrat" pitchFamily="34" charset="-120"/>
              </a:rPr>
              <a:t>Other people judge me for using PrEP. I want to live my life the way I choose.”</a:t>
            </a:r>
            <a:endParaRPr lang="en-US" sz="1550" dirty="0"/>
          </a:p>
        </p:txBody>
      </p:sp>
      <p:sp>
        <p:nvSpPr>
          <p:cNvPr id="4" name="Text 0"/>
          <p:cNvSpPr/>
          <p:nvPr>
            <p:ph idx="102" type="body" hasCustomPrompt="1"/>
          </p:nvPr>
        </p:nvSpPr>
        <p:spPr>
          <a:xfrm>
            <a:off x="374904" y="7324344"/>
            <a:ext cx="6624828" cy="237744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Take care of your health AND your life. PrEP prevents you from acquiring HIV.</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PrEP is your choice when you are taking care of yourself - the same way you eat well, or take your vitamins to stay healthy. </a:t>
            </a: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Taking PrEP helps you to live your life to the fullest so that you can earn the way you want and take care of those around you too. PrEP is a choice to help you fulfil your potential in life.</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5937B7-08B9-441C-AAA0-3767501EF193}"/>
</file>

<file path=customXml/itemProps2.xml><?xml version="1.0" encoding="utf-8"?>
<ds:datastoreItem xmlns:ds="http://schemas.openxmlformats.org/officeDocument/2006/customXml" ds:itemID="{2967C1B8-D1D8-4D01-8EE7-CE68311E3DE9}"/>
</file>

<file path=customXml/itemProps3.xml><?xml version="1.0" encoding="utf-8"?>
<ds:datastoreItem xmlns:ds="http://schemas.openxmlformats.org/officeDocument/2006/customXml" ds:itemID="{CFDBF3E2-5828-46CE-8404-64D6D632DB3C}"/>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PrEP Power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PrEP My Choice: Scenario Card 1 (editable template)</dc:title>
  <dc:subject>Stigma and discretion</dc:subject>
  <dc:creator>PrEP Power</dc:creator>
  <cp:lastModifiedBy>PrEP Power</cp:lastModifiedBy>
  <cp:revision>1</cp:revision>
  <dcterms:created xsi:type="dcterms:W3CDTF">2026-10-07T16:17:06Z</dcterms:created>
  <dcterms:modified xsi:type="dcterms:W3CDTF">2026-10-07T16:17:06Z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