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1.xml" ContentType="application/vnd.openxmlformats-officedocument.theme+xml"/>
  <Override PartName="/ppt/slides/slide1.xml" ContentType="application/vnd.openxmlformats-officedocument.presentationml.slide+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officeDocument" Target="ppt/presentation.xml"/><Relationship Id="rId2" Type="http://schemas.openxmlformats.org/package/2006/relationships/metadata/core-properties" Target="docProps/core.xml"/><Relationship Id="rId1"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7562088" cy="10689336"/>
  <p:notesSz cx="10689336" cy="7562088"/>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customXml" Target="../customXml/item3.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Card-2-image-1-Nurse-holding-an-injection-and-a-pill-image-1_photo.jpeg"/><Relationship Id="rId2" Type="http://schemas.openxmlformats.org/officeDocument/2006/relationships/slideMaster" Target="../slideMasters/slideMaster1.xml"/><Relationship Id="rId3" Type="http://schemas.openxmlformats.org/officeDocument/2006/relationships/image" Target="../media/ppx_overlay.png"/><Relationship Id="rId4" Type="http://schemas.openxmlformats.org/officeDocument/2006/relationships/image" Target="../media/ppx_logo.png"/><Relationship Id="rId5" Type="http://schemas.openxmlformats.org/officeDocument/2006/relationships/image" Target="../media/ppx_bar.png"/></Relationships>
</file>

<file path=ppt/slideLayouts/_rels/slideLayout4.xml.rels><?xml version='1.0' encoding='UTF-8' standalone='yes'?>
<Relationships xmlns="http://schemas.openxmlformats.org/package/2006/relationships"><Relationship Id="rId1" Type="http://schemas.openxmlformats.org/officeDocument/2006/relationships/image" Target="../media/Card-2-image-2-Older-woman-image-1_photo.jpeg"/><Relationship Id="rId2" Type="http://schemas.openxmlformats.org/officeDocument/2006/relationships/slideMaster" Target="../slideMasters/slideMaster1.xml"/><Relationship Id="rId3" Type="http://schemas.openxmlformats.org/officeDocument/2006/relationships/image" Target="../media/ppx_overlay.png"/><Relationship Id="rId4" Type="http://schemas.openxmlformats.org/officeDocument/2006/relationships/image" Target="../media/ppx_logo.png"/><Relationship Id="rId5" Type="http://schemas.openxmlformats.org/officeDocument/2006/relationships/image" Target="../media/ppx_bar.png"/></Relationships>
</file>

<file path=ppt/slideLayouts/_rels/slideLayout5.xml.rels><?xml version='1.0' encoding='UTF-8' standalone='yes'?>
<Relationships xmlns="http://schemas.openxmlformats.org/package/2006/relationships"><Relationship Id="rId1" Type="http://schemas.openxmlformats.org/officeDocument/2006/relationships/image" Target="../media/Card-2-image-3-Hands-holding-a-ring-and-a-condom-image-1_photo.jpeg"/><Relationship Id="rId2" Type="http://schemas.openxmlformats.org/officeDocument/2006/relationships/slideMaster" Target="../slideMasters/slideMaster1.xml"/><Relationship Id="rId3" Type="http://schemas.openxmlformats.org/officeDocument/2006/relationships/image" Target="../media/ppx_overlay.png"/><Relationship Id="rId4" Type="http://schemas.openxmlformats.org/officeDocument/2006/relationships/image" Target="../media/ppx_logo.png"/><Relationship Id="rId5" Type="http://schemas.openxmlformats.org/officeDocument/2006/relationships/image" Target="../media/ppx_bar.png"/></Relationships>
</file>

<file path=ppt/slideLayouts/_rels/slideLayout6.xml.rels><?xml version='1.0' encoding='UTF-8' standalone='yes'?>
<Relationships xmlns="http://schemas.openxmlformats.org/package/2006/relationships"><Relationship Id="rId1" Type="http://schemas.openxmlformats.org/officeDocument/2006/relationships/image" Target="../media/Card-2-image-4-Pregnant-woman-with-her-partner-image-1_photo.jpeg"/><Relationship Id="rId2" Type="http://schemas.openxmlformats.org/officeDocument/2006/relationships/slideMaster" Target="../slideMasters/slideMaster1.xml"/><Relationship Id="rId3" Type="http://schemas.openxmlformats.org/officeDocument/2006/relationships/image" Target="../media/ppx_overlay.png"/><Relationship Id="rId4" Type="http://schemas.openxmlformats.org/officeDocument/2006/relationships/image" Target="../media/ppx_logo.png"/><Relationship Id="rId5" Type="http://schemas.openxmlformats.org/officeDocument/2006/relationships/image" Target="../media/ppx_bar.png"/></Relationships>
</file>

<file path=ppt/slideLayouts/_rels/slideLayout7.xml.rels><?xml version='1.0' encoding='UTF-8' standalone='yes'?>
<Relationships xmlns="http://schemas.openxmlformats.org/package/2006/relationships"><Relationship Id="rId1" Type="http://schemas.openxmlformats.org/officeDocument/2006/relationships/image" Target="../media/Card-2-image-5-Two-friends-in-a-hair-salon-image-1_photo.jpeg"/><Relationship Id="rId2" Type="http://schemas.openxmlformats.org/officeDocument/2006/relationships/slideMaster" Target="../slideMasters/slideMaster1.xml"/><Relationship Id="rId3" Type="http://schemas.openxmlformats.org/officeDocument/2006/relationships/image" Target="../media/ppx_overlay.png"/><Relationship Id="rId4" Type="http://schemas.openxmlformats.org/officeDocument/2006/relationships/image" Target="../media/ppx_logo.png"/><Relationship Id="rId5" Type="http://schemas.openxmlformats.org/officeDocument/2006/relationships/image" Target="../media/ppx_bar.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How to use">
    <p:bg>
      <p:bgPr>
        <a:solidFill>
          <a:srgbClr val="07142F"/>
        </a:solidFill>
      </p:bgPr>
    </p:bg>
    <p:spTree>
      <p:nvGrpSpPr>
        <p:cNvPr id="1" name=""/>
        <p:cNvGrpSpPr/>
        <p:nvPr/>
      </p:nvGrpSpPr>
      <p:grpSpPr>
        <a:xfrm>
          <a:off x="0" y="0"/>
          <a:ext cx="0" cy="0"/>
          <a:chOff x="0" y="0"/>
          <a:chExt cx="0" cy="0"/>
        </a:xfrm>
      </p:grpSpPr>
      <p:pic>
        <p:nvPicPr>
          <p:cNvPr id="2" name="Image 0" descr="badge_s.png">    </p:cNvPr>
          <p:cNvPicPr>
            <a:picLocks noChangeAspect="1"/>
          </p:cNvPicPr>
          <p:nvPr/>
        </p:nvPicPr>
        <p:blipFill>
          <a:blip r:embed="rId1"/>
          <a:stretch>
            <a:fillRect/>
          </a:stretch>
        </p:blipFill>
        <p:spPr>
          <a:xfrm>
            <a:off x="6172200" y="384048"/>
            <a:ext cx="932688" cy="946404"/>
          </a:xfrm>
          <a:prstGeom prst="rect">
            <a:avLst/>
          </a:prstGeom>
        </p:spPr>
      </p:pic>
      <p:sp>
        <p:nvSpPr>
          <p:cNvPr id="3" name="Text 0"/>
          <p:cNvSpPr/>
          <p:nvPr>
            <p:ph idx="101" type="title" hasCustomPrompt="1"/>
          </p:nvPr>
        </p:nvSpPr>
        <p:spPr>
          <a:xfrm>
            <a:off x="457200" y="502920"/>
            <a:ext cx="5577840" cy="822960"/>
          </a:xfrm>
          <a:prstGeom prst="rect">
            <a:avLst/>
          </a:prstGeom>
          <a:noFill/>
          <a:ln/>
        </p:spPr>
        <p:txBody>
          <a:bodyPr wrap="square" rtlCol="0"/>
          <a:lstStyle>
            <a:lvl1pPr algn="l" indent="0" marL="0">
              <a:buNone/>
              <a:defRPr lang="en-US" sz="3400" dirty="0">
                <a:solidFill>
                  <a:srgbClr val="5DB3F5"/>
                </a:solidFill>
                <a:latin typeface="Barlow SemiBold" pitchFamily="34" charset="0"/>
                <a:ea typeface="Barlow SemiBold" pitchFamily="34" charset="-122"/>
                <a:cs typeface="Barlow SemiBold" pitchFamily="34" charset="-120"/>
              </a:defRPr>
            </a:lvl1pPr>
          </a:lstStyle>
          <a:p>
            <a:pPr algn="l" indent="0" marL="0">
              <a:buNone/>
            </a:pPr>
            <a:r>
              <a:rPr lang="en-US" sz="3400" dirty="0">
                <a:solidFill>
                  <a:srgbClr val="5DB3F5"/>
                </a:solidFill>
                <a:latin typeface="Barlow SemiBold" pitchFamily="34" charset="0"/>
                <a:ea typeface="Barlow SemiBold" pitchFamily="34" charset="-122"/>
                <a:cs typeface="Barlow SemiBold" pitchFamily="34" charset="-120"/>
              </a:rPr>
              <a:t>Title</a:t>
            </a:r>
            <a:endParaRPr lang="en-US" sz="3400" dirty="0"/>
          </a:p>
        </p:txBody>
      </p:sp>
      <p:sp>
        <p:nvSpPr>
          <p:cNvPr id="4" name="Text 0"/>
          <p:cNvSpPr/>
          <p:nvPr>
            <p:ph idx="102" type="body" hasCustomPrompt="1"/>
          </p:nvPr>
        </p:nvSpPr>
        <p:spPr>
          <a:xfrm>
            <a:off x="457200" y="1600200"/>
            <a:ext cx="6647688" cy="8595360"/>
          </a:xfrm>
          <a:prstGeom prst="rect">
            <a:avLst/>
          </a:prstGeom>
          <a:noFill/>
          <a:ln/>
        </p:spPr>
        <p:txBody>
          <a:bodyPr wrap="square" rtlCol="0"/>
          <a:lstStyle>
            <a:lvl1pPr algn="l" indent="0" marL="0">
              <a:buNone/>
              <a:defRPr lang="en-US" sz="130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1300" dirty="0">
                <a:solidFill>
                  <a:srgbClr val="FFFFFF"/>
                </a:solidFill>
                <a:latin typeface="Montserrat" pitchFamily="34" charset="0"/>
                <a:ea typeface="Montserrat" pitchFamily="34" charset="-122"/>
                <a:cs typeface="Montserrat" pitchFamily="34" charset="-120"/>
              </a:rPr>
              <a:t>Text</a:t>
            </a:r>
            <a:endParaRPr lang="en-US" sz="13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ard 2 image 1 Nurse holding an injection and a pill">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106" name="Shading (locked)" descr="Shading (locked)"/>
          <p:cNvPicPr>
            <a:picLocks noGrp="1" noSelect="1" noRot="1" noChangeAspect="1" noMove="1" noResize="1" noEditPoints="1" noAdjustHandles="1" noChangeArrowheads="1" noChangeShapeType="1" noCrop="1"/>
          </p:cNvPicPr>
          <p:nvPr userDrawn="1"/>
        </p:nvPicPr>
        <p:blipFill>
          <a:blip r:embed="rId3"/>
          <a:stretch>
            <a:fillRect/>
          </a:stretch>
        </p:blipFill>
        <p:spPr>
          <a:xfrm>
            <a:off x="0" y="0"/>
            <a:ext cx="7562088" cy="10689336"/>
          </a:xfrm>
          <a:prstGeom prst="rect">
            <a:avLst/>
          </a:prstGeom>
        </p:spPr>
      </p:pic>
      <p:pic>
        <p:nvPicPr>
          <p:cNvPr id="107" name="My PrEP My Choice logo (locked)" descr="My PrEP My Choice logo (locked)"/>
          <p:cNvPicPr>
            <a:picLocks noGrp="1" noSelect="1" noRot="1" noChangeAspect="1" noMove="1" noResize="1" noEditPoints="1" noAdjustHandles="1" noChangeArrowheads="1" noChangeShapeType="1" noCrop="1"/>
          </p:cNvPicPr>
          <p:nvPr userDrawn="1"/>
        </p:nvPicPr>
        <p:blipFill>
          <a:blip r:embed="rId4"/>
          <a:stretch>
            <a:fillRect/>
          </a:stretch>
        </p:blipFill>
        <p:spPr>
          <a:xfrm>
            <a:off x="6246266" y="412394"/>
            <a:ext cx="941832" cy="955182"/>
          </a:xfrm>
          <a:prstGeom prst="rect">
            <a:avLst/>
          </a:prstGeom>
        </p:spPr>
      </p:pic>
      <p:pic>
        <p:nvPicPr>
          <p:cNvPr id="108" name="P=P bar (locked)" descr="P=P bar (locked)"/>
          <p:cNvPicPr>
            <a:picLocks noGrp="1" noSelect="1" noRot="1" noChangeAspect="1" noMove="1" noResize="1" noEditPoints="1" noAdjustHandles="1" noChangeArrowheads="1" noChangeShapeType="1" noCrop="1"/>
          </p:cNvPicPr>
          <p:nvPr userDrawn="1"/>
        </p:nvPicPr>
        <p:blipFill>
          <a:blip r:embed="rId5"/>
          <a:stretch>
            <a:fillRect/>
          </a:stretch>
        </p:blipFill>
        <p:spPr>
          <a:xfrm>
            <a:off x="372161" y="9927641"/>
            <a:ext cx="6813194" cy="436169"/>
          </a:xfrm>
          <a:prstGeom prst="rect">
            <a:avLst/>
          </a:prstGeom>
        </p:spPr>
      </p:pic>
      <p:sp>
        <p:nvSpPr>
          <p:cNvPr id="2" name="Text 0"/>
          <p:cNvSpPr/>
          <p:nvPr>
            <p:ph idx="100" type="title" hasCustomPrompt="1"/>
          </p:nvPr>
        </p:nvSpPr>
        <p:spPr>
          <a:xfrm>
            <a:off x="283464" y="548640"/>
            <a:ext cx="5486400" cy="3108960"/>
          </a:xfrm>
          <a:prstGeom prst="rect">
            <a:avLst/>
          </a:prstGeom>
          <a:noFill/>
          <a:ln/>
        </p:spPr>
        <p:txBody>
          <a:bodyPr wrap="square" rtlCol="0"/>
          <a:lstStyle>
            <a:lvl1pPr algn="l" indent="0" marL="0">
              <a:buNone/>
              <a:defRPr lang="en-US" sz="9200" dirty="0">
                <a:solidFill>
                  <a:srgbClr val="5DB3F5"/>
                </a:solidFill>
                <a:latin typeface="Barlow SemiBold" pitchFamily="34" charset="0"/>
                <a:ea typeface="Barlow SemiBold" pitchFamily="34" charset="-122"/>
                <a:cs typeface="Barlow SemiBold" pitchFamily="34" charset="-120"/>
              </a:defRPr>
            </a:lvl1pPr>
          </a:lstStyle>
          <a:p>
            <a:pPr algn="l" indent="0" marL="0">
              <a:buNone/>
            </a:pPr>
            <a:r>
              <a:rPr lang="en-US" sz="9200" dirty="0">
                <a:solidFill>
                  <a:srgbClr val="5DB3F5"/>
                </a:solidFill>
                <a:latin typeface="Barlow SemiBold" pitchFamily="34" charset="0"/>
                <a:ea typeface="Barlow SemiBold" pitchFamily="34" charset="-122"/>
                <a:cs typeface="Barlow SemiBold" pitchFamily="34" charset="-120"/>
              </a:rPr>
              <a:t>Headline</a:t>
            </a:r>
            <a:endParaRPr lang="en-US" sz="9200" dirty="0"/>
          </a:p>
        </p:txBody>
      </p:sp>
      <p:sp>
        <p:nvSpPr>
          <p:cNvPr id="3" name="Text 0"/>
          <p:cNvSpPr/>
          <p:nvPr>
            <p:ph idx="101" type="body" hasCustomPrompt="1"/>
          </p:nvPr>
        </p:nvSpPr>
        <p:spPr>
          <a:xfrm>
            <a:off x="376458" y="6399886"/>
            <a:ext cx="5943600" cy="640080"/>
          </a:xfrm>
          <a:prstGeom prst="rect">
            <a:avLst/>
          </a:prstGeom>
          <a:noFill/>
          <a:ln/>
        </p:spPr>
        <p:txBody>
          <a:bodyPr wrap="square" rtlCol="0"/>
          <a:lstStyle>
            <a:lvl1pPr algn="l" indent="0" marL="0">
              <a:buNone/>
              <a:defRPr lang="en-US" sz="155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1550" dirty="0">
                <a:solidFill>
                  <a:srgbClr val="FFFFFF"/>
                </a:solidFill>
                <a:latin typeface="Montserrat" pitchFamily="34" charset="0"/>
                <a:ea typeface="Montserrat" pitchFamily="34" charset="-122"/>
                <a:cs typeface="Montserrat" pitchFamily="34" charset="-120"/>
              </a:rPr>
              <a:t>Question or quote</a:t>
            </a:r>
            <a:endParaRPr lang="en-US" sz="1550" dirty="0"/>
          </a:p>
        </p:txBody>
      </p:sp>
      <p:sp>
        <p:nvSpPr>
          <p:cNvPr id="4" name="Text 0"/>
          <p:cNvSpPr/>
          <p:nvPr>
            <p:ph idx="102" type="body" hasCustomPrompt="1"/>
          </p:nvPr>
        </p:nvSpPr>
        <p:spPr>
          <a:xfrm>
            <a:off x="374904" y="7123176"/>
            <a:ext cx="6848856" cy="2651760"/>
          </a:xfrm>
          <a:prstGeom prst="rect">
            <a:avLst/>
          </a:prstGeom>
          <a:noFill/>
          <a:ln/>
        </p:spPr>
        <p:txBody>
          <a:bodyPr wrap="square" rtlCol="0"/>
          <a:lstStyle>
            <a:lvl1pPr algn="l" indent="0" marL="0">
              <a:buNone/>
              <a:defRPr lang="en-US" sz="115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1150" dirty="0">
                <a:solidFill>
                  <a:srgbClr val="FFFFFF"/>
                </a:solidFill>
                <a:latin typeface="Montserrat" pitchFamily="34" charset="0"/>
                <a:ea typeface="Montserrat" pitchFamily="34" charset="-122"/>
                <a:cs typeface="Montserrat" pitchFamily="34" charset="-120"/>
              </a:rPr>
              <a:t>Answer text</a:t>
            </a:r>
            <a:endParaRPr lang="en-US" sz="1150" dirty="0"/>
          </a:p>
        </p:txBody>
      </p:sp>
      <p:sp>
        <p:nvSpPr>
          <p:cNvPr id="5" name="Text 0"/>
          <p:cNvSpPr/>
          <p:nvPr>
            <p:ph idx="103" type="body" hasCustomPrompt="1"/>
          </p:nvPr>
        </p:nvSpPr>
        <p:spPr>
          <a:xfrm>
            <a:off x="457200" y="9928555"/>
            <a:ext cx="2331720" cy="411480"/>
          </a:xfrm>
          <a:prstGeom prst="rect">
            <a:avLst/>
          </a:prstGeom>
          <a:noFill/>
          <a:ln/>
        </p:spPr>
        <p:txBody>
          <a:bodyPr wrap="square" rtlCol="0"/>
          <a:lstStyle>
            <a:lvl1pPr algn="r" indent="0" marL="0">
              <a:buNone/>
              <a:defRPr lang="en-US" sz="2210" b="1" dirty="0">
                <a:solidFill>
                  <a:srgbClr val="5DB3F5"/>
                </a:solidFill>
                <a:latin typeface="Montserrat" pitchFamily="34" charset="0"/>
                <a:ea typeface="Montserrat" pitchFamily="34" charset="-122"/>
                <a:cs typeface="Montserrat" pitchFamily="34" charset="-120"/>
              </a:defRPr>
            </a:lvl1pPr>
          </a:lstStyle>
          <a:p>
            <a:pPr algn="r" indent="0" marL="0">
              <a:buNone/>
            </a:pPr>
            <a:r>
              <a:rPr lang="en-US" sz="2210" b="1" dirty="0">
                <a:solidFill>
                  <a:srgbClr val="5DB3F5"/>
                </a:solidFill>
                <a:latin typeface="Montserrat" pitchFamily="34" charset="0"/>
                <a:ea typeface="Montserrat" pitchFamily="34" charset="-122"/>
                <a:cs typeface="Montserrat" pitchFamily="34" charset="-120"/>
              </a:rPr>
              <a:t>P=P</a:t>
            </a:r>
            <a:endParaRPr lang="en-US" sz="2210" dirty="0"/>
          </a:p>
        </p:txBody>
      </p:sp>
      <p:sp>
        <p:nvSpPr>
          <p:cNvPr id="6" name="Text 0"/>
          <p:cNvSpPr/>
          <p:nvPr>
            <p:ph idx="104" type="body" hasCustomPrompt="1"/>
          </p:nvPr>
        </p:nvSpPr>
        <p:spPr>
          <a:xfrm>
            <a:off x="3200400" y="9928555"/>
            <a:ext cx="3657600" cy="411480"/>
          </a:xfrm>
          <a:prstGeom prst="rect">
            <a:avLst/>
          </a:prstGeom>
          <a:noFill/>
          <a:ln/>
        </p:spPr>
        <p:txBody>
          <a:bodyPr wrap="square" rtlCol="0"/>
          <a:lstStyle>
            <a:lvl1pPr algn="l" indent="0" marL="0">
              <a:buNone/>
              <a:defRPr lang="en-US" sz="221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2210" dirty="0">
                <a:solidFill>
                  <a:srgbClr val="FFFFFF"/>
                </a:solidFill>
                <a:latin typeface="Montserrat" pitchFamily="34" charset="0"/>
                <a:ea typeface="Montserrat" pitchFamily="34" charset="-122"/>
                <a:cs typeface="Montserrat" pitchFamily="34" charset="-120"/>
              </a:rPr>
              <a:t>PrEP=Prevention</a:t>
            </a:r>
            <a:endParaRPr lang="en-US" sz="221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ard 2 image 2 Older woman">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106" name="Shading (locked)" descr="Shading (locked)"/>
          <p:cNvPicPr>
            <a:picLocks noGrp="1" noSelect="1" noRot="1" noChangeAspect="1" noMove="1" noResize="1" noEditPoints="1" noAdjustHandles="1" noChangeArrowheads="1" noChangeShapeType="1" noCrop="1"/>
          </p:cNvPicPr>
          <p:nvPr userDrawn="1"/>
        </p:nvPicPr>
        <p:blipFill>
          <a:blip r:embed="rId3"/>
          <a:stretch>
            <a:fillRect/>
          </a:stretch>
        </p:blipFill>
        <p:spPr>
          <a:xfrm>
            <a:off x="0" y="0"/>
            <a:ext cx="7562088" cy="10689336"/>
          </a:xfrm>
          <a:prstGeom prst="rect">
            <a:avLst/>
          </a:prstGeom>
        </p:spPr>
      </p:pic>
      <p:pic>
        <p:nvPicPr>
          <p:cNvPr id="107" name="My PrEP My Choice logo (locked)" descr="My PrEP My Choice logo (locked)"/>
          <p:cNvPicPr>
            <a:picLocks noGrp="1" noSelect="1" noRot="1" noChangeAspect="1" noMove="1" noResize="1" noEditPoints="1" noAdjustHandles="1" noChangeArrowheads="1" noChangeShapeType="1" noCrop="1"/>
          </p:cNvPicPr>
          <p:nvPr userDrawn="1"/>
        </p:nvPicPr>
        <p:blipFill>
          <a:blip r:embed="rId4"/>
          <a:stretch>
            <a:fillRect/>
          </a:stretch>
        </p:blipFill>
        <p:spPr>
          <a:xfrm>
            <a:off x="6246266" y="412394"/>
            <a:ext cx="941832" cy="955182"/>
          </a:xfrm>
          <a:prstGeom prst="rect">
            <a:avLst/>
          </a:prstGeom>
        </p:spPr>
      </p:pic>
      <p:pic>
        <p:nvPicPr>
          <p:cNvPr id="108" name="P=P bar (locked)" descr="P=P bar (locked)"/>
          <p:cNvPicPr>
            <a:picLocks noGrp="1" noSelect="1" noRot="1" noChangeAspect="1" noMove="1" noResize="1" noEditPoints="1" noAdjustHandles="1" noChangeArrowheads="1" noChangeShapeType="1" noCrop="1"/>
          </p:cNvPicPr>
          <p:nvPr userDrawn="1"/>
        </p:nvPicPr>
        <p:blipFill>
          <a:blip r:embed="rId5"/>
          <a:stretch>
            <a:fillRect/>
          </a:stretch>
        </p:blipFill>
        <p:spPr>
          <a:xfrm>
            <a:off x="372161" y="9927641"/>
            <a:ext cx="6813194" cy="436169"/>
          </a:xfrm>
          <a:prstGeom prst="rect">
            <a:avLst/>
          </a:prstGeom>
        </p:spPr>
      </p:pic>
      <p:sp>
        <p:nvSpPr>
          <p:cNvPr id="2" name="Text 0"/>
          <p:cNvSpPr/>
          <p:nvPr>
            <p:ph idx="100" type="title" hasCustomPrompt="1"/>
          </p:nvPr>
        </p:nvSpPr>
        <p:spPr>
          <a:xfrm>
            <a:off x="283464" y="548640"/>
            <a:ext cx="5486400" cy="3108960"/>
          </a:xfrm>
          <a:prstGeom prst="rect">
            <a:avLst/>
          </a:prstGeom>
          <a:noFill/>
          <a:ln/>
        </p:spPr>
        <p:txBody>
          <a:bodyPr wrap="square" rtlCol="0"/>
          <a:lstStyle>
            <a:lvl1pPr algn="l" indent="0" marL="0">
              <a:buNone/>
              <a:defRPr lang="en-US" sz="9200" dirty="0">
                <a:solidFill>
                  <a:srgbClr val="5DB3F5"/>
                </a:solidFill>
                <a:latin typeface="Barlow SemiBold" pitchFamily="34" charset="0"/>
                <a:ea typeface="Barlow SemiBold" pitchFamily="34" charset="-122"/>
                <a:cs typeface="Barlow SemiBold" pitchFamily="34" charset="-120"/>
              </a:defRPr>
            </a:lvl1pPr>
          </a:lstStyle>
          <a:p>
            <a:pPr algn="l" indent="0" marL="0">
              <a:buNone/>
            </a:pPr>
            <a:r>
              <a:rPr lang="en-US" sz="9200" dirty="0">
                <a:solidFill>
                  <a:srgbClr val="5DB3F5"/>
                </a:solidFill>
                <a:latin typeface="Barlow SemiBold" pitchFamily="34" charset="0"/>
                <a:ea typeface="Barlow SemiBold" pitchFamily="34" charset="-122"/>
                <a:cs typeface="Barlow SemiBold" pitchFamily="34" charset="-120"/>
              </a:rPr>
              <a:t>Headline</a:t>
            </a:r>
            <a:endParaRPr lang="en-US" sz="9200" dirty="0"/>
          </a:p>
        </p:txBody>
      </p:sp>
      <p:sp>
        <p:nvSpPr>
          <p:cNvPr id="3" name="Text 0"/>
          <p:cNvSpPr/>
          <p:nvPr>
            <p:ph idx="101" type="body" hasCustomPrompt="1"/>
          </p:nvPr>
        </p:nvSpPr>
        <p:spPr>
          <a:xfrm>
            <a:off x="376458" y="6399886"/>
            <a:ext cx="5943600" cy="640080"/>
          </a:xfrm>
          <a:prstGeom prst="rect">
            <a:avLst/>
          </a:prstGeom>
          <a:noFill/>
          <a:ln/>
        </p:spPr>
        <p:txBody>
          <a:bodyPr wrap="square" rtlCol="0"/>
          <a:lstStyle>
            <a:lvl1pPr algn="l" indent="0" marL="0">
              <a:buNone/>
              <a:defRPr lang="en-US" sz="155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1550" dirty="0">
                <a:solidFill>
                  <a:srgbClr val="FFFFFF"/>
                </a:solidFill>
                <a:latin typeface="Montserrat" pitchFamily="34" charset="0"/>
                <a:ea typeface="Montserrat" pitchFamily="34" charset="-122"/>
                <a:cs typeface="Montserrat" pitchFamily="34" charset="-120"/>
              </a:rPr>
              <a:t>Question or quote</a:t>
            </a:r>
            <a:endParaRPr lang="en-US" sz="1550" dirty="0"/>
          </a:p>
        </p:txBody>
      </p:sp>
      <p:sp>
        <p:nvSpPr>
          <p:cNvPr id="4" name="Text 0"/>
          <p:cNvSpPr/>
          <p:nvPr>
            <p:ph idx="102" type="body" hasCustomPrompt="1"/>
          </p:nvPr>
        </p:nvSpPr>
        <p:spPr>
          <a:xfrm>
            <a:off x="374904" y="7123176"/>
            <a:ext cx="6848856" cy="2651760"/>
          </a:xfrm>
          <a:prstGeom prst="rect">
            <a:avLst/>
          </a:prstGeom>
          <a:noFill/>
          <a:ln/>
        </p:spPr>
        <p:txBody>
          <a:bodyPr wrap="square" rtlCol="0"/>
          <a:lstStyle>
            <a:lvl1pPr algn="l" indent="0" marL="0">
              <a:buNone/>
              <a:defRPr lang="en-US" sz="115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1150" dirty="0">
                <a:solidFill>
                  <a:srgbClr val="FFFFFF"/>
                </a:solidFill>
                <a:latin typeface="Montserrat" pitchFamily="34" charset="0"/>
                <a:ea typeface="Montserrat" pitchFamily="34" charset="-122"/>
                <a:cs typeface="Montserrat" pitchFamily="34" charset="-120"/>
              </a:rPr>
              <a:t>Answer text</a:t>
            </a:r>
            <a:endParaRPr lang="en-US" sz="1150" dirty="0"/>
          </a:p>
        </p:txBody>
      </p:sp>
      <p:sp>
        <p:nvSpPr>
          <p:cNvPr id="5" name="Text 0"/>
          <p:cNvSpPr/>
          <p:nvPr>
            <p:ph idx="103" type="body" hasCustomPrompt="1"/>
          </p:nvPr>
        </p:nvSpPr>
        <p:spPr>
          <a:xfrm>
            <a:off x="457200" y="9928555"/>
            <a:ext cx="2331720" cy="411480"/>
          </a:xfrm>
          <a:prstGeom prst="rect">
            <a:avLst/>
          </a:prstGeom>
          <a:noFill/>
          <a:ln/>
        </p:spPr>
        <p:txBody>
          <a:bodyPr wrap="square" rtlCol="0"/>
          <a:lstStyle>
            <a:lvl1pPr algn="r" indent="0" marL="0">
              <a:buNone/>
              <a:defRPr lang="en-US" sz="2210" b="1" dirty="0">
                <a:solidFill>
                  <a:srgbClr val="5DB3F5"/>
                </a:solidFill>
                <a:latin typeface="Montserrat" pitchFamily="34" charset="0"/>
                <a:ea typeface="Montserrat" pitchFamily="34" charset="-122"/>
                <a:cs typeface="Montserrat" pitchFamily="34" charset="-120"/>
              </a:defRPr>
            </a:lvl1pPr>
          </a:lstStyle>
          <a:p>
            <a:pPr algn="r" indent="0" marL="0">
              <a:buNone/>
            </a:pPr>
            <a:r>
              <a:rPr lang="en-US" sz="2210" b="1" dirty="0">
                <a:solidFill>
                  <a:srgbClr val="5DB3F5"/>
                </a:solidFill>
                <a:latin typeface="Montserrat" pitchFamily="34" charset="0"/>
                <a:ea typeface="Montserrat" pitchFamily="34" charset="-122"/>
                <a:cs typeface="Montserrat" pitchFamily="34" charset="-120"/>
              </a:rPr>
              <a:t>P=P</a:t>
            </a:r>
            <a:endParaRPr lang="en-US" sz="2210" dirty="0"/>
          </a:p>
        </p:txBody>
      </p:sp>
      <p:sp>
        <p:nvSpPr>
          <p:cNvPr id="6" name="Text 0"/>
          <p:cNvSpPr/>
          <p:nvPr>
            <p:ph idx="104" type="body" hasCustomPrompt="1"/>
          </p:nvPr>
        </p:nvSpPr>
        <p:spPr>
          <a:xfrm>
            <a:off x="3200400" y="9928555"/>
            <a:ext cx="3657600" cy="411480"/>
          </a:xfrm>
          <a:prstGeom prst="rect">
            <a:avLst/>
          </a:prstGeom>
          <a:noFill/>
          <a:ln/>
        </p:spPr>
        <p:txBody>
          <a:bodyPr wrap="square" rtlCol="0"/>
          <a:lstStyle>
            <a:lvl1pPr algn="l" indent="0" marL="0">
              <a:buNone/>
              <a:defRPr lang="en-US" sz="221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2210" dirty="0">
                <a:solidFill>
                  <a:srgbClr val="FFFFFF"/>
                </a:solidFill>
                <a:latin typeface="Montserrat" pitchFamily="34" charset="0"/>
                <a:ea typeface="Montserrat" pitchFamily="34" charset="-122"/>
                <a:cs typeface="Montserrat" pitchFamily="34" charset="-120"/>
              </a:rPr>
              <a:t>PrEP=Prevention</a:t>
            </a:r>
            <a:endParaRPr lang="en-US" sz="221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ard 2 image 3 Hands holding a ring and a condom">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106" name="Shading (locked)" descr="Shading (locked)"/>
          <p:cNvPicPr>
            <a:picLocks noGrp="1" noSelect="1" noRot="1" noChangeAspect="1" noMove="1" noResize="1" noEditPoints="1" noAdjustHandles="1" noChangeArrowheads="1" noChangeShapeType="1" noCrop="1"/>
          </p:cNvPicPr>
          <p:nvPr userDrawn="1"/>
        </p:nvPicPr>
        <p:blipFill>
          <a:blip r:embed="rId3"/>
          <a:stretch>
            <a:fillRect/>
          </a:stretch>
        </p:blipFill>
        <p:spPr>
          <a:xfrm>
            <a:off x="0" y="0"/>
            <a:ext cx="7562088" cy="10689336"/>
          </a:xfrm>
          <a:prstGeom prst="rect">
            <a:avLst/>
          </a:prstGeom>
        </p:spPr>
      </p:pic>
      <p:pic>
        <p:nvPicPr>
          <p:cNvPr id="107" name="My PrEP My Choice logo (locked)" descr="My PrEP My Choice logo (locked)"/>
          <p:cNvPicPr>
            <a:picLocks noGrp="1" noSelect="1" noRot="1" noChangeAspect="1" noMove="1" noResize="1" noEditPoints="1" noAdjustHandles="1" noChangeArrowheads="1" noChangeShapeType="1" noCrop="1"/>
          </p:cNvPicPr>
          <p:nvPr userDrawn="1"/>
        </p:nvPicPr>
        <p:blipFill>
          <a:blip r:embed="rId4"/>
          <a:stretch>
            <a:fillRect/>
          </a:stretch>
        </p:blipFill>
        <p:spPr>
          <a:xfrm>
            <a:off x="6246266" y="412394"/>
            <a:ext cx="941832" cy="955182"/>
          </a:xfrm>
          <a:prstGeom prst="rect">
            <a:avLst/>
          </a:prstGeom>
        </p:spPr>
      </p:pic>
      <p:pic>
        <p:nvPicPr>
          <p:cNvPr id="108" name="P=P bar (locked)" descr="P=P bar (locked)"/>
          <p:cNvPicPr>
            <a:picLocks noGrp="1" noSelect="1" noRot="1" noChangeAspect="1" noMove="1" noResize="1" noEditPoints="1" noAdjustHandles="1" noChangeArrowheads="1" noChangeShapeType="1" noCrop="1"/>
          </p:cNvPicPr>
          <p:nvPr userDrawn="1"/>
        </p:nvPicPr>
        <p:blipFill>
          <a:blip r:embed="rId5"/>
          <a:stretch>
            <a:fillRect/>
          </a:stretch>
        </p:blipFill>
        <p:spPr>
          <a:xfrm>
            <a:off x="372161" y="9927641"/>
            <a:ext cx="6813194" cy="436169"/>
          </a:xfrm>
          <a:prstGeom prst="rect">
            <a:avLst/>
          </a:prstGeom>
        </p:spPr>
      </p:pic>
      <p:sp>
        <p:nvSpPr>
          <p:cNvPr id="2" name="Text 0"/>
          <p:cNvSpPr/>
          <p:nvPr>
            <p:ph idx="100" type="title" hasCustomPrompt="1"/>
          </p:nvPr>
        </p:nvSpPr>
        <p:spPr>
          <a:xfrm>
            <a:off x="283464" y="548640"/>
            <a:ext cx="5486400" cy="3108960"/>
          </a:xfrm>
          <a:prstGeom prst="rect">
            <a:avLst/>
          </a:prstGeom>
          <a:noFill/>
          <a:ln/>
        </p:spPr>
        <p:txBody>
          <a:bodyPr wrap="square" rtlCol="0"/>
          <a:lstStyle>
            <a:lvl1pPr algn="l" indent="0" marL="0">
              <a:buNone/>
              <a:defRPr lang="en-US" sz="9200" dirty="0">
                <a:solidFill>
                  <a:srgbClr val="5DB3F5"/>
                </a:solidFill>
                <a:latin typeface="Barlow SemiBold" pitchFamily="34" charset="0"/>
                <a:ea typeface="Barlow SemiBold" pitchFamily="34" charset="-122"/>
                <a:cs typeface="Barlow SemiBold" pitchFamily="34" charset="-120"/>
              </a:defRPr>
            </a:lvl1pPr>
          </a:lstStyle>
          <a:p>
            <a:pPr algn="l" indent="0" marL="0">
              <a:buNone/>
            </a:pPr>
            <a:r>
              <a:rPr lang="en-US" sz="9200" dirty="0">
                <a:solidFill>
                  <a:srgbClr val="5DB3F5"/>
                </a:solidFill>
                <a:latin typeface="Barlow SemiBold" pitchFamily="34" charset="0"/>
                <a:ea typeface="Barlow SemiBold" pitchFamily="34" charset="-122"/>
                <a:cs typeface="Barlow SemiBold" pitchFamily="34" charset="-120"/>
              </a:rPr>
              <a:t>Headline</a:t>
            </a:r>
            <a:endParaRPr lang="en-US" sz="9200" dirty="0"/>
          </a:p>
        </p:txBody>
      </p:sp>
      <p:sp>
        <p:nvSpPr>
          <p:cNvPr id="3" name="Text 0"/>
          <p:cNvSpPr/>
          <p:nvPr>
            <p:ph idx="101" type="body" hasCustomPrompt="1"/>
          </p:nvPr>
        </p:nvSpPr>
        <p:spPr>
          <a:xfrm>
            <a:off x="376458" y="6399886"/>
            <a:ext cx="5943600" cy="640080"/>
          </a:xfrm>
          <a:prstGeom prst="rect">
            <a:avLst/>
          </a:prstGeom>
          <a:noFill/>
          <a:ln/>
        </p:spPr>
        <p:txBody>
          <a:bodyPr wrap="square" rtlCol="0"/>
          <a:lstStyle>
            <a:lvl1pPr algn="l" indent="0" marL="0">
              <a:buNone/>
              <a:defRPr lang="en-US" sz="155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1550" dirty="0">
                <a:solidFill>
                  <a:srgbClr val="FFFFFF"/>
                </a:solidFill>
                <a:latin typeface="Montserrat" pitchFamily="34" charset="0"/>
                <a:ea typeface="Montserrat" pitchFamily="34" charset="-122"/>
                <a:cs typeface="Montserrat" pitchFamily="34" charset="-120"/>
              </a:rPr>
              <a:t>Question or quote</a:t>
            </a:r>
            <a:endParaRPr lang="en-US" sz="1550" dirty="0"/>
          </a:p>
        </p:txBody>
      </p:sp>
      <p:sp>
        <p:nvSpPr>
          <p:cNvPr id="4" name="Text 0"/>
          <p:cNvSpPr/>
          <p:nvPr>
            <p:ph idx="102" type="body" hasCustomPrompt="1"/>
          </p:nvPr>
        </p:nvSpPr>
        <p:spPr>
          <a:xfrm>
            <a:off x="374904" y="7123176"/>
            <a:ext cx="6848856" cy="2651760"/>
          </a:xfrm>
          <a:prstGeom prst="rect">
            <a:avLst/>
          </a:prstGeom>
          <a:noFill/>
          <a:ln/>
        </p:spPr>
        <p:txBody>
          <a:bodyPr wrap="square" rtlCol="0"/>
          <a:lstStyle>
            <a:lvl1pPr algn="l" indent="0" marL="0">
              <a:buNone/>
              <a:defRPr lang="en-US" sz="115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1150" dirty="0">
                <a:solidFill>
                  <a:srgbClr val="FFFFFF"/>
                </a:solidFill>
                <a:latin typeface="Montserrat" pitchFamily="34" charset="0"/>
                <a:ea typeface="Montserrat" pitchFamily="34" charset="-122"/>
                <a:cs typeface="Montserrat" pitchFamily="34" charset="-120"/>
              </a:rPr>
              <a:t>Answer text</a:t>
            </a:r>
            <a:endParaRPr lang="en-US" sz="1150" dirty="0"/>
          </a:p>
        </p:txBody>
      </p:sp>
      <p:sp>
        <p:nvSpPr>
          <p:cNvPr id="5" name="Text 0"/>
          <p:cNvSpPr/>
          <p:nvPr>
            <p:ph idx="103" type="body" hasCustomPrompt="1"/>
          </p:nvPr>
        </p:nvSpPr>
        <p:spPr>
          <a:xfrm>
            <a:off x="457200" y="9928555"/>
            <a:ext cx="2331720" cy="411480"/>
          </a:xfrm>
          <a:prstGeom prst="rect">
            <a:avLst/>
          </a:prstGeom>
          <a:noFill/>
          <a:ln/>
        </p:spPr>
        <p:txBody>
          <a:bodyPr wrap="square" rtlCol="0"/>
          <a:lstStyle>
            <a:lvl1pPr algn="r" indent="0" marL="0">
              <a:buNone/>
              <a:defRPr lang="en-US" sz="2210" b="1" dirty="0">
                <a:solidFill>
                  <a:srgbClr val="5DB3F5"/>
                </a:solidFill>
                <a:latin typeface="Montserrat" pitchFamily="34" charset="0"/>
                <a:ea typeface="Montserrat" pitchFamily="34" charset="-122"/>
                <a:cs typeface="Montserrat" pitchFamily="34" charset="-120"/>
              </a:defRPr>
            </a:lvl1pPr>
          </a:lstStyle>
          <a:p>
            <a:pPr algn="r" indent="0" marL="0">
              <a:buNone/>
            </a:pPr>
            <a:r>
              <a:rPr lang="en-US" sz="2210" b="1" dirty="0">
                <a:solidFill>
                  <a:srgbClr val="5DB3F5"/>
                </a:solidFill>
                <a:latin typeface="Montserrat" pitchFamily="34" charset="0"/>
                <a:ea typeface="Montserrat" pitchFamily="34" charset="-122"/>
                <a:cs typeface="Montserrat" pitchFamily="34" charset="-120"/>
              </a:rPr>
              <a:t>P=P</a:t>
            </a:r>
            <a:endParaRPr lang="en-US" sz="2210" dirty="0"/>
          </a:p>
        </p:txBody>
      </p:sp>
      <p:sp>
        <p:nvSpPr>
          <p:cNvPr id="6" name="Text 0"/>
          <p:cNvSpPr/>
          <p:nvPr>
            <p:ph idx="104" type="body" hasCustomPrompt="1"/>
          </p:nvPr>
        </p:nvSpPr>
        <p:spPr>
          <a:xfrm>
            <a:off x="3200400" y="9928555"/>
            <a:ext cx="3657600" cy="411480"/>
          </a:xfrm>
          <a:prstGeom prst="rect">
            <a:avLst/>
          </a:prstGeom>
          <a:noFill/>
          <a:ln/>
        </p:spPr>
        <p:txBody>
          <a:bodyPr wrap="square" rtlCol="0"/>
          <a:lstStyle>
            <a:lvl1pPr algn="l" indent="0" marL="0">
              <a:buNone/>
              <a:defRPr lang="en-US" sz="221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2210" dirty="0">
                <a:solidFill>
                  <a:srgbClr val="FFFFFF"/>
                </a:solidFill>
                <a:latin typeface="Montserrat" pitchFamily="34" charset="0"/>
                <a:ea typeface="Montserrat" pitchFamily="34" charset="-122"/>
                <a:cs typeface="Montserrat" pitchFamily="34" charset="-120"/>
              </a:rPr>
              <a:t>PrEP=Prevention</a:t>
            </a:r>
            <a:endParaRPr lang="en-US" sz="2210"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ard 2 image 4 Pregnant woman with her partner">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106" name="Shading (locked)" descr="Shading (locked)"/>
          <p:cNvPicPr>
            <a:picLocks noGrp="1" noSelect="1" noRot="1" noChangeAspect="1" noMove="1" noResize="1" noEditPoints="1" noAdjustHandles="1" noChangeArrowheads="1" noChangeShapeType="1" noCrop="1"/>
          </p:cNvPicPr>
          <p:nvPr userDrawn="1"/>
        </p:nvPicPr>
        <p:blipFill>
          <a:blip r:embed="rId3"/>
          <a:stretch>
            <a:fillRect/>
          </a:stretch>
        </p:blipFill>
        <p:spPr>
          <a:xfrm>
            <a:off x="0" y="0"/>
            <a:ext cx="7562088" cy="10689336"/>
          </a:xfrm>
          <a:prstGeom prst="rect">
            <a:avLst/>
          </a:prstGeom>
        </p:spPr>
      </p:pic>
      <p:pic>
        <p:nvPicPr>
          <p:cNvPr id="107" name="My PrEP My Choice logo (locked)" descr="My PrEP My Choice logo (locked)"/>
          <p:cNvPicPr>
            <a:picLocks noGrp="1" noSelect="1" noRot="1" noChangeAspect="1" noMove="1" noResize="1" noEditPoints="1" noAdjustHandles="1" noChangeArrowheads="1" noChangeShapeType="1" noCrop="1"/>
          </p:cNvPicPr>
          <p:nvPr userDrawn="1"/>
        </p:nvPicPr>
        <p:blipFill>
          <a:blip r:embed="rId4"/>
          <a:stretch>
            <a:fillRect/>
          </a:stretch>
        </p:blipFill>
        <p:spPr>
          <a:xfrm>
            <a:off x="6246266" y="412394"/>
            <a:ext cx="941832" cy="955182"/>
          </a:xfrm>
          <a:prstGeom prst="rect">
            <a:avLst/>
          </a:prstGeom>
        </p:spPr>
      </p:pic>
      <p:pic>
        <p:nvPicPr>
          <p:cNvPr id="108" name="P=P bar (locked)" descr="P=P bar (locked)"/>
          <p:cNvPicPr>
            <a:picLocks noGrp="1" noSelect="1" noRot="1" noChangeAspect="1" noMove="1" noResize="1" noEditPoints="1" noAdjustHandles="1" noChangeArrowheads="1" noChangeShapeType="1" noCrop="1"/>
          </p:cNvPicPr>
          <p:nvPr userDrawn="1"/>
        </p:nvPicPr>
        <p:blipFill>
          <a:blip r:embed="rId5"/>
          <a:stretch>
            <a:fillRect/>
          </a:stretch>
        </p:blipFill>
        <p:spPr>
          <a:xfrm>
            <a:off x="372161" y="9927641"/>
            <a:ext cx="6813194" cy="436169"/>
          </a:xfrm>
          <a:prstGeom prst="rect">
            <a:avLst/>
          </a:prstGeom>
        </p:spPr>
      </p:pic>
      <p:sp>
        <p:nvSpPr>
          <p:cNvPr id="2" name="Text 0"/>
          <p:cNvSpPr/>
          <p:nvPr>
            <p:ph idx="100" type="title" hasCustomPrompt="1"/>
          </p:nvPr>
        </p:nvSpPr>
        <p:spPr>
          <a:xfrm>
            <a:off x="283464" y="548640"/>
            <a:ext cx="5486400" cy="3108960"/>
          </a:xfrm>
          <a:prstGeom prst="rect">
            <a:avLst/>
          </a:prstGeom>
          <a:noFill/>
          <a:ln/>
        </p:spPr>
        <p:txBody>
          <a:bodyPr wrap="square" rtlCol="0"/>
          <a:lstStyle>
            <a:lvl1pPr algn="l" indent="0" marL="0">
              <a:buNone/>
              <a:defRPr lang="en-US" sz="9200" dirty="0">
                <a:solidFill>
                  <a:srgbClr val="5DB3F5"/>
                </a:solidFill>
                <a:latin typeface="Barlow SemiBold" pitchFamily="34" charset="0"/>
                <a:ea typeface="Barlow SemiBold" pitchFamily="34" charset="-122"/>
                <a:cs typeface="Barlow SemiBold" pitchFamily="34" charset="-120"/>
              </a:defRPr>
            </a:lvl1pPr>
          </a:lstStyle>
          <a:p>
            <a:pPr algn="l" indent="0" marL="0">
              <a:buNone/>
            </a:pPr>
            <a:r>
              <a:rPr lang="en-US" sz="9200" dirty="0">
                <a:solidFill>
                  <a:srgbClr val="5DB3F5"/>
                </a:solidFill>
                <a:latin typeface="Barlow SemiBold" pitchFamily="34" charset="0"/>
                <a:ea typeface="Barlow SemiBold" pitchFamily="34" charset="-122"/>
                <a:cs typeface="Barlow SemiBold" pitchFamily="34" charset="-120"/>
              </a:rPr>
              <a:t>Headline</a:t>
            </a:r>
            <a:endParaRPr lang="en-US" sz="9200" dirty="0"/>
          </a:p>
        </p:txBody>
      </p:sp>
      <p:sp>
        <p:nvSpPr>
          <p:cNvPr id="3" name="Text 0"/>
          <p:cNvSpPr/>
          <p:nvPr>
            <p:ph idx="101" type="body" hasCustomPrompt="1"/>
          </p:nvPr>
        </p:nvSpPr>
        <p:spPr>
          <a:xfrm>
            <a:off x="376458" y="6399886"/>
            <a:ext cx="5943600" cy="640080"/>
          </a:xfrm>
          <a:prstGeom prst="rect">
            <a:avLst/>
          </a:prstGeom>
          <a:noFill/>
          <a:ln/>
        </p:spPr>
        <p:txBody>
          <a:bodyPr wrap="square" rtlCol="0"/>
          <a:lstStyle>
            <a:lvl1pPr algn="l" indent="0" marL="0">
              <a:buNone/>
              <a:defRPr lang="en-US" sz="155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1550" dirty="0">
                <a:solidFill>
                  <a:srgbClr val="FFFFFF"/>
                </a:solidFill>
                <a:latin typeface="Montserrat" pitchFamily="34" charset="0"/>
                <a:ea typeface="Montserrat" pitchFamily="34" charset="-122"/>
                <a:cs typeface="Montserrat" pitchFamily="34" charset="-120"/>
              </a:rPr>
              <a:t>Question or quote</a:t>
            </a:r>
            <a:endParaRPr lang="en-US" sz="1550" dirty="0"/>
          </a:p>
        </p:txBody>
      </p:sp>
      <p:sp>
        <p:nvSpPr>
          <p:cNvPr id="4" name="Text 0"/>
          <p:cNvSpPr/>
          <p:nvPr>
            <p:ph idx="102" type="body" hasCustomPrompt="1"/>
          </p:nvPr>
        </p:nvSpPr>
        <p:spPr>
          <a:xfrm>
            <a:off x="374904" y="7123176"/>
            <a:ext cx="6848856" cy="2651760"/>
          </a:xfrm>
          <a:prstGeom prst="rect">
            <a:avLst/>
          </a:prstGeom>
          <a:noFill/>
          <a:ln/>
        </p:spPr>
        <p:txBody>
          <a:bodyPr wrap="square" rtlCol="0"/>
          <a:lstStyle>
            <a:lvl1pPr algn="l" indent="0" marL="0">
              <a:buNone/>
              <a:defRPr lang="en-US" sz="115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1150" dirty="0">
                <a:solidFill>
                  <a:srgbClr val="FFFFFF"/>
                </a:solidFill>
                <a:latin typeface="Montserrat" pitchFamily="34" charset="0"/>
                <a:ea typeface="Montserrat" pitchFamily="34" charset="-122"/>
                <a:cs typeface="Montserrat" pitchFamily="34" charset="-120"/>
              </a:rPr>
              <a:t>Answer text</a:t>
            </a:r>
            <a:endParaRPr lang="en-US" sz="1150" dirty="0"/>
          </a:p>
        </p:txBody>
      </p:sp>
      <p:sp>
        <p:nvSpPr>
          <p:cNvPr id="5" name="Text 0"/>
          <p:cNvSpPr/>
          <p:nvPr>
            <p:ph idx="103" type="body" hasCustomPrompt="1"/>
          </p:nvPr>
        </p:nvSpPr>
        <p:spPr>
          <a:xfrm>
            <a:off x="457200" y="9928555"/>
            <a:ext cx="2331720" cy="411480"/>
          </a:xfrm>
          <a:prstGeom prst="rect">
            <a:avLst/>
          </a:prstGeom>
          <a:noFill/>
          <a:ln/>
        </p:spPr>
        <p:txBody>
          <a:bodyPr wrap="square" rtlCol="0"/>
          <a:lstStyle>
            <a:lvl1pPr algn="r" indent="0" marL="0">
              <a:buNone/>
              <a:defRPr lang="en-US" sz="2210" b="1" dirty="0">
                <a:solidFill>
                  <a:srgbClr val="5DB3F5"/>
                </a:solidFill>
                <a:latin typeface="Montserrat" pitchFamily="34" charset="0"/>
                <a:ea typeface="Montserrat" pitchFamily="34" charset="-122"/>
                <a:cs typeface="Montserrat" pitchFamily="34" charset="-120"/>
              </a:defRPr>
            </a:lvl1pPr>
          </a:lstStyle>
          <a:p>
            <a:pPr algn="r" indent="0" marL="0">
              <a:buNone/>
            </a:pPr>
            <a:r>
              <a:rPr lang="en-US" sz="2210" b="1" dirty="0">
                <a:solidFill>
                  <a:srgbClr val="5DB3F5"/>
                </a:solidFill>
                <a:latin typeface="Montserrat" pitchFamily="34" charset="0"/>
                <a:ea typeface="Montserrat" pitchFamily="34" charset="-122"/>
                <a:cs typeface="Montserrat" pitchFamily="34" charset="-120"/>
              </a:rPr>
              <a:t>P=P</a:t>
            </a:r>
            <a:endParaRPr lang="en-US" sz="2210" dirty="0"/>
          </a:p>
        </p:txBody>
      </p:sp>
      <p:sp>
        <p:nvSpPr>
          <p:cNvPr id="6" name="Text 0"/>
          <p:cNvSpPr/>
          <p:nvPr>
            <p:ph idx="104" type="body" hasCustomPrompt="1"/>
          </p:nvPr>
        </p:nvSpPr>
        <p:spPr>
          <a:xfrm>
            <a:off x="3200400" y="9928555"/>
            <a:ext cx="3657600" cy="411480"/>
          </a:xfrm>
          <a:prstGeom prst="rect">
            <a:avLst/>
          </a:prstGeom>
          <a:noFill/>
          <a:ln/>
        </p:spPr>
        <p:txBody>
          <a:bodyPr wrap="square" rtlCol="0"/>
          <a:lstStyle>
            <a:lvl1pPr algn="l" indent="0" marL="0">
              <a:buNone/>
              <a:defRPr lang="en-US" sz="221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2210" dirty="0">
                <a:solidFill>
                  <a:srgbClr val="FFFFFF"/>
                </a:solidFill>
                <a:latin typeface="Montserrat" pitchFamily="34" charset="0"/>
                <a:ea typeface="Montserrat" pitchFamily="34" charset="-122"/>
                <a:cs typeface="Montserrat" pitchFamily="34" charset="-120"/>
              </a:rPr>
              <a:t>PrEP=Prevention</a:t>
            </a:r>
            <a:endParaRPr lang="en-US" sz="2210"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ard 2 image 5 Two friends in a hair salon">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106" name="Shading (locked)" descr="Shading (locked)"/>
          <p:cNvPicPr>
            <a:picLocks noGrp="1" noSelect="1" noRot="1" noChangeAspect="1" noMove="1" noResize="1" noEditPoints="1" noAdjustHandles="1" noChangeArrowheads="1" noChangeShapeType="1" noCrop="1"/>
          </p:cNvPicPr>
          <p:nvPr userDrawn="1"/>
        </p:nvPicPr>
        <p:blipFill>
          <a:blip r:embed="rId3"/>
          <a:stretch>
            <a:fillRect/>
          </a:stretch>
        </p:blipFill>
        <p:spPr>
          <a:xfrm>
            <a:off x="0" y="0"/>
            <a:ext cx="7562088" cy="10689336"/>
          </a:xfrm>
          <a:prstGeom prst="rect">
            <a:avLst/>
          </a:prstGeom>
        </p:spPr>
      </p:pic>
      <p:pic>
        <p:nvPicPr>
          <p:cNvPr id="107" name="My PrEP My Choice logo (locked)" descr="My PrEP My Choice logo (locked)"/>
          <p:cNvPicPr>
            <a:picLocks noGrp="1" noSelect="1" noRot="1" noChangeAspect="1" noMove="1" noResize="1" noEditPoints="1" noAdjustHandles="1" noChangeArrowheads="1" noChangeShapeType="1" noCrop="1"/>
          </p:cNvPicPr>
          <p:nvPr userDrawn="1"/>
        </p:nvPicPr>
        <p:blipFill>
          <a:blip r:embed="rId4"/>
          <a:stretch>
            <a:fillRect/>
          </a:stretch>
        </p:blipFill>
        <p:spPr>
          <a:xfrm>
            <a:off x="6246266" y="412394"/>
            <a:ext cx="941832" cy="955182"/>
          </a:xfrm>
          <a:prstGeom prst="rect">
            <a:avLst/>
          </a:prstGeom>
        </p:spPr>
      </p:pic>
      <p:pic>
        <p:nvPicPr>
          <p:cNvPr id="108" name="P=P bar (locked)" descr="P=P bar (locked)"/>
          <p:cNvPicPr>
            <a:picLocks noGrp="1" noSelect="1" noRot="1" noChangeAspect="1" noMove="1" noResize="1" noEditPoints="1" noAdjustHandles="1" noChangeArrowheads="1" noChangeShapeType="1" noCrop="1"/>
          </p:cNvPicPr>
          <p:nvPr userDrawn="1"/>
        </p:nvPicPr>
        <p:blipFill>
          <a:blip r:embed="rId5"/>
          <a:stretch>
            <a:fillRect/>
          </a:stretch>
        </p:blipFill>
        <p:spPr>
          <a:xfrm>
            <a:off x="372161" y="9927641"/>
            <a:ext cx="6813194" cy="436169"/>
          </a:xfrm>
          <a:prstGeom prst="rect">
            <a:avLst/>
          </a:prstGeom>
        </p:spPr>
      </p:pic>
      <p:sp>
        <p:nvSpPr>
          <p:cNvPr id="2" name="Text 0"/>
          <p:cNvSpPr/>
          <p:nvPr>
            <p:ph idx="100" type="title" hasCustomPrompt="1"/>
          </p:nvPr>
        </p:nvSpPr>
        <p:spPr>
          <a:xfrm>
            <a:off x="283464" y="548640"/>
            <a:ext cx="5486400" cy="3108960"/>
          </a:xfrm>
          <a:prstGeom prst="rect">
            <a:avLst/>
          </a:prstGeom>
          <a:noFill/>
          <a:ln/>
        </p:spPr>
        <p:txBody>
          <a:bodyPr wrap="square" rtlCol="0"/>
          <a:lstStyle>
            <a:lvl1pPr algn="l" indent="0" marL="0">
              <a:buNone/>
              <a:defRPr lang="en-US" sz="9200" dirty="0">
                <a:solidFill>
                  <a:srgbClr val="5DB3F5"/>
                </a:solidFill>
                <a:latin typeface="Barlow SemiBold" pitchFamily="34" charset="0"/>
                <a:ea typeface="Barlow SemiBold" pitchFamily="34" charset="-122"/>
                <a:cs typeface="Barlow SemiBold" pitchFamily="34" charset="-120"/>
              </a:defRPr>
            </a:lvl1pPr>
          </a:lstStyle>
          <a:p>
            <a:pPr algn="l" indent="0" marL="0">
              <a:buNone/>
            </a:pPr>
            <a:r>
              <a:rPr lang="en-US" sz="9200" dirty="0">
                <a:solidFill>
                  <a:srgbClr val="5DB3F5"/>
                </a:solidFill>
                <a:latin typeface="Barlow SemiBold" pitchFamily="34" charset="0"/>
                <a:ea typeface="Barlow SemiBold" pitchFamily="34" charset="-122"/>
                <a:cs typeface="Barlow SemiBold" pitchFamily="34" charset="-120"/>
              </a:rPr>
              <a:t>Headline</a:t>
            </a:r>
            <a:endParaRPr lang="en-US" sz="9200" dirty="0"/>
          </a:p>
        </p:txBody>
      </p:sp>
      <p:sp>
        <p:nvSpPr>
          <p:cNvPr id="3" name="Text 0"/>
          <p:cNvSpPr/>
          <p:nvPr>
            <p:ph idx="101" type="body" hasCustomPrompt="1"/>
          </p:nvPr>
        </p:nvSpPr>
        <p:spPr>
          <a:xfrm>
            <a:off x="376458" y="6399886"/>
            <a:ext cx="5943600" cy="640080"/>
          </a:xfrm>
          <a:prstGeom prst="rect">
            <a:avLst/>
          </a:prstGeom>
          <a:noFill/>
          <a:ln/>
        </p:spPr>
        <p:txBody>
          <a:bodyPr wrap="square" rtlCol="0"/>
          <a:lstStyle>
            <a:lvl1pPr algn="l" indent="0" marL="0">
              <a:buNone/>
              <a:defRPr lang="en-US" sz="155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1550" dirty="0">
                <a:solidFill>
                  <a:srgbClr val="FFFFFF"/>
                </a:solidFill>
                <a:latin typeface="Montserrat" pitchFamily="34" charset="0"/>
                <a:ea typeface="Montserrat" pitchFamily="34" charset="-122"/>
                <a:cs typeface="Montserrat" pitchFamily="34" charset="-120"/>
              </a:rPr>
              <a:t>Question or quote</a:t>
            </a:r>
            <a:endParaRPr lang="en-US" sz="1550" dirty="0"/>
          </a:p>
        </p:txBody>
      </p:sp>
      <p:sp>
        <p:nvSpPr>
          <p:cNvPr id="4" name="Text 0"/>
          <p:cNvSpPr/>
          <p:nvPr>
            <p:ph idx="102" type="body" hasCustomPrompt="1"/>
          </p:nvPr>
        </p:nvSpPr>
        <p:spPr>
          <a:xfrm>
            <a:off x="374904" y="7123176"/>
            <a:ext cx="6848856" cy="2651760"/>
          </a:xfrm>
          <a:prstGeom prst="rect">
            <a:avLst/>
          </a:prstGeom>
          <a:noFill/>
          <a:ln/>
        </p:spPr>
        <p:txBody>
          <a:bodyPr wrap="square" rtlCol="0"/>
          <a:lstStyle>
            <a:lvl1pPr algn="l" indent="0" marL="0">
              <a:buNone/>
              <a:defRPr lang="en-US" sz="115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1150" dirty="0">
                <a:solidFill>
                  <a:srgbClr val="FFFFFF"/>
                </a:solidFill>
                <a:latin typeface="Montserrat" pitchFamily="34" charset="0"/>
                <a:ea typeface="Montserrat" pitchFamily="34" charset="-122"/>
                <a:cs typeface="Montserrat" pitchFamily="34" charset="-120"/>
              </a:rPr>
              <a:t>Answer text</a:t>
            </a:r>
            <a:endParaRPr lang="en-US" sz="1150" dirty="0"/>
          </a:p>
        </p:txBody>
      </p:sp>
      <p:sp>
        <p:nvSpPr>
          <p:cNvPr id="5" name="Text 0"/>
          <p:cNvSpPr/>
          <p:nvPr>
            <p:ph idx="103" type="body" hasCustomPrompt="1"/>
          </p:nvPr>
        </p:nvSpPr>
        <p:spPr>
          <a:xfrm>
            <a:off x="457200" y="9928555"/>
            <a:ext cx="2331720" cy="411480"/>
          </a:xfrm>
          <a:prstGeom prst="rect">
            <a:avLst/>
          </a:prstGeom>
          <a:noFill/>
          <a:ln/>
        </p:spPr>
        <p:txBody>
          <a:bodyPr wrap="square" rtlCol="0"/>
          <a:lstStyle>
            <a:lvl1pPr algn="r" indent="0" marL="0">
              <a:buNone/>
              <a:defRPr lang="en-US" sz="2210" b="1" dirty="0">
                <a:solidFill>
                  <a:srgbClr val="5DB3F5"/>
                </a:solidFill>
                <a:latin typeface="Montserrat" pitchFamily="34" charset="0"/>
                <a:ea typeface="Montserrat" pitchFamily="34" charset="-122"/>
                <a:cs typeface="Montserrat" pitchFamily="34" charset="-120"/>
              </a:defRPr>
            </a:lvl1pPr>
          </a:lstStyle>
          <a:p>
            <a:pPr algn="r" indent="0" marL="0">
              <a:buNone/>
            </a:pPr>
            <a:r>
              <a:rPr lang="en-US" sz="2210" b="1" dirty="0">
                <a:solidFill>
                  <a:srgbClr val="5DB3F5"/>
                </a:solidFill>
                <a:latin typeface="Montserrat" pitchFamily="34" charset="0"/>
                <a:ea typeface="Montserrat" pitchFamily="34" charset="-122"/>
                <a:cs typeface="Montserrat" pitchFamily="34" charset="-120"/>
              </a:rPr>
              <a:t>P=P</a:t>
            </a:r>
            <a:endParaRPr lang="en-US" sz="2210" dirty="0"/>
          </a:p>
        </p:txBody>
      </p:sp>
      <p:sp>
        <p:nvSpPr>
          <p:cNvPr id="6" name="Text 0"/>
          <p:cNvSpPr/>
          <p:nvPr>
            <p:ph idx="104" type="body" hasCustomPrompt="1"/>
          </p:nvPr>
        </p:nvSpPr>
        <p:spPr>
          <a:xfrm>
            <a:off x="3200400" y="9928555"/>
            <a:ext cx="3657600" cy="411480"/>
          </a:xfrm>
          <a:prstGeom prst="rect">
            <a:avLst/>
          </a:prstGeom>
          <a:noFill/>
          <a:ln/>
        </p:spPr>
        <p:txBody>
          <a:bodyPr wrap="square" rtlCol="0"/>
          <a:lstStyle>
            <a:lvl1pPr algn="l" indent="0" marL="0">
              <a:buNone/>
              <a:defRPr lang="en-US" sz="221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2210" dirty="0">
                <a:solidFill>
                  <a:srgbClr val="FFFFFF"/>
                </a:solidFill>
                <a:latin typeface="Montserrat" pitchFamily="34" charset="0"/>
                <a:ea typeface="Montserrat" pitchFamily="34" charset="-122"/>
                <a:cs typeface="Montserrat" pitchFamily="34" charset="-120"/>
              </a:rPr>
              <a:t>PrEP=Prevention</a:t>
            </a:r>
            <a:endParaRPr lang="en-US" sz="221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Card-2-image-1-Nurse-holding-an-injection-and-a-pill-image-1_photo.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Card-2-image-2-Older-woman-image-1_photo.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Card-2-image-3-Hands-holding-a-ring-and-a-condom-image-1_photo.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Card-2-image-4-Pregnant-woman-with-her-partner-image-1_photo.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Card-2-image-5-Two-friends-in-a-hair-salon-image-1_photo.jpe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1" type="title" hasCustomPrompt="1"/>
          </p:nvPr>
        </p:nvSpPr>
        <p:spPr>
          <a:xfrm>
            <a:off x="457200" y="502920"/>
            <a:ext cx="5577840" cy="822960"/>
          </a:xfrm>
          <a:prstGeom prst="rect">
            <a:avLst/>
          </a:prstGeom>
          <a:noFill/>
          <a:ln/>
        </p:spPr>
        <p:txBody>
          <a:bodyPr wrap="square" lIns="0" tIns="0" rIns="0" bIns="0" rtlCol="0" anchor="t"/>
          <a:lstStyle/>
          <a:p>
            <a:pPr algn="l" indent="0" marL="0">
              <a:buNone/>
            </a:pPr>
            <a:r>
              <a:rPr lang="en-US" sz="3400" dirty="0">
                <a:solidFill>
                  <a:srgbClr val="5DB3F5"/>
                </a:solidFill>
                <a:latin typeface="Barlow SemiBold" pitchFamily="34" charset="0"/>
                <a:ea typeface="Barlow SemiBold" pitchFamily="34" charset="-122"/>
                <a:cs typeface="Barlow SemiBold" pitchFamily="34" charset="-120"/>
              </a:rPr>
              <a:t>How to use this template</a:t>
            </a:r>
            <a:endParaRPr lang="en-US" sz="3400" dirty="0"/>
          </a:p>
        </p:txBody>
      </p:sp>
      <p:sp>
        <p:nvSpPr>
          <p:cNvPr id="3" name="Text 0"/>
          <p:cNvSpPr/>
          <p:nvPr>
            <p:ph idx="102" type="body" hasCustomPrompt="1"/>
          </p:nvPr>
        </p:nvSpPr>
        <p:spPr>
          <a:xfrm>
            <a:off x="457200" y="1600200"/>
            <a:ext cx="6647688" cy="8595360"/>
          </a:xfrm>
          <a:prstGeom prst="rect">
            <a:avLst/>
          </a:prstGeom>
          <a:noFill/>
          <a:ln/>
        </p:spPr>
        <p:txBody>
          <a:bodyPr wrap="square" lIns="0" tIns="0" rIns="0" bIns="0" rtlCol="0" anchor="t"/>
          <a:lstStyle/>
          <a:p>
            <a:pPr algn="l" indent="0" marL="0">
              <a:spcAft>
                <a:spcPts val="400"/>
              </a:spcAft>
              <a:buNone/>
            </a:pPr>
            <a:r>
              <a:rPr lang="en-US" sz="1300" b="1" dirty="0">
                <a:solidFill>
                  <a:srgbClr val="5DB3F5"/>
                </a:solidFill>
                <a:latin typeface="Montserrat" pitchFamily="34" charset="0"/>
                <a:ea typeface="Montserrat" pitchFamily="34" charset="-122"/>
                <a:cs typeface="Montserrat" pitchFamily="34" charset="-120"/>
              </a:rPr>
              <a:t>Fonts</a:t>
            </a:r>
            <a:endParaRPr lang="en-US" sz="1300" dirty="0"/>
          </a:p>
          <a:p>
            <a:pPr algn="l" indent="0" marL="0">
              <a:spcAft>
                <a:spcPts val="400"/>
              </a:spcAft>
              <a:buNone/>
            </a:pPr>
            <a:r>
              <a:rPr lang="en-US" sz="1300" dirty="0">
                <a:solidFill>
                  <a:srgbClr val="FFFFFF"/>
                </a:solidFill>
                <a:latin typeface="Montserrat" pitchFamily="34" charset="0"/>
                <a:ea typeface="Montserrat" pitchFamily="34" charset="-122"/>
                <a:cs typeface="Montserrat" pitchFamily="34" charset="-120"/>
              </a:rPr>
              <a:t>Headlines use Barlow SemiBold. Body copy uses Montserrat. Both are free. Install them before you edit, or PowerPoint will swap in another font and the layout will shift.</a:t>
            </a:r>
            <a:endParaRPr lang="en-US" sz="1300" dirty="0"/>
          </a:p>
          <a:p>
            <a:pPr algn="l" indent="0" marL="0">
              <a:buNone/>
            </a:pPr>
            <a:r>
              <a:rPr lang="en-US" sz="1300" dirty="0">
                <a:solidFill>
                  <a:srgbClr val="FFFFFF"/>
                </a:solidFill>
                <a:latin typeface="Montserrat" pitchFamily="34" charset="0"/>
                <a:ea typeface="Montserrat" pitchFamily="34" charset="-122"/>
                <a:cs typeface="Montserrat" pitchFamily="34" charset="-120"/>
              </a:rPr>
              <a:t>Barlow: fonts.google.com/specimen/Barlow</a:t>
            </a:r>
            <a:endParaRPr lang="en-US" sz="1300" dirty="0"/>
          </a:p>
          <a:p>
            <a:pPr algn="l" indent="0" marL="0">
              <a:spcAft>
                <a:spcPts val="1000"/>
              </a:spcAft>
              <a:buNone/>
            </a:pPr>
            <a:r>
              <a:rPr lang="en-US" sz="1300" dirty="0">
                <a:solidFill>
                  <a:srgbClr val="FFFFFF"/>
                </a:solidFill>
                <a:latin typeface="Montserrat" pitchFamily="34" charset="0"/>
                <a:ea typeface="Montserrat" pitchFamily="34" charset="-122"/>
                <a:cs typeface="Montserrat" pitchFamily="34" charset="-120"/>
              </a:rPr>
              <a:t>Montserrat: fonts.google.com/specimen/Montserrat</a:t>
            </a:r>
            <a:endParaRPr lang="en-US" sz="1300" dirty="0"/>
          </a:p>
          <a:p>
            <a:pPr algn="l" indent="0" marL="0">
              <a:spcAft>
                <a:spcPts val="1400"/>
              </a:spcAft>
              <a:buNone/>
            </a:pPr>
            <a:r>
              <a:rPr lang="en-US" sz="1300" dirty="0">
                <a:solidFill>
                  <a:srgbClr val="FFFFFF"/>
                </a:solidFill>
                <a:latin typeface="Montserrat" pitchFamily="34" charset="0"/>
                <a:ea typeface="Montserrat" pitchFamily="34" charset="-122"/>
                <a:cs typeface="Montserrat" pitchFamily="34" charset="-120"/>
              </a:rPr>
              <a:t>If you cannot install the fonts, use Bahnschrift SemiBold or Arial Bold for headlines and Century Gothic or Arial for body copy. To change the font, select the text, then choose the font from the Home tab.</a:t>
            </a:r>
            <a:endParaRPr lang="en-US" sz="1300" dirty="0"/>
          </a:p>
          <a:p>
            <a:pPr algn="l" indent="0" marL="0">
              <a:spcAft>
                <a:spcPts val="400"/>
              </a:spcAft>
              <a:buNone/>
            </a:pPr>
            <a:r>
              <a:rPr lang="en-US" sz="1300" b="1" dirty="0">
                <a:solidFill>
                  <a:srgbClr val="5DB3F5"/>
                </a:solidFill>
                <a:latin typeface="Montserrat" pitchFamily="34" charset="0"/>
                <a:ea typeface="Montserrat" pitchFamily="34" charset="-122"/>
                <a:cs typeface="Montserrat" pitchFamily="34" charset="-120"/>
              </a:rPr>
              <a:t>Changing the text</a:t>
            </a:r>
            <a:endParaRPr lang="en-US" sz="1300" dirty="0"/>
          </a:p>
          <a:p>
            <a:pPr algn="l" indent="0" marL="0">
              <a:spcAft>
                <a:spcPts val="1400"/>
              </a:spcAft>
              <a:buNone/>
            </a:pPr>
            <a:r>
              <a:rPr lang="en-US" sz="1300" dirty="0">
                <a:solidFill>
                  <a:srgbClr val="FFFFFF"/>
                </a:solidFill>
                <a:latin typeface="Montserrat" pitchFamily="34" charset="0"/>
                <a:ea typeface="Montserrat" pitchFamily="34" charset="-122"/>
                <a:cs typeface="Montserrat" pitchFamily="34" charset="-120"/>
              </a:rPr>
              <a:t>Click any text on the card and type over it. The size, colour and position stay the same. If your translation is longer, shorten the text or reduce the font size slightly.</a:t>
            </a:r>
            <a:endParaRPr lang="en-US" sz="1300" dirty="0"/>
          </a:p>
          <a:p>
            <a:pPr algn="l" indent="0" marL="0">
              <a:spcAft>
                <a:spcPts val="400"/>
              </a:spcAft>
              <a:buNone/>
            </a:pPr>
            <a:r>
              <a:rPr lang="en-US" sz="1300" b="1" dirty="0">
                <a:solidFill>
                  <a:srgbClr val="5DB3F5"/>
                </a:solidFill>
                <a:latin typeface="Montserrat" pitchFamily="34" charset="0"/>
                <a:ea typeface="Montserrat" pitchFamily="34" charset="-122"/>
                <a:cs typeface="Montserrat" pitchFamily="34" charset="-120"/>
              </a:rPr>
              <a:t>Choosing an image</a:t>
            </a:r>
            <a:endParaRPr lang="en-US" sz="1300" dirty="0"/>
          </a:p>
          <a:p>
            <a:pPr algn="l" indent="0" marL="0">
              <a:spcAft>
                <a:spcPts val="1400"/>
              </a:spcAft>
              <a:buNone/>
            </a:pPr>
            <a:r>
              <a:rPr lang="en-US" sz="1300" dirty="0">
                <a:solidFill>
                  <a:srgbClr val="FFFFFF"/>
                </a:solidFill>
                <a:latin typeface="Montserrat" pitchFamily="34" charset="0"/>
                <a:ea typeface="Montserrat" pitchFamily="34" charset="-122"/>
                <a:cs typeface="Montserrat" pitchFamily="34" charset="-120"/>
              </a:rPr>
              <a:t>Each slide after this one is the same card with a different image. Keep the slide that suits your audience and delete the others.</a:t>
            </a:r>
            <a:endParaRPr lang="en-US" sz="1300" dirty="0"/>
          </a:p>
          <a:p>
            <a:pPr algn="l" indent="0" marL="0">
              <a:spcAft>
                <a:spcPts val="400"/>
              </a:spcAft>
              <a:buNone/>
            </a:pPr>
            <a:r>
              <a:rPr lang="en-US" sz="1300" b="1" dirty="0">
                <a:solidFill>
                  <a:srgbClr val="5DB3F5"/>
                </a:solidFill>
                <a:latin typeface="Montserrat" pitchFamily="34" charset="0"/>
                <a:ea typeface="Montserrat" pitchFamily="34" charset="-122"/>
                <a:cs typeface="Montserrat" pitchFamily="34" charset="-120"/>
              </a:rPr>
              <a:t>Changing the photo</a:t>
            </a:r>
            <a:endParaRPr lang="en-US" sz="1300" dirty="0"/>
          </a:p>
          <a:p>
            <a:pPr algn="l" indent="0" marL="0">
              <a:spcAft>
                <a:spcPts val="1400"/>
              </a:spcAft>
              <a:buNone/>
            </a:pPr>
            <a:r>
              <a:rPr lang="en-US" sz="1300" dirty="0">
                <a:solidFill>
                  <a:srgbClr val="FFFFFF"/>
                </a:solidFill>
                <a:latin typeface="Montserrat" pitchFamily="34" charset="0"/>
                <a:ea typeface="Montserrat" pitchFamily="34" charset="-122"/>
                <a:cs typeface="Montserrat" pitchFamily="34" charset="-120"/>
              </a:rPr>
              <a:t>Right-click an empty part of the card, away from the text, and choose Format Background. Under Fill, choose Picture or texture fill, click Insert and pick your photo. Use a portrait photo shaped like an A4 page so it is not stretched. In Google Slides, right-click and choose Change background. The shading, the My PrEP My Choice logo and the blue bar stay locked on top of your photo. The words inside the bar can be changed.</a:t>
            </a:r>
            <a:endParaRPr lang="en-US" sz="1300" dirty="0"/>
          </a:p>
          <a:p>
            <a:pPr algn="l" indent="0" marL="0">
              <a:spcAft>
                <a:spcPts val="400"/>
              </a:spcAft>
              <a:buNone/>
            </a:pPr>
            <a:r>
              <a:rPr lang="en-US" sz="1300" b="1" dirty="0">
                <a:solidFill>
                  <a:srgbClr val="5DB3F5"/>
                </a:solidFill>
                <a:latin typeface="Montserrat" pitchFamily="34" charset="0"/>
                <a:ea typeface="Montserrat" pitchFamily="34" charset="-122"/>
                <a:cs typeface="Montserrat" pitchFamily="34" charset="-120"/>
              </a:rPr>
              <a:t>What must not change</a:t>
            </a:r>
            <a:endParaRPr lang="en-US" sz="1300" dirty="0"/>
          </a:p>
          <a:p>
            <a:pPr algn="l" indent="0" marL="0">
              <a:spcAft>
                <a:spcPts val="1400"/>
              </a:spcAft>
              <a:buNone/>
            </a:pPr>
            <a:r>
              <a:rPr lang="en-US" sz="1300" dirty="0">
                <a:solidFill>
                  <a:srgbClr val="FFFFFF"/>
                </a:solidFill>
                <a:latin typeface="Montserrat" pitchFamily="34" charset="0"/>
                <a:ea typeface="Montserrat" pitchFamily="34" charset="-122"/>
                <a:cs typeface="Montserrat" pitchFamily="34" charset="-120"/>
              </a:rPr>
              <a:t>The facts. Check the content against current national guidance before you publish.</a:t>
            </a:r>
            <a:endParaRPr lang="en-US" sz="1300" dirty="0"/>
          </a:p>
          <a:p>
            <a:pPr algn="l" indent="0" marL="0">
              <a:spcAft>
                <a:spcPts val="400"/>
              </a:spcAft>
              <a:buNone/>
            </a:pPr>
            <a:r>
              <a:rPr lang="en-US" sz="1300" b="1" dirty="0">
                <a:solidFill>
                  <a:srgbClr val="5DB3F5"/>
                </a:solidFill>
                <a:latin typeface="Montserrat" pitchFamily="34" charset="0"/>
                <a:ea typeface="Montserrat" pitchFamily="34" charset="-122"/>
                <a:cs typeface="Montserrat" pitchFamily="34" charset="-120"/>
              </a:rPr>
              <a:t>Saving your version</a:t>
            </a:r>
            <a:endParaRPr lang="en-US" sz="1300" dirty="0"/>
          </a:p>
          <a:p>
            <a:pPr algn="l" indent="0" marL="0">
              <a:buNone/>
            </a:pPr>
            <a:r>
              <a:rPr lang="en-US" sz="1300" dirty="0">
                <a:solidFill>
                  <a:srgbClr val="FFFFFF"/>
                </a:solidFill>
                <a:latin typeface="Montserrat" pitchFamily="34" charset="0"/>
                <a:ea typeface="Montserrat" pitchFamily="34" charset="-122"/>
                <a:cs typeface="Montserrat" pitchFamily="34" charset="-120"/>
              </a:rPr>
              <a:t>Go to File, then Export, and choose PDF or PNG. Delete this instruction slide first, or export only the card slide.</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283464" y="548640"/>
            <a:ext cx="5486400" cy="3108960"/>
          </a:xfrm>
          <a:prstGeom prst="rect">
            <a:avLst/>
          </a:prstGeom>
          <a:noFill/>
          <a:ln/>
        </p:spPr>
        <p:txBody>
          <a:bodyPr wrap="square" lIns="0" tIns="0" rIns="0" bIns="0" rtlCol="0" anchor="t"/>
          <a:lstStyle/>
          <a:p>
            <a:pPr algn="l" indent="0" marL="0">
              <a:lnSpc>
                <a:spcPts val="7440"/>
              </a:lnSpc>
              <a:buNone/>
            </a:pPr>
            <a:r>
              <a:rPr lang="en-US" sz="9200" spc="-270" kern="0" dirty="0">
                <a:solidFill>
                  <a:srgbClr val="5DB3F5"/>
                </a:solidFill>
                <a:latin typeface="Barlow SemiBold" pitchFamily="34" charset="0"/>
                <a:ea typeface="Barlow SemiBold" pitchFamily="34" charset="-122"/>
                <a:cs typeface="Barlow SemiBold" pitchFamily="34" charset="-120"/>
              </a:rPr>
              <a:t>WHAT</a:t>
            </a:r>
            <a:endParaRPr lang="en-US" sz="9200" dirty="0"/>
          </a:p>
          <a:p>
            <a:pPr algn="l" indent="0" marL="0">
              <a:lnSpc>
                <a:spcPts val="7440"/>
              </a:lnSpc>
              <a:buNone/>
            </a:pPr>
            <a:r>
              <a:rPr lang="en-US" sz="9200" spc="-270" kern="0" dirty="0">
                <a:solidFill>
                  <a:srgbClr val="5DB3F5"/>
                </a:solidFill>
                <a:latin typeface="Barlow SemiBold" pitchFamily="34" charset="0"/>
                <a:ea typeface="Barlow SemiBold" pitchFamily="34" charset="-122"/>
                <a:cs typeface="Barlow SemiBold" pitchFamily="34" charset="-120"/>
              </a:rPr>
              <a:t>DOES...</a:t>
            </a:r>
            <a:endParaRPr lang="en-US" sz="9200" dirty="0"/>
          </a:p>
          <a:p>
            <a:pPr algn="l" indent="0" marL="0">
              <a:lnSpc>
                <a:spcPts val="7440"/>
              </a:lnSpc>
              <a:buNone/>
            </a:pPr>
            <a:r>
              <a:rPr lang="en-US" sz="9200" spc="-270" kern="0" dirty="0">
                <a:solidFill>
                  <a:srgbClr val="5DB3F5"/>
                </a:solidFill>
                <a:latin typeface="Barlow SemiBold" pitchFamily="34" charset="0"/>
                <a:ea typeface="Barlow SemiBold" pitchFamily="34" charset="-122"/>
                <a:cs typeface="Barlow SemiBold" pitchFamily="34" charset="-120"/>
              </a:rPr>
              <a:t>PrEP DO?</a:t>
            </a:r>
            <a:endParaRPr lang="en-US" sz="9200" dirty="0"/>
          </a:p>
        </p:txBody>
      </p:sp>
      <p:sp>
        <p:nvSpPr>
          <p:cNvPr id="3" name="Text 0"/>
          <p:cNvSpPr/>
          <p:nvPr>
            <p:ph idx="101" type="body" hasCustomPrompt="1"/>
          </p:nvPr>
        </p:nvSpPr>
        <p:spPr>
          <a:xfrm>
            <a:off x="376458" y="6399886"/>
            <a:ext cx="5943600" cy="640080"/>
          </a:xfrm>
          <a:prstGeom prst="rect">
            <a:avLst/>
          </a:prstGeom>
          <a:noFill/>
          <a:ln/>
        </p:spPr>
        <p:txBody>
          <a:bodyPr wrap="square" lIns="0" tIns="0" rIns="0" bIns="0" rtlCol="0" anchor="t"/>
          <a:lstStyle/>
          <a:p>
            <a:pPr algn="l" indent="0" marL="0">
              <a:lnSpc>
                <a:spcPts val="2090"/>
              </a:lnSpc>
              <a:buNone/>
            </a:pPr>
            <a:r>
              <a:rPr lang="en-US" sz="1550" b="1" spc="-25" kern="0" dirty="0">
                <a:solidFill>
                  <a:srgbClr val="FFFFFF"/>
                </a:solidFill>
                <a:latin typeface="Montserrat" pitchFamily="34" charset="0"/>
                <a:ea typeface="Montserrat" pitchFamily="34" charset="-122"/>
                <a:cs typeface="Montserrat" pitchFamily="34" charset="-120"/>
              </a:rPr>
              <a:t>I heard PrEP doesn't work.</a:t>
            </a:r>
            <a:br/>
            <a:r>
              <a:rPr lang="en-US" sz="1550" spc="-25" kern="0" dirty="0">
                <a:solidFill>
                  <a:srgbClr val="FFFFFF"/>
                </a:solidFill>
                <a:latin typeface="Montserrat" pitchFamily="34" charset="0"/>
                <a:ea typeface="Montserrat" pitchFamily="34" charset="-122"/>
                <a:cs typeface="Montserrat" pitchFamily="34" charset="-120"/>
              </a:rPr>
              <a:t>My friend took it and still got pregnant and got an STI.</a:t>
            </a:r>
            <a:endParaRPr lang="en-US" sz="1550" dirty="0"/>
          </a:p>
        </p:txBody>
      </p:sp>
      <p:sp>
        <p:nvSpPr>
          <p:cNvPr id="4" name="Text 0"/>
          <p:cNvSpPr/>
          <p:nvPr>
            <p:ph idx="102" type="body" hasCustomPrompt="1"/>
          </p:nvPr>
        </p:nvSpPr>
        <p:spPr>
          <a:xfrm>
            <a:off x="374904" y="7123176"/>
            <a:ext cx="6848856" cy="2651760"/>
          </a:xfrm>
          <a:prstGeom prst="rect">
            <a:avLst/>
          </a:prstGeom>
          <a:noFill/>
          <a:ln/>
        </p:spPr>
        <p:txBody>
          <a:bodyPr wrap="square" lIns="0" tIns="0" rIns="0" bIns="0" rtlCol="0" anchor="t"/>
          <a:lstStyle/>
          <a:p>
            <a:pPr algn="l" indent="0" marL="0">
              <a:lnSpc>
                <a:spcPts val="1620"/>
              </a:lnSpc>
              <a:spcBef>
                <a:spcPts val="0"/>
              </a:spcBef>
              <a:spcAft>
                <a:spcPts val="1200"/>
              </a:spcAft>
              <a:buNone/>
            </a:pPr>
            <a:r>
              <a:rPr lang="en-US" sz="1150" spc="-22" kern="0" dirty="0">
                <a:solidFill>
                  <a:srgbClr val="FFFFFF"/>
                </a:solidFill>
                <a:latin typeface="Montserrat" pitchFamily="34" charset="0"/>
                <a:ea typeface="Montserrat" pitchFamily="34" charset="-122"/>
                <a:cs typeface="Montserrat" pitchFamily="34" charset="-120"/>
              </a:rPr>
              <a:t>Your friend's experience is real - but PrEP was not what failed her.</a:t>
            </a:r>
            <a:endParaRPr lang="en-US" sz="1150" dirty="0"/>
          </a:p>
          <a:p>
            <a:pPr algn="l" indent="0" marL="0">
              <a:lnSpc>
                <a:spcPts val="1620"/>
              </a:lnSpc>
              <a:spcBef>
                <a:spcPts val="0"/>
              </a:spcBef>
              <a:spcAft>
                <a:spcPts val="1200"/>
              </a:spcAft>
              <a:buNone/>
            </a:pPr>
            <a:r>
              <a:rPr lang="en-US" sz="1150" b="1" spc="-22" kern="0" dirty="0">
                <a:solidFill>
                  <a:srgbClr val="5DB3F5"/>
                </a:solidFill>
                <a:latin typeface="Montserrat" pitchFamily="34" charset="0"/>
                <a:ea typeface="Montserrat" pitchFamily="34" charset="-122"/>
                <a:cs typeface="Montserrat" pitchFamily="34" charset="-120"/>
              </a:rPr>
              <a:t>PrEP does one thing: it prevents HIV. </a:t>
            </a:r>
            <a:r>
              <a:rPr lang="en-US" sz="1150" spc="-22" kern="0" dirty="0">
                <a:solidFill>
                  <a:srgbClr val="FFFFFF"/>
                </a:solidFill>
                <a:latin typeface="Montserrat" pitchFamily="34" charset="0"/>
                <a:ea typeface="Montserrat" pitchFamily="34" charset="-122"/>
                <a:cs typeface="Montserrat" pitchFamily="34" charset="-120"/>
              </a:rPr>
              <a:t>It does not prevent pregnancy. It does not prevent other STIs. If someone told you it does all of those things, they were given wrong information.</a:t>
            </a:r>
            <a:br/>
            <a:r>
              <a:rPr lang="en-US" sz="1150" b="1" spc="-22" kern="0" dirty="0">
                <a:solidFill>
                  <a:srgbClr val="5DB3F5"/>
                </a:solidFill>
                <a:latin typeface="Montserrat" pitchFamily="34" charset="0"/>
                <a:ea typeface="Montserrat" pitchFamily="34" charset="-122"/>
                <a:cs typeface="Montserrat" pitchFamily="34" charset="-120"/>
              </a:rPr>
              <a:t>#HealthMatters</a:t>
            </a:r>
            <a:endParaRPr lang="en-US" sz="1150" dirty="0"/>
          </a:p>
          <a:p>
            <a:pPr algn="l" indent="0" marL="0">
              <a:lnSpc>
                <a:spcPts val="1620"/>
              </a:lnSpc>
              <a:spcBef>
                <a:spcPts val="0"/>
              </a:spcBef>
              <a:spcAft>
                <a:spcPts val="1200"/>
              </a:spcAft>
              <a:buNone/>
            </a:pPr>
            <a:r>
              <a:rPr lang="en-US" sz="1150" spc="-22" kern="0" dirty="0">
                <a:solidFill>
                  <a:srgbClr val="FFFFFF"/>
                </a:solidFill>
                <a:latin typeface="Montserrat" pitchFamily="34" charset="0"/>
                <a:ea typeface="Montserrat" pitchFamily="34" charset="-122"/>
                <a:cs typeface="Montserrat" pitchFamily="34" charset="-120"/>
              </a:rPr>
              <a:t>For HIV prevention, when taken correctly, PrEP is highly effective. Long-acting options mean you don’t have to remember to take it daily, but all forms work.</a:t>
            </a:r>
            <a:endParaRPr lang="en-US" sz="1150" dirty="0"/>
          </a:p>
          <a:p>
            <a:pPr marR="226771" algn="l" indent="0" marL="0">
              <a:lnSpc>
                <a:spcPts val="1600"/>
              </a:lnSpc>
              <a:spcBef>
                <a:spcPts val="0"/>
              </a:spcBef>
              <a:spcAft>
                <a:spcPts val="0"/>
              </a:spcAft>
              <a:buNone/>
            </a:pPr>
            <a:r>
              <a:rPr lang="en-US" sz="1020" spc="-10" kern="0" dirty="0">
                <a:solidFill>
                  <a:srgbClr val="FFFFFF"/>
                </a:solidFill>
                <a:latin typeface="Montserrat" pitchFamily="34" charset="0"/>
                <a:ea typeface="Montserrat" pitchFamily="34" charset="-122"/>
                <a:cs typeface="Montserrat" pitchFamily="34" charset="-120"/>
              </a:rPr>
              <a:t>There are different forms of PrEP. Speak to your health care provider or a peer educator about the one that is best for you. Always remember that PrEP only prevents HIV. Condoms can prevent STIs and pregnancy. If you want further methods to prevent pregnancy, there are a range of options - your health care provider can help you find the one that’s right for you. </a:t>
            </a:r>
            <a:r>
              <a:rPr lang="en-US" sz="1020" b="1" spc="-10" kern="0" dirty="0">
                <a:solidFill>
                  <a:srgbClr val="5DB3F5"/>
                </a:solidFill>
                <a:latin typeface="Montserrat" pitchFamily="34" charset="0"/>
                <a:ea typeface="Montserrat" pitchFamily="34" charset="-122"/>
                <a:cs typeface="Montserrat" pitchFamily="34" charset="-120"/>
              </a:rPr>
              <a:t>#MyPrEPMyChoice</a:t>
            </a:r>
            <a:endParaRPr lang="en-US" sz="1150" dirty="0"/>
          </a:p>
        </p:txBody>
      </p:sp>
      <p:sp>
        <p:nvSpPr>
          <p:cNvPr id="5" name="Text 0"/>
          <p:cNvSpPr/>
          <p:nvPr>
            <p:ph idx="103" type="body" hasCustomPrompt="1"/>
          </p:nvPr>
        </p:nvSpPr>
        <p:spPr>
          <a:xfrm>
            <a:off x="457200" y="9928555"/>
            <a:ext cx="2331720" cy="411480"/>
          </a:xfrm>
          <a:prstGeom prst="rect">
            <a:avLst/>
          </a:prstGeom>
          <a:noFill/>
          <a:ln/>
        </p:spPr>
        <p:txBody>
          <a:bodyPr wrap="square" lIns="0" tIns="0" rIns="0" bIns="0" rtlCol="0" anchor="ctr"/>
          <a:lstStyle/>
          <a:p>
            <a:pPr algn="r" indent="0" marL="0">
              <a:buNone/>
            </a:pPr>
            <a:r>
              <a:rPr lang="en-US" sz="2210" b="1" dirty="0">
                <a:solidFill>
                  <a:srgbClr val="5DB3F5"/>
                </a:solidFill>
                <a:latin typeface="Montserrat" pitchFamily="34" charset="0"/>
                <a:ea typeface="Montserrat" pitchFamily="34" charset="-122"/>
                <a:cs typeface="Montserrat" pitchFamily="34" charset="-120"/>
              </a:rPr>
              <a:t>P=P</a:t>
            </a:r>
            <a:endParaRPr lang="en-US" sz="2210" dirty="0"/>
          </a:p>
        </p:txBody>
      </p:sp>
      <p:sp>
        <p:nvSpPr>
          <p:cNvPr id="6" name="Text 0"/>
          <p:cNvSpPr/>
          <p:nvPr>
            <p:ph idx="104" type="body" hasCustomPrompt="1"/>
          </p:nvPr>
        </p:nvSpPr>
        <p:spPr>
          <a:xfrm>
            <a:off x="3200400" y="9928555"/>
            <a:ext cx="3657600" cy="411480"/>
          </a:xfrm>
          <a:prstGeom prst="rect">
            <a:avLst/>
          </a:prstGeom>
          <a:noFill/>
          <a:ln/>
        </p:spPr>
        <p:txBody>
          <a:bodyPr wrap="square" lIns="0" tIns="0" rIns="0" bIns="0" rtlCol="0" anchor="ctr"/>
          <a:lstStyle/>
          <a:p>
            <a:pPr algn="l" indent="0" marL="0">
              <a:buNone/>
            </a:pPr>
            <a:r>
              <a:rPr lang="en-US" sz="2210" dirty="0">
                <a:solidFill>
                  <a:srgbClr val="FFFFFF"/>
                </a:solidFill>
                <a:latin typeface="Montserrat" pitchFamily="34" charset="0"/>
                <a:ea typeface="Montserrat" pitchFamily="34" charset="-122"/>
                <a:cs typeface="Montserrat" pitchFamily="34" charset="-120"/>
              </a:rPr>
              <a:t>PrEP=Prevention</a:t>
            </a:r>
            <a:endParaRPr lang="en-US" sz="221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283464" y="548640"/>
            <a:ext cx="5486400" cy="3108960"/>
          </a:xfrm>
          <a:prstGeom prst="rect">
            <a:avLst/>
          </a:prstGeom>
          <a:noFill/>
          <a:ln/>
        </p:spPr>
        <p:txBody>
          <a:bodyPr wrap="square" lIns="0" tIns="0" rIns="0" bIns="0" rtlCol="0" anchor="t"/>
          <a:lstStyle/>
          <a:p>
            <a:pPr algn="l" indent="0" marL="0">
              <a:lnSpc>
                <a:spcPts val="7440"/>
              </a:lnSpc>
              <a:buNone/>
            </a:pPr>
            <a:r>
              <a:rPr lang="en-US" sz="9200" spc="-270" kern="0" dirty="0">
                <a:solidFill>
                  <a:srgbClr val="5DB3F5"/>
                </a:solidFill>
                <a:latin typeface="Barlow SemiBold" pitchFamily="34" charset="0"/>
                <a:ea typeface="Barlow SemiBold" pitchFamily="34" charset="-122"/>
                <a:cs typeface="Barlow SemiBold" pitchFamily="34" charset="-120"/>
              </a:rPr>
              <a:t>WHAT</a:t>
            </a:r>
            <a:endParaRPr lang="en-US" sz="9200" dirty="0"/>
          </a:p>
          <a:p>
            <a:pPr algn="l" indent="0" marL="0">
              <a:lnSpc>
                <a:spcPts val="7440"/>
              </a:lnSpc>
              <a:buNone/>
            </a:pPr>
            <a:r>
              <a:rPr lang="en-US" sz="9200" spc="-270" kern="0" dirty="0">
                <a:solidFill>
                  <a:srgbClr val="5DB3F5"/>
                </a:solidFill>
                <a:latin typeface="Barlow SemiBold" pitchFamily="34" charset="0"/>
                <a:ea typeface="Barlow SemiBold" pitchFamily="34" charset="-122"/>
                <a:cs typeface="Barlow SemiBold" pitchFamily="34" charset="-120"/>
              </a:rPr>
              <a:t>DOES...</a:t>
            </a:r>
            <a:endParaRPr lang="en-US" sz="9200" dirty="0"/>
          </a:p>
          <a:p>
            <a:pPr algn="l" indent="0" marL="0">
              <a:lnSpc>
                <a:spcPts val="7440"/>
              </a:lnSpc>
              <a:buNone/>
            </a:pPr>
            <a:r>
              <a:rPr lang="en-US" sz="9200" spc="-270" kern="0" dirty="0">
                <a:solidFill>
                  <a:srgbClr val="5DB3F5"/>
                </a:solidFill>
                <a:latin typeface="Barlow SemiBold" pitchFamily="34" charset="0"/>
                <a:ea typeface="Barlow SemiBold" pitchFamily="34" charset="-122"/>
                <a:cs typeface="Barlow SemiBold" pitchFamily="34" charset="-120"/>
              </a:rPr>
              <a:t>PrEP DO?</a:t>
            </a:r>
            <a:endParaRPr lang="en-US" sz="9200" dirty="0"/>
          </a:p>
        </p:txBody>
      </p:sp>
      <p:sp>
        <p:nvSpPr>
          <p:cNvPr id="3" name="Text 0"/>
          <p:cNvSpPr/>
          <p:nvPr>
            <p:ph idx="101" type="body" hasCustomPrompt="1"/>
          </p:nvPr>
        </p:nvSpPr>
        <p:spPr>
          <a:xfrm>
            <a:off x="376458" y="6399886"/>
            <a:ext cx="5943600" cy="640080"/>
          </a:xfrm>
          <a:prstGeom prst="rect">
            <a:avLst/>
          </a:prstGeom>
          <a:noFill/>
          <a:ln/>
        </p:spPr>
        <p:txBody>
          <a:bodyPr wrap="square" lIns="0" tIns="0" rIns="0" bIns="0" rtlCol="0" anchor="t"/>
          <a:lstStyle/>
          <a:p>
            <a:pPr algn="l" indent="0" marL="0">
              <a:lnSpc>
                <a:spcPts val="2090"/>
              </a:lnSpc>
              <a:buNone/>
            </a:pPr>
            <a:r>
              <a:rPr lang="en-US" sz="1550" b="1" spc="-25" kern="0" dirty="0">
                <a:solidFill>
                  <a:srgbClr val="FFFFFF"/>
                </a:solidFill>
                <a:latin typeface="Montserrat" pitchFamily="34" charset="0"/>
                <a:ea typeface="Montserrat" pitchFamily="34" charset="-122"/>
                <a:cs typeface="Montserrat" pitchFamily="34" charset="-120"/>
              </a:rPr>
              <a:t>I heard PrEP doesn't work.</a:t>
            </a:r>
            <a:br/>
            <a:r>
              <a:rPr lang="en-US" sz="1550" spc="-25" kern="0" dirty="0">
                <a:solidFill>
                  <a:srgbClr val="FFFFFF"/>
                </a:solidFill>
                <a:latin typeface="Montserrat" pitchFamily="34" charset="0"/>
                <a:ea typeface="Montserrat" pitchFamily="34" charset="-122"/>
                <a:cs typeface="Montserrat" pitchFamily="34" charset="-120"/>
              </a:rPr>
              <a:t>My friend took it and still got pregnant and got an STI.</a:t>
            </a:r>
            <a:endParaRPr lang="en-US" sz="1550" dirty="0"/>
          </a:p>
        </p:txBody>
      </p:sp>
      <p:sp>
        <p:nvSpPr>
          <p:cNvPr id="4" name="Text 0"/>
          <p:cNvSpPr/>
          <p:nvPr>
            <p:ph idx="102" type="body" hasCustomPrompt="1"/>
          </p:nvPr>
        </p:nvSpPr>
        <p:spPr>
          <a:xfrm>
            <a:off x="374904" y="7123176"/>
            <a:ext cx="6848856" cy="2651760"/>
          </a:xfrm>
          <a:prstGeom prst="rect">
            <a:avLst/>
          </a:prstGeom>
          <a:noFill/>
          <a:ln/>
        </p:spPr>
        <p:txBody>
          <a:bodyPr wrap="square" lIns="0" tIns="0" rIns="0" bIns="0" rtlCol="0" anchor="t"/>
          <a:lstStyle/>
          <a:p>
            <a:pPr algn="l" indent="0" marL="0">
              <a:lnSpc>
                <a:spcPts val="1620"/>
              </a:lnSpc>
              <a:spcBef>
                <a:spcPts val="0"/>
              </a:spcBef>
              <a:spcAft>
                <a:spcPts val="1200"/>
              </a:spcAft>
              <a:buNone/>
            </a:pPr>
            <a:r>
              <a:rPr lang="en-US" sz="1150" spc="-22" kern="0" dirty="0">
                <a:solidFill>
                  <a:srgbClr val="FFFFFF"/>
                </a:solidFill>
                <a:latin typeface="Montserrat" pitchFamily="34" charset="0"/>
                <a:ea typeface="Montserrat" pitchFamily="34" charset="-122"/>
                <a:cs typeface="Montserrat" pitchFamily="34" charset="-120"/>
              </a:rPr>
              <a:t>Your friend's experience is real - but PrEP was not what failed her.</a:t>
            </a:r>
            <a:endParaRPr lang="en-US" sz="1150" dirty="0"/>
          </a:p>
          <a:p>
            <a:pPr algn="l" indent="0" marL="0">
              <a:lnSpc>
                <a:spcPts val="1620"/>
              </a:lnSpc>
              <a:spcBef>
                <a:spcPts val="0"/>
              </a:spcBef>
              <a:spcAft>
                <a:spcPts val="1200"/>
              </a:spcAft>
              <a:buNone/>
            </a:pPr>
            <a:r>
              <a:rPr lang="en-US" sz="1150" b="1" spc="-22" kern="0" dirty="0">
                <a:solidFill>
                  <a:srgbClr val="5DB3F5"/>
                </a:solidFill>
                <a:latin typeface="Montserrat" pitchFamily="34" charset="0"/>
                <a:ea typeface="Montserrat" pitchFamily="34" charset="-122"/>
                <a:cs typeface="Montserrat" pitchFamily="34" charset="-120"/>
              </a:rPr>
              <a:t>PrEP does one thing: it prevents HIV. </a:t>
            </a:r>
            <a:r>
              <a:rPr lang="en-US" sz="1150" spc="-22" kern="0" dirty="0">
                <a:solidFill>
                  <a:srgbClr val="FFFFFF"/>
                </a:solidFill>
                <a:latin typeface="Montserrat" pitchFamily="34" charset="0"/>
                <a:ea typeface="Montserrat" pitchFamily="34" charset="-122"/>
                <a:cs typeface="Montserrat" pitchFamily="34" charset="-120"/>
              </a:rPr>
              <a:t>It does not prevent pregnancy. It does not prevent other STIs. If someone told you it does all of those things, they were given wrong information.</a:t>
            </a:r>
            <a:br/>
            <a:r>
              <a:rPr lang="en-US" sz="1150" b="1" spc="-22" kern="0" dirty="0">
                <a:solidFill>
                  <a:srgbClr val="5DB3F5"/>
                </a:solidFill>
                <a:latin typeface="Montserrat" pitchFamily="34" charset="0"/>
                <a:ea typeface="Montserrat" pitchFamily="34" charset="-122"/>
                <a:cs typeface="Montserrat" pitchFamily="34" charset="-120"/>
              </a:rPr>
              <a:t>#HealthMatters</a:t>
            </a:r>
            <a:endParaRPr lang="en-US" sz="1150" dirty="0"/>
          </a:p>
          <a:p>
            <a:pPr algn="l" indent="0" marL="0">
              <a:lnSpc>
                <a:spcPts val="1620"/>
              </a:lnSpc>
              <a:spcBef>
                <a:spcPts val="0"/>
              </a:spcBef>
              <a:spcAft>
                <a:spcPts val="1200"/>
              </a:spcAft>
              <a:buNone/>
            </a:pPr>
            <a:r>
              <a:rPr lang="en-US" sz="1150" spc="-22" kern="0" dirty="0">
                <a:solidFill>
                  <a:srgbClr val="FFFFFF"/>
                </a:solidFill>
                <a:latin typeface="Montserrat" pitchFamily="34" charset="0"/>
                <a:ea typeface="Montserrat" pitchFamily="34" charset="-122"/>
                <a:cs typeface="Montserrat" pitchFamily="34" charset="-120"/>
              </a:rPr>
              <a:t>For HIV prevention, when taken correctly, PrEP is highly effective. Long-acting options mean you don’t have to remember to take it daily, but all forms work.</a:t>
            </a:r>
            <a:endParaRPr lang="en-US" sz="1150" dirty="0"/>
          </a:p>
          <a:p>
            <a:pPr marR="226771" algn="l" indent="0" marL="0">
              <a:lnSpc>
                <a:spcPts val="1600"/>
              </a:lnSpc>
              <a:spcBef>
                <a:spcPts val="0"/>
              </a:spcBef>
              <a:spcAft>
                <a:spcPts val="0"/>
              </a:spcAft>
              <a:buNone/>
            </a:pPr>
            <a:r>
              <a:rPr lang="en-US" sz="1020" spc="-10" kern="0" dirty="0">
                <a:solidFill>
                  <a:srgbClr val="FFFFFF"/>
                </a:solidFill>
                <a:latin typeface="Montserrat" pitchFamily="34" charset="0"/>
                <a:ea typeface="Montserrat" pitchFamily="34" charset="-122"/>
                <a:cs typeface="Montserrat" pitchFamily="34" charset="-120"/>
              </a:rPr>
              <a:t>There are different forms of PrEP. Speak to your health care provider or a peer educator about the one that is best for you. Always remember that PrEP only prevents HIV. Condoms can prevent STIs and pregnancy. If you want further methods to prevent pregnancy, there are a range of options - your health care provider can help you find the one that’s right for you. </a:t>
            </a:r>
            <a:r>
              <a:rPr lang="en-US" sz="1020" b="1" spc="-10" kern="0" dirty="0">
                <a:solidFill>
                  <a:srgbClr val="5DB3F5"/>
                </a:solidFill>
                <a:latin typeface="Montserrat" pitchFamily="34" charset="0"/>
                <a:ea typeface="Montserrat" pitchFamily="34" charset="-122"/>
                <a:cs typeface="Montserrat" pitchFamily="34" charset="-120"/>
              </a:rPr>
              <a:t>#MyPrEPMyChoice</a:t>
            </a:r>
            <a:endParaRPr lang="en-US" sz="1150" dirty="0"/>
          </a:p>
        </p:txBody>
      </p:sp>
      <p:sp>
        <p:nvSpPr>
          <p:cNvPr id="5" name="Text 0"/>
          <p:cNvSpPr/>
          <p:nvPr>
            <p:ph idx="103" type="body" hasCustomPrompt="1"/>
          </p:nvPr>
        </p:nvSpPr>
        <p:spPr>
          <a:xfrm>
            <a:off x="457200" y="9928555"/>
            <a:ext cx="2331720" cy="411480"/>
          </a:xfrm>
          <a:prstGeom prst="rect">
            <a:avLst/>
          </a:prstGeom>
          <a:noFill/>
          <a:ln/>
        </p:spPr>
        <p:txBody>
          <a:bodyPr wrap="square" lIns="0" tIns="0" rIns="0" bIns="0" rtlCol="0" anchor="ctr"/>
          <a:lstStyle/>
          <a:p>
            <a:pPr algn="r" indent="0" marL="0">
              <a:buNone/>
            </a:pPr>
            <a:r>
              <a:rPr lang="en-US" sz="2210" b="1" dirty="0">
                <a:solidFill>
                  <a:srgbClr val="5DB3F5"/>
                </a:solidFill>
                <a:latin typeface="Montserrat" pitchFamily="34" charset="0"/>
                <a:ea typeface="Montserrat" pitchFamily="34" charset="-122"/>
                <a:cs typeface="Montserrat" pitchFamily="34" charset="-120"/>
              </a:rPr>
              <a:t>P=P</a:t>
            </a:r>
            <a:endParaRPr lang="en-US" sz="2210" dirty="0"/>
          </a:p>
        </p:txBody>
      </p:sp>
      <p:sp>
        <p:nvSpPr>
          <p:cNvPr id="6" name="Text 0"/>
          <p:cNvSpPr/>
          <p:nvPr>
            <p:ph idx="104" type="body" hasCustomPrompt="1"/>
          </p:nvPr>
        </p:nvSpPr>
        <p:spPr>
          <a:xfrm>
            <a:off x="3200400" y="9928555"/>
            <a:ext cx="3657600" cy="411480"/>
          </a:xfrm>
          <a:prstGeom prst="rect">
            <a:avLst/>
          </a:prstGeom>
          <a:noFill/>
          <a:ln/>
        </p:spPr>
        <p:txBody>
          <a:bodyPr wrap="square" lIns="0" tIns="0" rIns="0" bIns="0" rtlCol="0" anchor="ctr"/>
          <a:lstStyle/>
          <a:p>
            <a:pPr algn="l" indent="0" marL="0">
              <a:buNone/>
            </a:pPr>
            <a:r>
              <a:rPr lang="en-US" sz="2210" dirty="0">
                <a:solidFill>
                  <a:srgbClr val="FFFFFF"/>
                </a:solidFill>
                <a:latin typeface="Montserrat" pitchFamily="34" charset="0"/>
                <a:ea typeface="Montserrat" pitchFamily="34" charset="-122"/>
                <a:cs typeface="Montserrat" pitchFamily="34" charset="-120"/>
              </a:rPr>
              <a:t>PrEP=Prevention</a:t>
            </a:r>
            <a:endParaRPr lang="en-US" sz="221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283464" y="548640"/>
            <a:ext cx="5486400" cy="3108960"/>
          </a:xfrm>
          <a:prstGeom prst="rect">
            <a:avLst/>
          </a:prstGeom>
          <a:noFill/>
          <a:ln/>
        </p:spPr>
        <p:txBody>
          <a:bodyPr wrap="square" lIns="0" tIns="0" rIns="0" bIns="0" rtlCol="0" anchor="t"/>
          <a:lstStyle/>
          <a:p>
            <a:pPr algn="l" indent="0" marL="0">
              <a:lnSpc>
                <a:spcPts val="7440"/>
              </a:lnSpc>
              <a:buNone/>
            </a:pPr>
            <a:r>
              <a:rPr lang="en-US" sz="9200" spc="-270" kern="0" dirty="0">
                <a:solidFill>
                  <a:srgbClr val="5DB3F5"/>
                </a:solidFill>
                <a:latin typeface="Barlow SemiBold" pitchFamily="34" charset="0"/>
                <a:ea typeface="Barlow SemiBold" pitchFamily="34" charset="-122"/>
                <a:cs typeface="Barlow SemiBold" pitchFamily="34" charset="-120"/>
              </a:rPr>
              <a:t>WHAT</a:t>
            </a:r>
            <a:endParaRPr lang="en-US" sz="9200" dirty="0"/>
          </a:p>
          <a:p>
            <a:pPr algn="l" indent="0" marL="0">
              <a:lnSpc>
                <a:spcPts val="7440"/>
              </a:lnSpc>
              <a:buNone/>
            </a:pPr>
            <a:r>
              <a:rPr lang="en-US" sz="9200" spc="-270" kern="0" dirty="0">
                <a:solidFill>
                  <a:srgbClr val="5DB3F5"/>
                </a:solidFill>
                <a:latin typeface="Barlow SemiBold" pitchFamily="34" charset="0"/>
                <a:ea typeface="Barlow SemiBold" pitchFamily="34" charset="-122"/>
                <a:cs typeface="Barlow SemiBold" pitchFamily="34" charset="-120"/>
              </a:rPr>
              <a:t>DOES...</a:t>
            </a:r>
            <a:endParaRPr lang="en-US" sz="9200" dirty="0"/>
          </a:p>
          <a:p>
            <a:pPr algn="l" indent="0" marL="0">
              <a:lnSpc>
                <a:spcPts val="7440"/>
              </a:lnSpc>
              <a:buNone/>
            </a:pPr>
            <a:r>
              <a:rPr lang="en-US" sz="9200" spc="-270" kern="0" dirty="0">
                <a:solidFill>
                  <a:srgbClr val="5DB3F5"/>
                </a:solidFill>
                <a:latin typeface="Barlow SemiBold" pitchFamily="34" charset="0"/>
                <a:ea typeface="Barlow SemiBold" pitchFamily="34" charset="-122"/>
                <a:cs typeface="Barlow SemiBold" pitchFamily="34" charset="-120"/>
              </a:rPr>
              <a:t>PrEP DO?</a:t>
            </a:r>
            <a:endParaRPr lang="en-US" sz="9200" dirty="0"/>
          </a:p>
        </p:txBody>
      </p:sp>
      <p:sp>
        <p:nvSpPr>
          <p:cNvPr id="3" name="Text 0"/>
          <p:cNvSpPr/>
          <p:nvPr>
            <p:ph idx="101" type="body" hasCustomPrompt="1"/>
          </p:nvPr>
        </p:nvSpPr>
        <p:spPr>
          <a:xfrm>
            <a:off x="376458" y="6399886"/>
            <a:ext cx="5943600" cy="640080"/>
          </a:xfrm>
          <a:prstGeom prst="rect">
            <a:avLst/>
          </a:prstGeom>
          <a:noFill/>
          <a:ln/>
        </p:spPr>
        <p:txBody>
          <a:bodyPr wrap="square" lIns="0" tIns="0" rIns="0" bIns="0" rtlCol="0" anchor="t"/>
          <a:lstStyle/>
          <a:p>
            <a:pPr algn="l" indent="0" marL="0">
              <a:lnSpc>
                <a:spcPts val="2090"/>
              </a:lnSpc>
              <a:buNone/>
            </a:pPr>
            <a:r>
              <a:rPr lang="en-US" sz="1550" b="1" spc="-25" kern="0" dirty="0">
                <a:solidFill>
                  <a:srgbClr val="FFFFFF"/>
                </a:solidFill>
                <a:latin typeface="Montserrat" pitchFamily="34" charset="0"/>
                <a:ea typeface="Montserrat" pitchFamily="34" charset="-122"/>
                <a:cs typeface="Montserrat" pitchFamily="34" charset="-120"/>
              </a:rPr>
              <a:t>I heard PrEP doesn't work.</a:t>
            </a:r>
            <a:br/>
            <a:r>
              <a:rPr lang="en-US" sz="1550" spc="-25" kern="0" dirty="0">
                <a:solidFill>
                  <a:srgbClr val="FFFFFF"/>
                </a:solidFill>
                <a:latin typeface="Montserrat" pitchFamily="34" charset="0"/>
                <a:ea typeface="Montserrat" pitchFamily="34" charset="-122"/>
                <a:cs typeface="Montserrat" pitchFamily="34" charset="-120"/>
              </a:rPr>
              <a:t>My friend took it and still got pregnant and got an STI.</a:t>
            </a:r>
            <a:endParaRPr lang="en-US" sz="1550" dirty="0"/>
          </a:p>
        </p:txBody>
      </p:sp>
      <p:sp>
        <p:nvSpPr>
          <p:cNvPr id="4" name="Text 0"/>
          <p:cNvSpPr/>
          <p:nvPr>
            <p:ph idx="102" type="body" hasCustomPrompt="1"/>
          </p:nvPr>
        </p:nvSpPr>
        <p:spPr>
          <a:xfrm>
            <a:off x="374904" y="7123176"/>
            <a:ext cx="6848856" cy="2651760"/>
          </a:xfrm>
          <a:prstGeom prst="rect">
            <a:avLst/>
          </a:prstGeom>
          <a:noFill/>
          <a:ln/>
        </p:spPr>
        <p:txBody>
          <a:bodyPr wrap="square" lIns="0" tIns="0" rIns="0" bIns="0" rtlCol="0" anchor="t"/>
          <a:lstStyle/>
          <a:p>
            <a:pPr algn="l" indent="0" marL="0">
              <a:lnSpc>
                <a:spcPts val="1620"/>
              </a:lnSpc>
              <a:spcBef>
                <a:spcPts val="0"/>
              </a:spcBef>
              <a:spcAft>
                <a:spcPts val="1200"/>
              </a:spcAft>
              <a:buNone/>
            </a:pPr>
            <a:r>
              <a:rPr lang="en-US" sz="1150" spc="-22" kern="0" dirty="0">
                <a:solidFill>
                  <a:srgbClr val="FFFFFF"/>
                </a:solidFill>
                <a:latin typeface="Montserrat" pitchFamily="34" charset="0"/>
                <a:ea typeface="Montserrat" pitchFamily="34" charset="-122"/>
                <a:cs typeface="Montserrat" pitchFamily="34" charset="-120"/>
              </a:rPr>
              <a:t>Your friend's experience is real - but PrEP was not what failed her.</a:t>
            </a:r>
            <a:endParaRPr lang="en-US" sz="1150" dirty="0"/>
          </a:p>
          <a:p>
            <a:pPr algn="l" indent="0" marL="0">
              <a:lnSpc>
                <a:spcPts val="1620"/>
              </a:lnSpc>
              <a:spcBef>
                <a:spcPts val="0"/>
              </a:spcBef>
              <a:spcAft>
                <a:spcPts val="1200"/>
              </a:spcAft>
              <a:buNone/>
            </a:pPr>
            <a:r>
              <a:rPr lang="en-US" sz="1150" b="1" spc="-22" kern="0" dirty="0">
                <a:solidFill>
                  <a:srgbClr val="5DB3F5"/>
                </a:solidFill>
                <a:latin typeface="Montserrat" pitchFamily="34" charset="0"/>
                <a:ea typeface="Montserrat" pitchFamily="34" charset="-122"/>
                <a:cs typeface="Montserrat" pitchFamily="34" charset="-120"/>
              </a:rPr>
              <a:t>PrEP does one thing: it prevents HIV. </a:t>
            </a:r>
            <a:r>
              <a:rPr lang="en-US" sz="1150" spc="-22" kern="0" dirty="0">
                <a:solidFill>
                  <a:srgbClr val="FFFFFF"/>
                </a:solidFill>
                <a:latin typeface="Montserrat" pitchFamily="34" charset="0"/>
                <a:ea typeface="Montserrat" pitchFamily="34" charset="-122"/>
                <a:cs typeface="Montserrat" pitchFamily="34" charset="-120"/>
              </a:rPr>
              <a:t>It does not prevent pregnancy. It does not prevent other STIs. If someone told you it does all of those things, they were given wrong information.</a:t>
            </a:r>
            <a:br/>
            <a:r>
              <a:rPr lang="en-US" sz="1150" b="1" spc="-22" kern="0" dirty="0">
                <a:solidFill>
                  <a:srgbClr val="5DB3F5"/>
                </a:solidFill>
                <a:latin typeface="Montserrat" pitchFamily="34" charset="0"/>
                <a:ea typeface="Montserrat" pitchFamily="34" charset="-122"/>
                <a:cs typeface="Montserrat" pitchFamily="34" charset="-120"/>
              </a:rPr>
              <a:t>#HealthMatters</a:t>
            </a:r>
            <a:endParaRPr lang="en-US" sz="1150" dirty="0"/>
          </a:p>
          <a:p>
            <a:pPr algn="l" indent="0" marL="0">
              <a:lnSpc>
                <a:spcPts val="1620"/>
              </a:lnSpc>
              <a:spcBef>
                <a:spcPts val="0"/>
              </a:spcBef>
              <a:spcAft>
                <a:spcPts val="1200"/>
              </a:spcAft>
              <a:buNone/>
            </a:pPr>
            <a:r>
              <a:rPr lang="en-US" sz="1150" spc="-22" kern="0" dirty="0">
                <a:solidFill>
                  <a:srgbClr val="FFFFFF"/>
                </a:solidFill>
                <a:latin typeface="Montserrat" pitchFamily="34" charset="0"/>
                <a:ea typeface="Montserrat" pitchFamily="34" charset="-122"/>
                <a:cs typeface="Montserrat" pitchFamily="34" charset="-120"/>
              </a:rPr>
              <a:t>For HIV prevention, when taken correctly, PrEP is highly effective. Long-acting options mean you don’t have to remember to take it daily, but all forms work.</a:t>
            </a:r>
            <a:endParaRPr lang="en-US" sz="1150" dirty="0"/>
          </a:p>
          <a:p>
            <a:pPr marR="226771" algn="l" indent="0" marL="0">
              <a:lnSpc>
                <a:spcPts val="1600"/>
              </a:lnSpc>
              <a:spcBef>
                <a:spcPts val="0"/>
              </a:spcBef>
              <a:spcAft>
                <a:spcPts val="0"/>
              </a:spcAft>
              <a:buNone/>
            </a:pPr>
            <a:r>
              <a:rPr lang="en-US" sz="1020" spc="-10" kern="0" dirty="0">
                <a:solidFill>
                  <a:srgbClr val="FFFFFF"/>
                </a:solidFill>
                <a:latin typeface="Montserrat" pitchFamily="34" charset="0"/>
                <a:ea typeface="Montserrat" pitchFamily="34" charset="-122"/>
                <a:cs typeface="Montserrat" pitchFamily="34" charset="-120"/>
              </a:rPr>
              <a:t>There are different forms of PrEP. Speak to your health care provider or a peer educator about the one that is best for you. Always remember that PrEP only prevents HIV. Condoms can prevent STIs and pregnancy. If you want further methods to prevent pregnancy, there are a range of options - your health care provider can help you find the one that’s right for you. </a:t>
            </a:r>
            <a:r>
              <a:rPr lang="en-US" sz="1020" b="1" spc="-10" kern="0" dirty="0">
                <a:solidFill>
                  <a:srgbClr val="5DB3F5"/>
                </a:solidFill>
                <a:latin typeface="Montserrat" pitchFamily="34" charset="0"/>
                <a:ea typeface="Montserrat" pitchFamily="34" charset="-122"/>
                <a:cs typeface="Montserrat" pitchFamily="34" charset="-120"/>
              </a:rPr>
              <a:t>#MyPrEPMyChoice</a:t>
            </a:r>
            <a:endParaRPr lang="en-US" sz="1150" dirty="0"/>
          </a:p>
        </p:txBody>
      </p:sp>
      <p:sp>
        <p:nvSpPr>
          <p:cNvPr id="5" name="Text 0"/>
          <p:cNvSpPr/>
          <p:nvPr>
            <p:ph idx="103" type="body" hasCustomPrompt="1"/>
          </p:nvPr>
        </p:nvSpPr>
        <p:spPr>
          <a:xfrm>
            <a:off x="457200" y="9928555"/>
            <a:ext cx="2331720" cy="411480"/>
          </a:xfrm>
          <a:prstGeom prst="rect">
            <a:avLst/>
          </a:prstGeom>
          <a:noFill/>
          <a:ln/>
        </p:spPr>
        <p:txBody>
          <a:bodyPr wrap="square" lIns="0" tIns="0" rIns="0" bIns="0" rtlCol="0" anchor="ctr"/>
          <a:lstStyle/>
          <a:p>
            <a:pPr algn="r" indent="0" marL="0">
              <a:buNone/>
            </a:pPr>
            <a:r>
              <a:rPr lang="en-US" sz="2210" b="1" dirty="0">
                <a:solidFill>
                  <a:srgbClr val="5DB3F5"/>
                </a:solidFill>
                <a:latin typeface="Montserrat" pitchFamily="34" charset="0"/>
                <a:ea typeface="Montserrat" pitchFamily="34" charset="-122"/>
                <a:cs typeface="Montserrat" pitchFamily="34" charset="-120"/>
              </a:rPr>
              <a:t>P=P</a:t>
            </a:r>
            <a:endParaRPr lang="en-US" sz="2210" dirty="0"/>
          </a:p>
        </p:txBody>
      </p:sp>
      <p:sp>
        <p:nvSpPr>
          <p:cNvPr id="6" name="Text 0"/>
          <p:cNvSpPr/>
          <p:nvPr>
            <p:ph idx="104" type="body" hasCustomPrompt="1"/>
          </p:nvPr>
        </p:nvSpPr>
        <p:spPr>
          <a:xfrm>
            <a:off x="3200400" y="9928555"/>
            <a:ext cx="3657600" cy="411480"/>
          </a:xfrm>
          <a:prstGeom prst="rect">
            <a:avLst/>
          </a:prstGeom>
          <a:noFill/>
          <a:ln/>
        </p:spPr>
        <p:txBody>
          <a:bodyPr wrap="square" lIns="0" tIns="0" rIns="0" bIns="0" rtlCol="0" anchor="ctr"/>
          <a:lstStyle/>
          <a:p>
            <a:pPr algn="l" indent="0" marL="0">
              <a:buNone/>
            </a:pPr>
            <a:r>
              <a:rPr lang="en-US" sz="2210" dirty="0">
                <a:solidFill>
                  <a:srgbClr val="FFFFFF"/>
                </a:solidFill>
                <a:latin typeface="Montserrat" pitchFamily="34" charset="0"/>
                <a:ea typeface="Montserrat" pitchFamily="34" charset="-122"/>
                <a:cs typeface="Montserrat" pitchFamily="34" charset="-120"/>
              </a:rPr>
              <a:t>PrEP=Prevention</a:t>
            </a:r>
            <a:endParaRPr lang="en-US" sz="221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283464" y="548640"/>
            <a:ext cx="5486400" cy="3108960"/>
          </a:xfrm>
          <a:prstGeom prst="rect">
            <a:avLst/>
          </a:prstGeom>
          <a:noFill/>
          <a:ln/>
        </p:spPr>
        <p:txBody>
          <a:bodyPr wrap="square" lIns="0" tIns="0" rIns="0" bIns="0" rtlCol="0" anchor="t"/>
          <a:lstStyle/>
          <a:p>
            <a:pPr algn="l" indent="0" marL="0">
              <a:lnSpc>
                <a:spcPts val="7440"/>
              </a:lnSpc>
              <a:buNone/>
            </a:pPr>
            <a:r>
              <a:rPr lang="en-US" sz="9200" spc="-270" kern="0" dirty="0">
                <a:solidFill>
                  <a:srgbClr val="5DB3F5"/>
                </a:solidFill>
                <a:latin typeface="Barlow SemiBold" pitchFamily="34" charset="0"/>
                <a:ea typeface="Barlow SemiBold" pitchFamily="34" charset="-122"/>
                <a:cs typeface="Barlow SemiBold" pitchFamily="34" charset="-120"/>
              </a:rPr>
              <a:t>WHAT</a:t>
            </a:r>
            <a:endParaRPr lang="en-US" sz="9200" dirty="0"/>
          </a:p>
          <a:p>
            <a:pPr algn="l" indent="0" marL="0">
              <a:lnSpc>
                <a:spcPts val="7440"/>
              </a:lnSpc>
              <a:buNone/>
            </a:pPr>
            <a:r>
              <a:rPr lang="en-US" sz="9200" spc="-270" kern="0" dirty="0">
                <a:solidFill>
                  <a:srgbClr val="5DB3F5"/>
                </a:solidFill>
                <a:latin typeface="Barlow SemiBold" pitchFamily="34" charset="0"/>
                <a:ea typeface="Barlow SemiBold" pitchFamily="34" charset="-122"/>
                <a:cs typeface="Barlow SemiBold" pitchFamily="34" charset="-120"/>
              </a:rPr>
              <a:t>DOES...</a:t>
            </a:r>
            <a:endParaRPr lang="en-US" sz="9200" dirty="0"/>
          </a:p>
          <a:p>
            <a:pPr algn="l" indent="0" marL="0">
              <a:lnSpc>
                <a:spcPts val="7440"/>
              </a:lnSpc>
              <a:buNone/>
            </a:pPr>
            <a:r>
              <a:rPr lang="en-US" sz="9200" spc="-270" kern="0" dirty="0">
                <a:solidFill>
                  <a:srgbClr val="5DB3F5"/>
                </a:solidFill>
                <a:latin typeface="Barlow SemiBold" pitchFamily="34" charset="0"/>
                <a:ea typeface="Barlow SemiBold" pitchFamily="34" charset="-122"/>
                <a:cs typeface="Barlow SemiBold" pitchFamily="34" charset="-120"/>
              </a:rPr>
              <a:t>PrEP DO?</a:t>
            </a:r>
            <a:endParaRPr lang="en-US" sz="9200" dirty="0"/>
          </a:p>
        </p:txBody>
      </p:sp>
      <p:sp>
        <p:nvSpPr>
          <p:cNvPr id="3" name="Text 0"/>
          <p:cNvSpPr/>
          <p:nvPr>
            <p:ph idx="101" type="body" hasCustomPrompt="1"/>
          </p:nvPr>
        </p:nvSpPr>
        <p:spPr>
          <a:xfrm>
            <a:off x="376458" y="6399886"/>
            <a:ext cx="5943600" cy="640080"/>
          </a:xfrm>
          <a:prstGeom prst="rect">
            <a:avLst/>
          </a:prstGeom>
          <a:noFill/>
          <a:ln/>
        </p:spPr>
        <p:txBody>
          <a:bodyPr wrap="square" lIns="0" tIns="0" rIns="0" bIns="0" rtlCol="0" anchor="t"/>
          <a:lstStyle/>
          <a:p>
            <a:pPr algn="l" indent="0" marL="0">
              <a:lnSpc>
                <a:spcPts val="2090"/>
              </a:lnSpc>
              <a:buNone/>
            </a:pPr>
            <a:r>
              <a:rPr lang="en-US" sz="1550" b="1" spc="-25" kern="0" dirty="0">
                <a:solidFill>
                  <a:srgbClr val="FFFFFF"/>
                </a:solidFill>
                <a:latin typeface="Montserrat" pitchFamily="34" charset="0"/>
                <a:ea typeface="Montserrat" pitchFamily="34" charset="-122"/>
                <a:cs typeface="Montserrat" pitchFamily="34" charset="-120"/>
              </a:rPr>
              <a:t>I heard PrEP doesn't work.</a:t>
            </a:r>
            <a:br/>
            <a:r>
              <a:rPr lang="en-US" sz="1550" spc="-25" kern="0" dirty="0">
                <a:solidFill>
                  <a:srgbClr val="FFFFFF"/>
                </a:solidFill>
                <a:latin typeface="Montserrat" pitchFamily="34" charset="0"/>
                <a:ea typeface="Montserrat" pitchFamily="34" charset="-122"/>
                <a:cs typeface="Montserrat" pitchFamily="34" charset="-120"/>
              </a:rPr>
              <a:t>My friend took it and still got pregnant and got an STI.</a:t>
            </a:r>
            <a:endParaRPr lang="en-US" sz="1550" dirty="0"/>
          </a:p>
        </p:txBody>
      </p:sp>
      <p:sp>
        <p:nvSpPr>
          <p:cNvPr id="4" name="Text 0"/>
          <p:cNvSpPr/>
          <p:nvPr>
            <p:ph idx="102" type="body" hasCustomPrompt="1"/>
          </p:nvPr>
        </p:nvSpPr>
        <p:spPr>
          <a:xfrm>
            <a:off x="374904" y="7123176"/>
            <a:ext cx="6848856" cy="2651760"/>
          </a:xfrm>
          <a:prstGeom prst="rect">
            <a:avLst/>
          </a:prstGeom>
          <a:noFill/>
          <a:ln/>
        </p:spPr>
        <p:txBody>
          <a:bodyPr wrap="square" lIns="0" tIns="0" rIns="0" bIns="0" rtlCol="0" anchor="t"/>
          <a:lstStyle/>
          <a:p>
            <a:pPr algn="l" indent="0" marL="0">
              <a:lnSpc>
                <a:spcPts val="1620"/>
              </a:lnSpc>
              <a:spcBef>
                <a:spcPts val="0"/>
              </a:spcBef>
              <a:spcAft>
                <a:spcPts val="1200"/>
              </a:spcAft>
              <a:buNone/>
            </a:pPr>
            <a:r>
              <a:rPr lang="en-US" sz="1150" spc="-22" kern="0" dirty="0">
                <a:solidFill>
                  <a:srgbClr val="FFFFFF"/>
                </a:solidFill>
                <a:latin typeface="Montserrat" pitchFamily="34" charset="0"/>
                <a:ea typeface="Montserrat" pitchFamily="34" charset="-122"/>
                <a:cs typeface="Montserrat" pitchFamily="34" charset="-120"/>
              </a:rPr>
              <a:t>Your friend's experience is real - but PrEP was not what failed her.</a:t>
            </a:r>
            <a:endParaRPr lang="en-US" sz="1150" dirty="0"/>
          </a:p>
          <a:p>
            <a:pPr algn="l" indent="0" marL="0">
              <a:lnSpc>
                <a:spcPts val="1620"/>
              </a:lnSpc>
              <a:spcBef>
                <a:spcPts val="0"/>
              </a:spcBef>
              <a:spcAft>
                <a:spcPts val="1200"/>
              </a:spcAft>
              <a:buNone/>
            </a:pPr>
            <a:r>
              <a:rPr lang="en-US" sz="1150" b="1" spc="-22" kern="0" dirty="0">
                <a:solidFill>
                  <a:srgbClr val="5DB3F5"/>
                </a:solidFill>
                <a:latin typeface="Montserrat" pitchFamily="34" charset="0"/>
                <a:ea typeface="Montserrat" pitchFamily="34" charset="-122"/>
                <a:cs typeface="Montserrat" pitchFamily="34" charset="-120"/>
              </a:rPr>
              <a:t>PrEP does one thing: it prevents HIV. </a:t>
            </a:r>
            <a:r>
              <a:rPr lang="en-US" sz="1150" spc="-22" kern="0" dirty="0">
                <a:solidFill>
                  <a:srgbClr val="FFFFFF"/>
                </a:solidFill>
                <a:latin typeface="Montserrat" pitchFamily="34" charset="0"/>
                <a:ea typeface="Montserrat" pitchFamily="34" charset="-122"/>
                <a:cs typeface="Montserrat" pitchFamily="34" charset="-120"/>
              </a:rPr>
              <a:t>It does not prevent pregnancy. It does not prevent other STIs. If someone told you it does all of those things, they were given wrong information.</a:t>
            </a:r>
            <a:br/>
            <a:r>
              <a:rPr lang="en-US" sz="1150" b="1" spc="-22" kern="0" dirty="0">
                <a:solidFill>
                  <a:srgbClr val="5DB3F5"/>
                </a:solidFill>
                <a:latin typeface="Montserrat" pitchFamily="34" charset="0"/>
                <a:ea typeface="Montserrat" pitchFamily="34" charset="-122"/>
                <a:cs typeface="Montserrat" pitchFamily="34" charset="-120"/>
              </a:rPr>
              <a:t>#HealthMatters</a:t>
            </a:r>
            <a:endParaRPr lang="en-US" sz="1150" dirty="0"/>
          </a:p>
          <a:p>
            <a:pPr algn="l" indent="0" marL="0">
              <a:lnSpc>
                <a:spcPts val="1620"/>
              </a:lnSpc>
              <a:spcBef>
                <a:spcPts val="0"/>
              </a:spcBef>
              <a:spcAft>
                <a:spcPts val="1200"/>
              </a:spcAft>
              <a:buNone/>
            </a:pPr>
            <a:r>
              <a:rPr lang="en-US" sz="1150" spc="-22" kern="0" dirty="0">
                <a:solidFill>
                  <a:srgbClr val="FFFFFF"/>
                </a:solidFill>
                <a:latin typeface="Montserrat" pitchFamily="34" charset="0"/>
                <a:ea typeface="Montserrat" pitchFamily="34" charset="-122"/>
                <a:cs typeface="Montserrat" pitchFamily="34" charset="-120"/>
              </a:rPr>
              <a:t>For HIV prevention, when taken correctly, PrEP is highly effective. Long-acting options mean you don’t have to remember to take it daily, but all forms work.</a:t>
            </a:r>
            <a:endParaRPr lang="en-US" sz="1150" dirty="0"/>
          </a:p>
          <a:p>
            <a:pPr marR="226771" algn="l" indent="0" marL="0">
              <a:lnSpc>
                <a:spcPts val="1600"/>
              </a:lnSpc>
              <a:spcBef>
                <a:spcPts val="0"/>
              </a:spcBef>
              <a:spcAft>
                <a:spcPts val="0"/>
              </a:spcAft>
              <a:buNone/>
            </a:pPr>
            <a:r>
              <a:rPr lang="en-US" sz="1020" spc="-10" kern="0" dirty="0">
                <a:solidFill>
                  <a:srgbClr val="FFFFFF"/>
                </a:solidFill>
                <a:latin typeface="Montserrat" pitchFamily="34" charset="0"/>
                <a:ea typeface="Montserrat" pitchFamily="34" charset="-122"/>
                <a:cs typeface="Montserrat" pitchFamily="34" charset="-120"/>
              </a:rPr>
              <a:t>There are different forms of PrEP. Speak to your health care provider or a peer educator about the one that is best for you. Always remember that PrEP only prevents HIV. Condoms can prevent STIs and pregnancy. If you want further methods to prevent pregnancy, there are a range of options - your health care provider can help you find the one that’s right for you. </a:t>
            </a:r>
            <a:r>
              <a:rPr lang="en-US" sz="1020" b="1" spc="-10" kern="0" dirty="0">
                <a:solidFill>
                  <a:srgbClr val="5DB3F5"/>
                </a:solidFill>
                <a:latin typeface="Montserrat" pitchFamily="34" charset="0"/>
                <a:ea typeface="Montserrat" pitchFamily="34" charset="-122"/>
                <a:cs typeface="Montserrat" pitchFamily="34" charset="-120"/>
              </a:rPr>
              <a:t>#MyPrEPMyChoice</a:t>
            </a:r>
            <a:endParaRPr lang="en-US" sz="1150" dirty="0"/>
          </a:p>
        </p:txBody>
      </p:sp>
      <p:sp>
        <p:nvSpPr>
          <p:cNvPr id="5" name="Text 0"/>
          <p:cNvSpPr/>
          <p:nvPr>
            <p:ph idx="103" type="body" hasCustomPrompt="1"/>
          </p:nvPr>
        </p:nvSpPr>
        <p:spPr>
          <a:xfrm>
            <a:off x="457200" y="9928555"/>
            <a:ext cx="2331720" cy="411480"/>
          </a:xfrm>
          <a:prstGeom prst="rect">
            <a:avLst/>
          </a:prstGeom>
          <a:noFill/>
          <a:ln/>
        </p:spPr>
        <p:txBody>
          <a:bodyPr wrap="square" lIns="0" tIns="0" rIns="0" bIns="0" rtlCol="0" anchor="ctr"/>
          <a:lstStyle/>
          <a:p>
            <a:pPr algn="r" indent="0" marL="0">
              <a:buNone/>
            </a:pPr>
            <a:r>
              <a:rPr lang="en-US" sz="2210" b="1" dirty="0">
                <a:solidFill>
                  <a:srgbClr val="5DB3F5"/>
                </a:solidFill>
                <a:latin typeface="Montserrat" pitchFamily="34" charset="0"/>
                <a:ea typeface="Montserrat" pitchFamily="34" charset="-122"/>
                <a:cs typeface="Montserrat" pitchFamily="34" charset="-120"/>
              </a:rPr>
              <a:t>P=P</a:t>
            </a:r>
            <a:endParaRPr lang="en-US" sz="2210" dirty="0"/>
          </a:p>
        </p:txBody>
      </p:sp>
      <p:sp>
        <p:nvSpPr>
          <p:cNvPr id="6" name="Text 0"/>
          <p:cNvSpPr/>
          <p:nvPr>
            <p:ph idx="104" type="body" hasCustomPrompt="1"/>
          </p:nvPr>
        </p:nvSpPr>
        <p:spPr>
          <a:xfrm>
            <a:off x="3200400" y="9928555"/>
            <a:ext cx="3657600" cy="411480"/>
          </a:xfrm>
          <a:prstGeom prst="rect">
            <a:avLst/>
          </a:prstGeom>
          <a:noFill/>
          <a:ln/>
        </p:spPr>
        <p:txBody>
          <a:bodyPr wrap="square" lIns="0" tIns="0" rIns="0" bIns="0" rtlCol="0" anchor="ctr"/>
          <a:lstStyle/>
          <a:p>
            <a:pPr algn="l" indent="0" marL="0">
              <a:buNone/>
            </a:pPr>
            <a:r>
              <a:rPr lang="en-US" sz="2210" dirty="0">
                <a:solidFill>
                  <a:srgbClr val="FFFFFF"/>
                </a:solidFill>
                <a:latin typeface="Montserrat" pitchFamily="34" charset="0"/>
                <a:ea typeface="Montserrat" pitchFamily="34" charset="-122"/>
                <a:cs typeface="Montserrat" pitchFamily="34" charset="-120"/>
              </a:rPr>
              <a:t>PrEP=Prevention</a:t>
            </a:r>
            <a:endParaRPr lang="en-US" sz="221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283464" y="548640"/>
            <a:ext cx="5486400" cy="3108960"/>
          </a:xfrm>
          <a:prstGeom prst="rect">
            <a:avLst/>
          </a:prstGeom>
          <a:noFill/>
          <a:ln/>
        </p:spPr>
        <p:txBody>
          <a:bodyPr wrap="square" lIns="0" tIns="0" rIns="0" bIns="0" rtlCol="0" anchor="t"/>
          <a:lstStyle/>
          <a:p>
            <a:pPr algn="l" indent="0" marL="0">
              <a:lnSpc>
                <a:spcPts val="7440"/>
              </a:lnSpc>
              <a:buNone/>
            </a:pPr>
            <a:r>
              <a:rPr lang="en-US" sz="9200" spc="-270" kern="0" dirty="0">
                <a:solidFill>
                  <a:srgbClr val="5DB3F5"/>
                </a:solidFill>
                <a:latin typeface="Barlow SemiBold" pitchFamily="34" charset="0"/>
                <a:ea typeface="Barlow SemiBold" pitchFamily="34" charset="-122"/>
                <a:cs typeface="Barlow SemiBold" pitchFamily="34" charset="-120"/>
              </a:rPr>
              <a:t>WHAT</a:t>
            </a:r>
            <a:endParaRPr lang="en-US" sz="9200" dirty="0"/>
          </a:p>
          <a:p>
            <a:pPr algn="l" indent="0" marL="0">
              <a:lnSpc>
                <a:spcPts val="7440"/>
              </a:lnSpc>
              <a:buNone/>
            </a:pPr>
            <a:r>
              <a:rPr lang="en-US" sz="9200" spc="-270" kern="0" dirty="0">
                <a:solidFill>
                  <a:srgbClr val="5DB3F5"/>
                </a:solidFill>
                <a:latin typeface="Barlow SemiBold" pitchFamily="34" charset="0"/>
                <a:ea typeface="Barlow SemiBold" pitchFamily="34" charset="-122"/>
                <a:cs typeface="Barlow SemiBold" pitchFamily="34" charset="-120"/>
              </a:rPr>
              <a:t>DOES...</a:t>
            </a:r>
            <a:endParaRPr lang="en-US" sz="9200" dirty="0"/>
          </a:p>
          <a:p>
            <a:pPr algn="l" indent="0" marL="0">
              <a:lnSpc>
                <a:spcPts val="7440"/>
              </a:lnSpc>
              <a:buNone/>
            </a:pPr>
            <a:r>
              <a:rPr lang="en-US" sz="9200" spc="-270" kern="0" dirty="0">
                <a:solidFill>
                  <a:srgbClr val="5DB3F5"/>
                </a:solidFill>
                <a:latin typeface="Barlow SemiBold" pitchFamily="34" charset="0"/>
                <a:ea typeface="Barlow SemiBold" pitchFamily="34" charset="-122"/>
                <a:cs typeface="Barlow SemiBold" pitchFamily="34" charset="-120"/>
              </a:rPr>
              <a:t>PrEP DO?</a:t>
            </a:r>
            <a:endParaRPr lang="en-US" sz="9200" dirty="0"/>
          </a:p>
        </p:txBody>
      </p:sp>
      <p:sp>
        <p:nvSpPr>
          <p:cNvPr id="3" name="Text 0"/>
          <p:cNvSpPr/>
          <p:nvPr>
            <p:ph idx="101" type="body" hasCustomPrompt="1"/>
          </p:nvPr>
        </p:nvSpPr>
        <p:spPr>
          <a:xfrm>
            <a:off x="376458" y="6399886"/>
            <a:ext cx="5943600" cy="640080"/>
          </a:xfrm>
          <a:prstGeom prst="rect">
            <a:avLst/>
          </a:prstGeom>
          <a:noFill/>
          <a:ln/>
        </p:spPr>
        <p:txBody>
          <a:bodyPr wrap="square" lIns="0" tIns="0" rIns="0" bIns="0" rtlCol="0" anchor="t"/>
          <a:lstStyle/>
          <a:p>
            <a:pPr algn="l" indent="0" marL="0">
              <a:lnSpc>
                <a:spcPts val="2090"/>
              </a:lnSpc>
              <a:buNone/>
            </a:pPr>
            <a:r>
              <a:rPr lang="en-US" sz="1550" b="1" spc="-25" kern="0" dirty="0">
                <a:solidFill>
                  <a:srgbClr val="FFFFFF"/>
                </a:solidFill>
                <a:latin typeface="Montserrat" pitchFamily="34" charset="0"/>
                <a:ea typeface="Montserrat" pitchFamily="34" charset="-122"/>
                <a:cs typeface="Montserrat" pitchFamily="34" charset="-120"/>
              </a:rPr>
              <a:t>I heard PrEP doesn't work.</a:t>
            </a:r>
            <a:br/>
            <a:r>
              <a:rPr lang="en-US" sz="1550" spc="-25" kern="0" dirty="0">
                <a:solidFill>
                  <a:srgbClr val="FFFFFF"/>
                </a:solidFill>
                <a:latin typeface="Montserrat" pitchFamily="34" charset="0"/>
                <a:ea typeface="Montserrat" pitchFamily="34" charset="-122"/>
                <a:cs typeface="Montserrat" pitchFamily="34" charset="-120"/>
              </a:rPr>
              <a:t>My friend took it and still got pregnant and got an STI.</a:t>
            </a:r>
            <a:endParaRPr lang="en-US" sz="1550" dirty="0"/>
          </a:p>
        </p:txBody>
      </p:sp>
      <p:sp>
        <p:nvSpPr>
          <p:cNvPr id="4" name="Text 0"/>
          <p:cNvSpPr/>
          <p:nvPr>
            <p:ph idx="102" type="body" hasCustomPrompt="1"/>
          </p:nvPr>
        </p:nvSpPr>
        <p:spPr>
          <a:xfrm>
            <a:off x="374904" y="7123176"/>
            <a:ext cx="6848856" cy="2651760"/>
          </a:xfrm>
          <a:prstGeom prst="rect">
            <a:avLst/>
          </a:prstGeom>
          <a:noFill/>
          <a:ln/>
        </p:spPr>
        <p:txBody>
          <a:bodyPr wrap="square" lIns="0" tIns="0" rIns="0" bIns="0" rtlCol="0" anchor="t"/>
          <a:lstStyle/>
          <a:p>
            <a:pPr algn="l" indent="0" marL="0">
              <a:lnSpc>
                <a:spcPts val="1620"/>
              </a:lnSpc>
              <a:spcBef>
                <a:spcPts val="0"/>
              </a:spcBef>
              <a:spcAft>
                <a:spcPts val="1200"/>
              </a:spcAft>
              <a:buNone/>
            </a:pPr>
            <a:r>
              <a:rPr lang="en-US" sz="1150" spc="-22" kern="0" dirty="0">
                <a:solidFill>
                  <a:srgbClr val="FFFFFF"/>
                </a:solidFill>
                <a:latin typeface="Montserrat" pitchFamily="34" charset="0"/>
                <a:ea typeface="Montserrat" pitchFamily="34" charset="-122"/>
                <a:cs typeface="Montserrat" pitchFamily="34" charset="-120"/>
              </a:rPr>
              <a:t>Your friend's experience is real - but PrEP was not what failed her.</a:t>
            </a:r>
            <a:endParaRPr lang="en-US" sz="1150" dirty="0"/>
          </a:p>
          <a:p>
            <a:pPr algn="l" indent="0" marL="0">
              <a:lnSpc>
                <a:spcPts val="1620"/>
              </a:lnSpc>
              <a:spcBef>
                <a:spcPts val="0"/>
              </a:spcBef>
              <a:spcAft>
                <a:spcPts val="1200"/>
              </a:spcAft>
              <a:buNone/>
            </a:pPr>
            <a:r>
              <a:rPr lang="en-US" sz="1150" b="1" spc="-22" kern="0" dirty="0">
                <a:solidFill>
                  <a:srgbClr val="5DB3F5"/>
                </a:solidFill>
                <a:latin typeface="Montserrat" pitchFamily="34" charset="0"/>
                <a:ea typeface="Montserrat" pitchFamily="34" charset="-122"/>
                <a:cs typeface="Montserrat" pitchFamily="34" charset="-120"/>
              </a:rPr>
              <a:t>PrEP does one thing: it prevents HIV. </a:t>
            </a:r>
            <a:r>
              <a:rPr lang="en-US" sz="1150" spc="-22" kern="0" dirty="0">
                <a:solidFill>
                  <a:srgbClr val="FFFFFF"/>
                </a:solidFill>
                <a:latin typeface="Montserrat" pitchFamily="34" charset="0"/>
                <a:ea typeface="Montserrat" pitchFamily="34" charset="-122"/>
                <a:cs typeface="Montserrat" pitchFamily="34" charset="-120"/>
              </a:rPr>
              <a:t>It does not prevent pregnancy. It does not prevent other STIs. If someone told you it does all of those things, they were given wrong information.</a:t>
            </a:r>
            <a:br/>
            <a:r>
              <a:rPr lang="en-US" sz="1150" b="1" spc="-22" kern="0" dirty="0">
                <a:solidFill>
                  <a:srgbClr val="5DB3F5"/>
                </a:solidFill>
                <a:latin typeface="Montserrat" pitchFamily="34" charset="0"/>
                <a:ea typeface="Montserrat" pitchFamily="34" charset="-122"/>
                <a:cs typeface="Montserrat" pitchFamily="34" charset="-120"/>
              </a:rPr>
              <a:t>#HealthMatters</a:t>
            </a:r>
            <a:endParaRPr lang="en-US" sz="1150" dirty="0"/>
          </a:p>
          <a:p>
            <a:pPr algn="l" indent="0" marL="0">
              <a:lnSpc>
                <a:spcPts val="1620"/>
              </a:lnSpc>
              <a:spcBef>
                <a:spcPts val="0"/>
              </a:spcBef>
              <a:spcAft>
                <a:spcPts val="1200"/>
              </a:spcAft>
              <a:buNone/>
            </a:pPr>
            <a:r>
              <a:rPr lang="en-US" sz="1150" spc="-22" kern="0" dirty="0">
                <a:solidFill>
                  <a:srgbClr val="FFFFFF"/>
                </a:solidFill>
                <a:latin typeface="Montserrat" pitchFamily="34" charset="0"/>
                <a:ea typeface="Montserrat" pitchFamily="34" charset="-122"/>
                <a:cs typeface="Montserrat" pitchFamily="34" charset="-120"/>
              </a:rPr>
              <a:t>For HIV prevention, when taken correctly, PrEP is highly effective. Long-acting options mean you don’t have to remember to take it daily, but all forms work.</a:t>
            </a:r>
            <a:endParaRPr lang="en-US" sz="1150" dirty="0"/>
          </a:p>
          <a:p>
            <a:pPr marR="226771" algn="l" indent="0" marL="0">
              <a:lnSpc>
                <a:spcPts val="1600"/>
              </a:lnSpc>
              <a:spcBef>
                <a:spcPts val="0"/>
              </a:spcBef>
              <a:spcAft>
                <a:spcPts val="0"/>
              </a:spcAft>
              <a:buNone/>
            </a:pPr>
            <a:r>
              <a:rPr lang="en-US" sz="1020" spc="-10" kern="0" dirty="0">
                <a:solidFill>
                  <a:srgbClr val="FFFFFF"/>
                </a:solidFill>
                <a:latin typeface="Montserrat" pitchFamily="34" charset="0"/>
                <a:ea typeface="Montserrat" pitchFamily="34" charset="-122"/>
                <a:cs typeface="Montserrat" pitchFamily="34" charset="-120"/>
              </a:rPr>
              <a:t>There are different forms of PrEP. Speak to your health care provider or a peer educator about the one that is best for you. Always remember that PrEP only prevents HIV. Condoms can prevent STIs and pregnancy. If you want further methods to prevent pregnancy, there are a range of options - your health care provider can help you find the one that’s right for you. </a:t>
            </a:r>
            <a:r>
              <a:rPr lang="en-US" sz="1020" b="1" spc="-10" kern="0" dirty="0">
                <a:solidFill>
                  <a:srgbClr val="5DB3F5"/>
                </a:solidFill>
                <a:latin typeface="Montserrat" pitchFamily="34" charset="0"/>
                <a:ea typeface="Montserrat" pitchFamily="34" charset="-122"/>
                <a:cs typeface="Montserrat" pitchFamily="34" charset="-120"/>
              </a:rPr>
              <a:t>#MyPrEPMyChoice</a:t>
            </a:r>
            <a:endParaRPr lang="en-US" sz="1150" dirty="0"/>
          </a:p>
        </p:txBody>
      </p:sp>
      <p:sp>
        <p:nvSpPr>
          <p:cNvPr id="5" name="Text 0"/>
          <p:cNvSpPr/>
          <p:nvPr>
            <p:ph idx="103" type="body" hasCustomPrompt="1"/>
          </p:nvPr>
        </p:nvSpPr>
        <p:spPr>
          <a:xfrm>
            <a:off x="457200" y="9928555"/>
            <a:ext cx="2331720" cy="411480"/>
          </a:xfrm>
          <a:prstGeom prst="rect">
            <a:avLst/>
          </a:prstGeom>
          <a:noFill/>
          <a:ln/>
        </p:spPr>
        <p:txBody>
          <a:bodyPr wrap="square" lIns="0" tIns="0" rIns="0" bIns="0" rtlCol="0" anchor="ctr"/>
          <a:lstStyle/>
          <a:p>
            <a:pPr algn="r" indent="0" marL="0">
              <a:buNone/>
            </a:pPr>
            <a:r>
              <a:rPr lang="en-US" sz="2210" b="1" dirty="0">
                <a:solidFill>
                  <a:srgbClr val="5DB3F5"/>
                </a:solidFill>
                <a:latin typeface="Montserrat" pitchFamily="34" charset="0"/>
                <a:ea typeface="Montserrat" pitchFamily="34" charset="-122"/>
                <a:cs typeface="Montserrat" pitchFamily="34" charset="-120"/>
              </a:rPr>
              <a:t>P=P</a:t>
            </a:r>
            <a:endParaRPr lang="en-US" sz="2210" dirty="0"/>
          </a:p>
        </p:txBody>
      </p:sp>
      <p:sp>
        <p:nvSpPr>
          <p:cNvPr id="6" name="Text 0"/>
          <p:cNvSpPr/>
          <p:nvPr>
            <p:ph idx="104" type="body" hasCustomPrompt="1"/>
          </p:nvPr>
        </p:nvSpPr>
        <p:spPr>
          <a:xfrm>
            <a:off x="3200400" y="9928555"/>
            <a:ext cx="3657600" cy="411480"/>
          </a:xfrm>
          <a:prstGeom prst="rect">
            <a:avLst/>
          </a:prstGeom>
          <a:noFill/>
          <a:ln/>
        </p:spPr>
        <p:txBody>
          <a:bodyPr wrap="square" lIns="0" tIns="0" rIns="0" bIns="0" rtlCol="0" anchor="ctr"/>
          <a:lstStyle/>
          <a:p>
            <a:pPr algn="l" indent="0" marL="0">
              <a:buNone/>
            </a:pPr>
            <a:r>
              <a:rPr lang="en-US" sz="2210" dirty="0">
                <a:solidFill>
                  <a:srgbClr val="FFFFFF"/>
                </a:solidFill>
                <a:latin typeface="Montserrat" pitchFamily="34" charset="0"/>
                <a:ea typeface="Montserrat" pitchFamily="34" charset="-122"/>
                <a:cs typeface="Montserrat" pitchFamily="34" charset="-120"/>
              </a:rPr>
              <a:t>PrEP=Prevention</a:t>
            </a:r>
            <a:endParaRPr lang="en-US" sz="221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Barlow SemiBold"/>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ontserra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6D4B9C21C83740A65D5C608EACF76C" ma:contentTypeVersion="16" ma:contentTypeDescription="Create a new document." ma:contentTypeScope="" ma:versionID="2fe86115b47dcb197d140793ce58caff">
  <xsd:schema xmlns:xsd="http://www.w3.org/2001/XMLSchema" xmlns:xs="http://www.w3.org/2001/XMLSchema" xmlns:p="http://schemas.microsoft.com/office/2006/metadata/properties" xmlns:ns2="424603b6-a794-40e4-9344-433f30fb5407" xmlns:ns3="5fb20df2-2146-4677-84a3-4a2eef9c8104" targetNamespace="http://schemas.microsoft.com/office/2006/metadata/properties" ma:root="true" ma:fieldsID="376f8d4caf14aa21d5b24045c8385a1f" ns2:_="" ns3:_="">
    <xsd:import namespace="424603b6-a794-40e4-9344-433f30fb5407"/>
    <xsd:import namespace="5fb20df2-2146-4677-84a3-4a2eef9c810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LengthInSeconds" minOccurs="0"/>
                <xsd:element ref="ns2:MediaServiceDateTaken"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4603b6-a794-40e4-9344-433f30fb540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8a61325-a799-49ec-90cd-bdb119cc2d2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fb20df2-2146-4677-84a3-4a2eef9c810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2f75432e-4f7e-4e01-b5fe-c89b4569e12b}" ma:internalName="TaxCatchAll" ma:showField="CatchAllData" ma:web="5fb20df2-2146-4677-84a3-4a2eef9c810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fb20df2-2146-4677-84a3-4a2eef9c8104" xsi:nil="true"/>
    <lcf76f155ced4ddcb4097134ff3c332f xmlns="424603b6-a794-40e4-9344-433f30fb540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AF2D970-374D-43C0-A185-7E4C4D248C34}"/>
</file>

<file path=customXml/itemProps2.xml><?xml version="1.0" encoding="utf-8"?>
<ds:datastoreItem xmlns:ds="http://schemas.openxmlformats.org/officeDocument/2006/customXml" ds:itemID="{FF265CF3-971B-4EE5-8ADE-3CF55597AE6E}"/>
</file>

<file path=customXml/itemProps3.xml><?xml version="1.0" encoding="utf-8"?>
<ds:datastoreItem xmlns:ds="http://schemas.openxmlformats.org/officeDocument/2006/customXml" ds:itemID="{C6D37DEE-ECD8-40D4-BE11-654685A1C6D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PrEP Power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PrEP My Choice: Scenario Card 2 (editable template)</dc:title>
  <dc:subject>PrEP efficacy and misconceptions</dc:subject>
  <dc:creator>PrEP Power</dc:creator>
  <cp:lastModifiedBy>PrEP Power</cp:lastModifiedBy>
  <cp:revision>1</cp:revision>
  <dcterms:created xsi:type="dcterms:W3CDTF">2026-10-07T16:17:06Z</dcterms:created>
  <dcterms:modified xsi:type="dcterms:W3CDTF">2026-10-07T16:17:06Z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0x0101009E6D4B9C21C83740A65D5C608EACF76C</vt:lpwstr>
  </property>
</Properties>
</file>