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1.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officeDocument" Target="ppt/presentation.xml"/><Relationship Id="rId2" Type="http://schemas.openxmlformats.org/package/2006/relationships/metadata/core-properties" Target="docProps/core.xml"/><Relationship Id="rId1"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7562088" cy="10689336"/>
  <p:notesSz cx="10689336" cy="7562088"/>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presProps" Target="presProps.xml"/><Relationship Id="rId12" Type="http://schemas.openxmlformats.org/officeDocument/2006/relationships/customXml" Target="../customXml/item2.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customXml" Target="../customXml/item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Card-3-image-1-Portrait-in-a-blue-hat-image-1_photo.jpeg"/><Relationship Id="rId2" Type="http://schemas.openxmlformats.org/officeDocument/2006/relationships/slideMaster" Target="../slideMasters/slideMaster1.xml"/><Relationship Id="rId3" Type="http://schemas.openxmlformats.org/officeDocument/2006/relationships/image" Target="../media/ppx_overlay.png"/><Relationship Id="rId4" Type="http://schemas.openxmlformats.org/officeDocument/2006/relationships/image" Target="../media/ppx_logo.png"/><Relationship Id="rId5" Type="http://schemas.openxmlformats.org/officeDocument/2006/relationships/image" Target="../media/ppx_bar.png"/></Relationships>
</file>

<file path=ppt/slideLayouts/_rels/slideLayout4.xml.rels><?xml version='1.0' encoding='UTF-8' standalone='yes'?>
<Relationships xmlns="http://schemas.openxmlformats.org/package/2006/relationships"><Relationship Id="rId1" Type="http://schemas.openxmlformats.org/officeDocument/2006/relationships/image" Target="../media/Card-3-image-2-Talking-with-a-health-care-worker-image-1_photo.jpeg"/><Relationship Id="rId2" Type="http://schemas.openxmlformats.org/officeDocument/2006/relationships/slideMaster" Target="../slideMasters/slideMaster1.xml"/><Relationship Id="rId3" Type="http://schemas.openxmlformats.org/officeDocument/2006/relationships/image" Target="../media/ppx_overlay.png"/><Relationship Id="rId4" Type="http://schemas.openxmlformats.org/officeDocument/2006/relationships/image" Target="../media/ppx_logo.png"/><Relationship Id="rId5" Type="http://schemas.openxmlformats.org/officeDocument/2006/relationships/image" Target="../media/ppx_bar.png"/></Relationships>
</file>

<file path=ppt/slideLayouts/_rels/slideLayout5.xml.rels><?xml version='1.0' encoding='UTF-8' standalone='yes'?>
<Relationships xmlns="http://schemas.openxmlformats.org/package/2006/relationships"><Relationship Id="rId1" Type="http://schemas.openxmlformats.org/officeDocument/2006/relationships/image" Target="../media/Card-3-image-3-Portrait-on-a-street-image-1_photo.jpeg"/><Relationship Id="rId2" Type="http://schemas.openxmlformats.org/officeDocument/2006/relationships/slideMaster" Target="../slideMasters/slideMaster1.xml"/><Relationship Id="rId3" Type="http://schemas.openxmlformats.org/officeDocument/2006/relationships/image" Target="../media/ppx_overlay.png"/><Relationship Id="rId4" Type="http://schemas.openxmlformats.org/officeDocument/2006/relationships/image" Target="../media/ppx_logo.png"/><Relationship Id="rId5" Type="http://schemas.openxmlformats.org/officeDocument/2006/relationships/image" Target="../media/ppx_bar.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How to use">
    <p:bg>
      <p:bgPr>
        <a:solidFill>
          <a:srgbClr val="07142F"/>
        </a:solidFill>
      </p:bgPr>
    </p:bg>
    <p:spTree>
      <p:nvGrpSpPr>
        <p:cNvPr id="1" name=""/>
        <p:cNvGrpSpPr/>
        <p:nvPr/>
      </p:nvGrpSpPr>
      <p:grpSpPr>
        <a:xfrm>
          <a:off x="0" y="0"/>
          <a:ext cx="0" cy="0"/>
          <a:chOff x="0" y="0"/>
          <a:chExt cx="0" cy="0"/>
        </a:xfrm>
      </p:grpSpPr>
      <p:pic>
        <p:nvPicPr>
          <p:cNvPr id="2" name="Image 0" descr="badge_s.png">    </p:cNvPr>
          <p:cNvPicPr>
            <a:picLocks noChangeAspect="1"/>
          </p:cNvPicPr>
          <p:nvPr/>
        </p:nvPicPr>
        <p:blipFill>
          <a:blip r:embed="rId1"/>
          <a:stretch>
            <a:fillRect/>
          </a:stretch>
        </p:blipFill>
        <p:spPr>
          <a:xfrm>
            <a:off x="6172200" y="384048"/>
            <a:ext cx="932688" cy="946404"/>
          </a:xfrm>
          <a:prstGeom prst="rect">
            <a:avLst/>
          </a:prstGeom>
        </p:spPr>
      </p:pic>
      <p:sp>
        <p:nvSpPr>
          <p:cNvPr id="3" name="Text 0"/>
          <p:cNvSpPr/>
          <p:nvPr>
            <p:ph idx="101" type="title" hasCustomPrompt="1"/>
          </p:nvPr>
        </p:nvSpPr>
        <p:spPr>
          <a:xfrm>
            <a:off x="457200" y="502920"/>
            <a:ext cx="5577840" cy="822960"/>
          </a:xfrm>
          <a:prstGeom prst="rect">
            <a:avLst/>
          </a:prstGeom>
          <a:noFill/>
          <a:ln/>
        </p:spPr>
        <p:txBody>
          <a:bodyPr wrap="square" rtlCol="0"/>
          <a:lstStyle>
            <a:lvl1pPr algn="l" indent="0" marL="0">
              <a:buNone/>
              <a:defRPr lang="en-US" sz="3400" dirty="0">
                <a:solidFill>
                  <a:srgbClr val="5DB3F5"/>
                </a:solidFill>
                <a:latin typeface="Barlow SemiBold" pitchFamily="34" charset="0"/>
                <a:ea typeface="Barlow SemiBold" pitchFamily="34" charset="-122"/>
                <a:cs typeface="Barlow SemiBold" pitchFamily="34" charset="-120"/>
              </a:defRPr>
            </a:lvl1pPr>
          </a:lstStyle>
          <a:p>
            <a:pPr algn="l" indent="0" marL="0">
              <a:buNone/>
            </a:pPr>
            <a:r>
              <a:rPr lang="en-US" sz="3400" dirty="0">
                <a:solidFill>
                  <a:srgbClr val="5DB3F5"/>
                </a:solidFill>
                <a:latin typeface="Barlow SemiBold" pitchFamily="34" charset="0"/>
                <a:ea typeface="Barlow SemiBold" pitchFamily="34" charset="-122"/>
                <a:cs typeface="Barlow SemiBold" pitchFamily="34" charset="-120"/>
              </a:rPr>
              <a:t>Title</a:t>
            </a:r>
            <a:endParaRPr lang="en-US" sz="3400" dirty="0"/>
          </a:p>
        </p:txBody>
      </p:sp>
      <p:sp>
        <p:nvSpPr>
          <p:cNvPr id="4" name="Text 0"/>
          <p:cNvSpPr/>
          <p:nvPr>
            <p:ph idx="102" type="body" hasCustomPrompt="1"/>
          </p:nvPr>
        </p:nvSpPr>
        <p:spPr>
          <a:xfrm>
            <a:off x="457200" y="1600200"/>
            <a:ext cx="6647688" cy="8595360"/>
          </a:xfrm>
          <a:prstGeom prst="rect">
            <a:avLst/>
          </a:prstGeom>
          <a:noFill/>
          <a:ln/>
        </p:spPr>
        <p:txBody>
          <a:bodyPr wrap="square" rtlCol="0"/>
          <a:lstStyle>
            <a:lvl1pPr algn="l" indent="0" marL="0">
              <a:buNone/>
              <a:defRPr lang="en-US" sz="130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300" dirty="0">
                <a:solidFill>
                  <a:srgbClr val="FFFFFF"/>
                </a:solidFill>
                <a:latin typeface="Montserrat" pitchFamily="34" charset="0"/>
                <a:ea typeface="Montserrat" pitchFamily="34" charset="-122"/>
                <a:cs typeface="Montserrat" pitchFamily="34" charset="-120"/>
              </a:rPr>
              <a:t>Text</a:t>
            </a:r>
            <a:endParaRPr lang="en-US" sz="13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ard 3 image 1 Portrait in a blue hat">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06" name="Shading (locked)" descr="Shading (locked)"/>
          <p:cNvPicPr>
            <a:picLocks noGrp="1" noSelect="1" noRot="1" noChangeAspect="1" noMove="1" noResize="1" noEditPoints="1" noAdjustHandles="1" noChangeArrowheads="1" noChangeShapeType="1" noCrop="1"/>
          </p:cNvPicPr>
          <p:nvPr userDrawn="1"/>
        </p:nvPicPr>
        <p:blipFill>
          <a:blip r:embed="rId3"/>
          <a:stretch>
            <a:fillRect/>
          </a:stretch>
        </p:blipFill>
        <p:spPr>
          <a:xfrm>
            <a:off x="0" y="0"/>
            <a:ext cx="7562088" cy="10689336"/>
          </a:xfrm>
          <a:prstGeom prst="rect">
            <a:avLst/>
          </a:prstGeom>
        </p:spPr>
      </p:pic>
      <p:pic>
        <p:nvPicPr>
          <p:cNvPr id="107" name="My PrEP My Choice logo (locked)" descr="My PrEP My Choice logo (locked)"/>
          <p:cNvPicPr>
            <a:picLocks noGrp="1" noSelect="1" noRot="1" noChangeAspect="1" noMove="1" noResize="1" noEditPoints="1" noAdjustHandles="1" noChangeArrowheads="1" noChangeShapeType="1" noCrop="1"/>
          </p:cNvPicPr>
          <p:nvPr userDrawn="1"/>
        </p:nvPicPr>
        <p:blipFill>
          <a:blip r:embed="rId4"/>
          <a:stretch>
            <a:fillRect/>
          </a:stretch>
        </p:blipFill>
        <p:spPr>
          <a:xfrm>
            <a:off x="6246266" y="412394"/>
            <a:ext cx="941832" cy="955182"/>
          </a:xfrm>
          <a:prstGeom prst="rect">
            <a:avLst/>
          </a:prstGeom>
        </p:spPr>
      </p:pic>
      <p:pic>
        <p:nvPicPr>
          <p:cNvPr id="108" name="P=P bar (locked)" descr="P=P bar (locked)"/>
          <p:cNvPicPr>
            <a:picLocks noGrp="1" noSelect="1" noRot="1" noChangeAspect="1" noMove="1" noResize="1" noEditPoints="1" noAdjustHandles="1" noChangeArrowheads="1" noChangeShapeType="1" noCrop="1"/>
          </p:cNvPicPr>
          <p:nvPr userDrawn="1"/>
        </p:nvPicPr>
        <p:blipFill>
          <a:blip r:embed="rId5"/>
          <a:stretch>
            <a:fillRect/>
          </a:stretch>
        </p:blipFill>
        <p:spPr>
          <a:xfrm>
            <a:off x="372161" y="9927641"/>
            <a:ext cx="6813194" cy="436169"/>
          </a:xfrm>
          <a:prstGeom prst="rect">
            <a:avLst/>
          </a:prstGeom>
        </p:spPr>
      </p:pic>
      <p:sp>
        <p:nvSpPr>
          <p:cNvPr id="2" name="Text 0"/>
          <p:cNvSpPr/>
          <p:nvPr>
            <p:ph idx="100" type="title" hasCustomPrompt="1"/>
          </p:nvPr>
        </p:nvSpPr>
        <p:spPr>
          <a:xfrm>
            <a:off x="292608" y="526694"/>
            <a:ext cx="5486400" cy="2286000"/>
          </a:xfrm>
          <a:prstGeom prst="rect">
            <a:avLst/>
          </a:prstGeom>
          <a:noFill/>
          <a:ln/>
        </p:spPr>
        <p:txBody>
          <a:bodyPr wrap="square" rtlCol="0"/>
          <a:lstStyle>
            <a:lvl1pPr algn="l" indent="0" marL="0">
              <a:buNone/>
              <a:defRPr lang="en-US" sz="10400" dirty="0">
                <a:solidFill>
                  <a:srgbClr val="5DB3F5"/>
                </a:solidFill>
                <a:latin typeface="Barlow SemiBold" pitchFamily="34" charset="0"/>
                <a:ea typeface="Barlow SemiBold" pitchFamily="34" charset="-122"/>
                <a:cs typeface="Barlow SemiBold" pitchFamily="34" charset="-120"/>
              </a:defRPr>
            </a:lvl1pPr>
          </a:lstStyle>
          <a:p>
            <a:pPr algn="l" indent="0" marL="0">
              <a:buNone/>
            </a:pPr>
            <a:r>
              <a:rPr lang="en-US" sz="10400" dirty="0">
                <a:solidFill>
                  <a:srgbClr val="5DB3F5"/>
                </a:solidFill>
                <a:latin typeface="Barlow SemiBold" pitchFamily="34" charset="0"/>
                <a:ea typeface="Barlow SemiBold" pitchFamily="34" charset="-122"/>
                <a:cs typeface="Barlow SemiBold" pitchFamily="34" charset="-120"/>
              </a:rPr>
              <a:t>Headline</a:t>
            </a:r>
            <a:endParaRPr lang="en-US" sz="10400" dirty="0"/>
          </a:p>
        </p:txBody>
      </p:sp>
      <p:sp>
        <p:nvSpPr>
          <p:cNvPr id="3" name="Text 0"/>
          <p:cNvSpPr/>
          <p:nvPr>
            <p:ph idx="101" type="body" hasCustomPrompt="1"/>
          </p:nvPr>
        </p:nvSpPr>
        <p:spPr>
          <a:xfrm>
            <a:off x="286573" y="6922008"/>
            <a:ext cx="5943600" cy="640080"/>
          </a:xfrm>
          <a:prstGeom prst="rect">
            <a:avLst/>
          </a:prstGeom>
          <a:noFill/>
          <a:ln/>
        </p:spPr>
        <p:txBody>
          <a:bodyPr wrap="square" rtlCol="0"/>
          <a:lstStyle>
            <a:lvl1pPr algn="l" indent="0" marL="0">
              <a:buNone/>
              <a:defRPr lang="en-US" sz="15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550" dirty="0">
                <a:solidFill>
                  <a:srgbClr val="FFFFFF"/>
                </a:solidFill>
                <a:latin typeface="Montserrat" pitchFamily="34" charset="0"/>
                <a:ea typeface="Montserrat" pitchFamily="34" charset="-122"/>
                <a:cs typeface="Montserrat" pitchFamily="34" charset="-120"/>
              </a:rPr>
              <a:t>Question or quote</a:t>
            </a:r>
            <a:endParaRPr lang="en-US" sz="1550" dirty="0"/>
          </a:p>
        </p:txBody>
      </p:sp>
      <p:sp>
        <p:nvSpPr>
          <p:cNvPr id="4" name="Text 0"/>
          <p:cNvSpPr/>
          <p:nvPr>
            <p:ph idx="102" type="body" hasCustomPrompt="1"/>
          </p:nvPr>
        </p:nvSpPr>
        <p:spPr>
          <a:xfrm>
            <a:off x="374904" y="7691933"/>
            <a:ext cx="6848856" cy="2011680"/>
          </a:xfrm>
          <a:prstGeom prst="rect">
            <a:avLst/>
          </a:prstGeom>
          <a:noFill/>
          <a:ln/>
        </p:spPr>
        <p:txBody>
          <a:bodyPr wrap="square" rtlCol="0"/>
          <a:lstStyle>
            <a:lvl1pPr algn="l" indent="0" marL="0">
              <a:buNone/>
              <a:defRPr lang="en-US" sz="11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150" dirty="0">
                <a:solidFill>
                  <a:srgbClr val="FFFFFF"/>
                </a:solidFill>
                <a:latin typeface="Montserrat" pitchFamily="34" charset="0"/>
                <a:ea typeface="Montserrat" pitchFamily="34" charset="-122"/>
                <a:cs typeface="Montserrat" pitchFamily="34" charset="-120"/>
              </a:rPr>
              <a:t>Answer text</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rtlCol="0"/>
          <a:lstStyle>
            <a:lvl1pPr algn="r" indent="0" marL="0">
              <a:buNone/>
              <a:defRPr lang="en-US" sz="2210" b="1" dirty="0">
                <a:solidFill>
                  <a:srgbClr val="5DB3F5"/>
                </a:solidFill>
                <a:latin typeface="Montserrat" pitchFamily="34" charset="0"/>
                <a:ea typeface="Montserrat" pitchFamily="34" charset="-122"/>
                <a:cs typeface="Montserrat" pitchFamily="34" charset="-120"/>
              </a:defRPr>
            </a:lvl1pP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rtlCol="0"/>
          <a:lstStyle>
            <a:lvl1pPr algn="l" indent="0" marL="0">
              <a:buNone/>
              <a:defRPr lang="en-US" sz="221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ard 3 image 2 Talking with a health care worker">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06" name="Shading (locked)" descr="Shading (locked)"/>
          <p:cNvPicPr>
            <a:picLocks noGrp="1" noSelect="1" noRot="1" noChangeAspect="1" noMove="1" noResize="1" noEditPoints="1" noAdjustHandles="1" noChangeArrowheads="1" noChangeShapeType="1" noCrop="1"/>
          </p:cNvPicPr>
          <p:nvPr userDrawn="1"/>
        </p:nvPicPr>
        <p:blipFill>
          <a:blip r:embed="rId3"/>
          <a:stretch>
            <a:fillRect/>
          </a:stretch>
        </p:blipFill>
        <p:spPr>
          <a:xfrm>
            <a:off x="0" y="0"/>
            <a:ext cx="7562088" cy="10689336"/>
          </a:xfrm>
          <a:prstGeom prst="rect">
            <a:avLst/>
          </a:prstGeom>
        </p:spPr>
      </p:pic>
      <p:pic>
        <p:nvPicPr>
          <p:cNvPr id="107" name="My PrEP My Choice logo (locked)" descr="My PrEP My Choice logo (locked)"/>
          <p:cNvPicPr>
            <a:picLocks noGrp="1" noSelect="1" noRot="1" noChangeAspect="1" noMove="1" noResize="1" noEditPoints="1" noAdjustHandles="1" noChangeArrowheads="1" noChangeShapeType="1" noCrop="1"/>
          </p:cNvPicPr>
          <p:nvPr userDrawn="1"/>
        </p:nvPicPr>
        <p:blipFill>
          <a:blip r:embed="rId4"/>
          <a:stretch>
            <a:fillRect/>
          </a:stretch>
        </p:blipFill>
        <p:spPr>
          <a:xfrm>
            <a:off x="6246266" y="412394"/>
            <a:ext cx="941832" cy="955182"/>
          </a:xfrm>
          <a:prstGeom prst="rect">
            <a:avLst/>
          </a:prstGeom>
        </p:spPr>
      </p:pic>
      <p:pic>
        <p:nvPicPr>
          <p:cNvPr id="108" name="P=P bar (locked)" descr="P=P bar (locked)"/>
          <p:cNvPicPr>
            <a:picLocks noGrp="1" noSelect="1" noRot="1" noChangeAspect="1" noMove="1" noResize="1" noEditPoints="1" noAdjustHandles="1" noChangeArrowheads="1" noChangeShapeType="1" noCrop="1"/>
          </p:cNvPicPr>
          <p:nvPr userDrawn="1"/>
        </p:nvPicPr>
        <p:blipFill>
          <a:blip r:embed="rId5"/>
          <a:stretch>
            <a:fillRect/>
          </a:stretch>
        </p:blipFill>
        <p:spPr>
          <a:xfrm>
            <a:off x="372161" y="9927641"/>
            <a:ext cx="6813194" cy="436169"/>
          </a:xfrm>
          <a:prstGeom prst="rect">
            <a:avLst/>
          </a:prstGeom>
        </p:spPr>
      </p:pic>
      <p:sp>
        <p:nvSpPr>
          <p:cNvPr id="2" name="Text 0"/>
          <p:cNvSpPr/>
          <p:nvPr>
            <p:ph idx="100" type="title" hasCustomPrompt="1"/>
          </p:nvPr>
        </p:nvSpPr>
        <p:spPr>
          <a:xfrm>
            <a:off x="292608" y="526694"/>
            <a:ext cx="5486400" cy="2286000"/>
          </a:xfrm>
          <a:prstGeom prst="rect">
            <a:avLst/>
          </a:prstGeom>
          <a:noFill/>
          <a:ln/>
        </p:spPr>
        <p:txBody>
          <a:bodyPr wrap="square" rtlCol="0"/>
          <a:lstStyle>
            <a:lvl1pPr algn="l" indent="0" marL="0">
              <a:buNone/>
              <a:defRPr lang="en-US" sz="10400" dirty="0">
                <a:solidFill>
                  <a:srgbClr val="5DB3F5"/>
                </a:solidFill>
                <a:latin typeface="Barlow SemiBold" pitchFamily="34" charset="0"/>
                <a:ea typeface="Barlow SemiBold" pitchFamily="34" charset="-122"/>
                <a:cs typeface="Barlow SemiBold" pitchFamily="34" charset="-120"/>
              </a:defRPr>
            </a:lvl1pPr>
          </a:lstStyle>
          <a:p>
            <a:pPr algn="l" indent="0" marL="0">
              <a:buNone/>
            </a:pPr>
            <a:r>
              <a:rPr lang="en-US" sz="10400" dirty="0">
                <a:solidFill>
                  <a:srgbClr val="5DB3F5"/>
                </a:solidFill>
                <a:latin typeface="Barlow SemiBold" pitchFamily="34" charset="0"/>
                <a:ea typeface="Barlow SemiBold" pitchFamily="34" charset="-122"/>
                <a:cs typeface="Barlow SemiBold" pitchFamily="34" charset="-120"/>
              </a:rPr>
              <a:t>Headline</a:t>
            </a:r>
            <a:endParaRPr lang="en-US" sz="10400" dirty="0"/>
          </a:p>
        </p:txBody>
      </p:sp>
      <p:sp>
        <p:nvSpPr>
          <p:cNvPr id="3" name="Text 0"/>
          <p:cNvSpPr/>
          <p:nvPr>
            <p:ph idx="101" type="body" hasCustomPrompt="1"/>
          </p:nvPr>
        </p:nvSpPr>
        <p:spPr>
          <a:xfrm>
            <a:off x="286573" y="6922008"/>
            <a:ext cx="5943600" cy="640080"/>
          </a:xfrm>
          <a:prstGeom prst="rect">
            <a:avLst/>
          </a:prstGeom>
          <a:noFill/>
          <a:ln/>
        </p:spPr>
        <p:txBody>
          <a:bodyPr wrap="square" rtlCol="0"/>
          <a:lstStyle>
            <a:lvl1pPr algn="l" indent="0" marL="0">
              <a:buNone/>
              <a:defRPr lang="en-US" sz="15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550" dirty="0">
                <a:solidFill>
                  <a:srgbClr val="FFFFFF"/>
                </a:solidFill>
                <a:latin typeface="Montserrat" pitchFamily="34" charset="0"/>
                <a:ea typeface="Montserrat" pitchFamily="34" charset="-122"/>
                <a:cs typeface="Montserrat" pitchFamily="34" charset="-120"/>
              </a:rPr>
              <a:t>Question or quote</a:t>
            </a:r>
            <a:endParaRPr lang="en-US" sz="1550" dirty="0"/>
          </a:p>
        </p:txBody>
      </p:sp>
      <p:sp>
        <p:nvSpPr>
          <p:cNvPr id="4" name="Text 0"/>
          <p:cNvSpPr/>
          <p:nvPr>
            <p:ph idx="102" type="body" hasCustomPrompt="1"/>
          </p:nvPr>
        </p:nvSpPr>
        <p:spPr>
          <a:xfrm>
            <a:off x="374904" y="7691933"/>
            <a:ext cx="6848856" cy="2011680"/>
          </a:xfrm>
          <a:prstGeom prst="rect">
            <a:avLst/>
          </a:prstGeom>
          <a:noFill/>
          <a:ln/>
        </p:spPr>
        <p:txBody>
          <a:bodyPr wrap="square" rtlCol="0"/>
          <a:lstStyle>
            <a:lvl1pPr algn="l" indent="0" marL="0">
              <a:buNone/>
              <a:defRPr lang="en-US" sz="11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150" dirty="0">
                <a:solidFill>
                  <a:srgbClr val="FFFFFF"/>
                </a:solidFill>
                <a:latin typeface="Montserrat" pitchFamily="34" charset="0"/>
                <a:ea typeface="Montserrat" pitchFamily="34" charset="-122"/>
                <a:cs typeface="Montserrat" pitchFamily="34" charset="-120"/>
              </a:rPr>
              <a:t>Answer text</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rtlCol="0"/>
          <a:lstStyle>
            <a:lvl1pPr algn="r" indent="0" marL="0">
              <a:buNone/>
              <a:defRPr lang="en-US" sz="2210" b="1" dirty="0">
                <a:solidFill>
                  <a:srgbClr val="5DB3F5"/>
                </a:solidFill>
                <a:latin typeface="Montserrat" pitchFamily="34" charset="0"/>
                <a:ea typeface="Montserrat" pitchFamily="34" charset="-122"/>
                <a:cs typeface="Montserrat" pitchFamily="34" charset="-120"/>
              </a:defRPr>
            </a:lvl1pP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rtlCol="0"/>
          <a:lstStyle>
            <a:lvl1pPr algn="l" indent="0" marL="0">
              <a:buNone/>
              <a:defRPr lang="en-US" sz="221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ard 3 image 3 Portrait on a street">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06" name="Shading (locked)" descr="Shading (locked)"/>
          <p:cNvPicPr>
            <a:picLocks noGrp="1" noSelect="1" noRot="1" noChangeAspect="1" noMove="1" noResize="1" noEditPoints="1" noAdjustHandles="1" noChangeArrowheads="1" noChangeShapeType="1" noCrop="1"/>
          </p:cNvPicPr>
          <p:nvPr userDrawn="1"/>
        </p:nvPicPr>
        <p:blipFill>
          <a:blip r:embed="rId3"/>
          <a:stretch>
            <a:fillRect/>
          </a:stretch>
        </p:blipFill>
        <p:spPr>
          <a:xfrm>
            <a:off x="0" y="0"/>
            <a:ext cx="7562088" cy="10689336"/>
          </a:xfrm>
          <a:prstGeom prst="rect">
            <a:avLst/>
          </a:prstGeom>
        </p:spPr>
      </p:pic>
      <p:pic>
        <p:nvPicPr>
          <p:cNvPr id="107" name="My PrEP My Choice logo (locked)" descr="My PrEP My Choice logo (locked)"/>
          <p:cNvPicPr>
            <a:picLocks noGrp="1" noSelect="1" noRot="1" noChangeAspect="1" noMove="1" noResize="1" noEditPoints="1" noAdjustHandles="1" noChangeArrowheads="1" noChangeShapeType="1" noCrop="1"/>
          </p:cNvPicPr>
          <p:nvPr userDrawn="1"/>
        </p:nvPicPr>
        <p:blipFill>
          <a:blip r:embed="rId4"/>
          <a:stretch>
            <a:fillRect/>
          </a:stretch>
        </p:blipFill>
        <p:spPr>
          <a:xfrm>
            <a:off x="6246266" y="412394"/>
            <a:ext cx="941832" cy="955182"/>
          </a:xfrm>
          <a:prstGeom prst="rect">
            <a:avLst/>
          </a:prstGeom>
        </p:spPr>
      </p:pic>
      <p:pic>
        <p:nvPicPr>
          <p:cNvPr id="108" name="P=P bar (locked)" descr="P=P bar (locked)"/>
          <p:cNvPicPr>
            <a:picLocks noGrp="1" noSelect="1" noRot="1" noChangeAspect="1" noMove="1" noResize="1" noEditPoints="1" noAdjustHandles="1" noChangeArrowheads="1" noChangeShapeType="1" noCrop="1"/>
          </p:cNvPicPr>
          <p:nvPr userDrawn="1"/>
        </p:nvPicPr>
        <p:blipFill>
          <a:blip r:embed="rId5"/>
          <a:stretch>
            <a:fillRect/>
          </a:stretch>
        </p:blipFill>
        <p:spPr>
          <a:xfrm>
            <a:off x="372161" y="9927641"/>
            <a:ext cx="6813194" cy="436169"/>
          </a:xfrm>
          <a:prstGeom prst="rect">
            <a:avLst/>
          </a:prstGeom>
        </p:spPr>
      </p:pic>
      <p:sp>
        <p:nvSpPr>
          <p:cNvPr id="2" name="Text 0"/>
          <p:cNvSpPr/>
          <p:nvPr>
            <p:ph idx="100" type="title" hasCustomPrompt="1"/>
          </p:nvPr>
        </p:nvSpPr>
        <p:spPr>
          <a:xfrm>
            <a:off x="292608" y="526694"/>
            <a:ext cx="5486400" cy="2286000"/>
          </a:xfrm>
          <a:prstGeom prst="rect">
            <a:avLst/>
          </a:prstGeom>
          <a:noFill/>
          <a:ln/>
        </p:spPr>
        <p:txBody>
          <a:bodyPr wrap="square" rtlCol="0"/>
          <a:lstStyle>
            <a:lvl1pPr algn="l" indent="0" marL="0">
              <a:buNone/>
              <a:defRPr lang="en-US" sz="10400" dirty="0">
                <a:solidFill>
                  <a:srgbClr val="5DB3F5"/>
                </a:solidFill>
                <a:latin typeface="Barlow SemiBold" pitchFamily="34" charset="0"/>
                <a:ea typeface="Barlow SemiBold" pitchFamily="34" charset="-122"/>
                <a:cs typeface="Barlow SemiBold" pitchFamily="34" charset="-120"/>
              </a:defRPr>
            </a:lvl1pPr>
          </a:lstStyle>
          <a:p>
            <a:pPr algn="l" indent="0" marL="0">
              <a:buNone/>
            </a:pPr>
            <a:r>
              <a:rPr lang="en-US" sz="10400" dirty="0">
                <a:solidFill>
                  <a:srgbClr val="5DB3F5"/>
                </a:solidFill>
                <a:latin typeface="Barlow SemiBold" pitchFamily="34" charset="0"/>
                <a:ea typeface="Barlow SemiBold" pitchFamily="34" charset="-122"/>
                <a:cs typeface="Barlow SemiBold" pitchFamily="34" charset="-120"/>
              </a:rPr>
              <a:t>Headline</a:t>
            </a:r>
            <a:endParaRPr lang="en-US" sz="10400" dirty="0"/>
          </a:p>
        </p:txBody>
      </p:sp>
      <p:sp>
        <p:nvSpPr>
          <p:cNvPr id="3" name="Text 0"/>
          <p:cNvSpPr/>
          <p:nvPr>
            <p:ph idx="101" type="body" hasCustomPrompt="1"/>
          </p:nvPr>
        </p:nvSpPr>
        <p:spPr>
          <a:xfrm>
            <a:off x="286573" y="6922008"/>
            <a:ext cx="5943600" cy="640080"/>
          </a:xfrm>
          <a:prstGeom prst="rect">
            <a:avLst/>
          </a:prstGeom>
          <a:noFill/>
          <a:ln/>
        </p:spPr>
        <p:txBody>
          <a:bodyPr wrap="square" rtlCol="0"/>
          <a:lstStyle>
            <a:lvl1pPr algn="l" indent="0" marL="0">
              <a:buNone/>
              <a:defRPr lang="en-US" sz="15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550" dirty="0">
                <a:solidFill>
                  <a:srgbClr val="FFFFFF"/>
                </a:solidFill>
                <a:latin typeface="Montserrat" pitchFamily="34" charset="0"/>
                <a:ea typeface="Montserrat" pitchFamily="34" charset="-122"/>
                <a:cs typeface="Montserrat" pitchFamily="34" charset="-120"/>
              </a:rPr>
              <a:t>Question or quote</a:t>
            </a:r>
            <a:endParaRPr lang="en-US" sz="1550" dirty="0"/>
          </a:p>
        </p:txBody>
      </p:sp>
      <p:sp>
        <p:nvSpPr>
          <p:cNvPr id="4" name="Text 0"/>
          <p:cNvSpPr/>
          <p:nvPr>
            <p:ph idx="102" type="body" hasCustomPrompt="1"/>
          </p:nvPr>
        </p:nvSpPr>
        <p:spPr>
          <a:xfrm>
            <a:off x="374904" y="7691933"/>
            <a:ext cx="6848856" cy="2011680"/>
          </a:xfrm>
          <a:prstGeom prst="rect">
            <a:avLst/>
          </a:prstGeom>
          <a:noFill/>
          <a:ln/>
        </p:spPr>
        <p:txBody>
          <a:bodyPr wrap="square" rtlCol="0"/>
          <a:lstStyle>
            <a:lvl1pPr algn="l" indent="0" marL="0">
              <a:buNone/>
              <a:defRPr lang="en-US" sz="115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150" dirty="0">
                <a:solidFill>
                  <a:srgbClr val="FFFFFF"/>
                </a:solidFill>
                <a:latin typeface="Montserrat" pitchFamily="34" charset="0"/>
                <a:ea typeface="Montserrat" pitchFamily="34" charset="-122"/>
                <a:cs typeface="Montserrat" pitchFamily="34" charset="-120"/>
              </a:rPr>
              <a:t>Answer text</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rtlCol="0"/>
          <a:lstStyle>
            <a:lvl1pPr algn="r" indent="0" marL="0">
              <a:buNone/>
              <a:defRPr lang="en-US" sz="2210" b="1" dirty="0">
                <a:solidFill>
                  <a:srgbClr val="5DB3F5"/>
                </a:solidFill>
                <a:latin typeface="Montserrat" pitchFamily="34" charset="0"/>
                <a:ea typeface="Montserrat" pitchFamily="34" charset="-122"/>
                <a:cs typeface="Montserrat" pitchFamily="34" charset="-120"/>
              </a:defRPr>
            </a:lvl1pP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rtlCol="0"/>
          <a:lstStyle>
            <a:lvl1pPr algn="l" indent="0" marL="0">
              <a:buNone/>
              <a:defRPr lang="en-US" sz="221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Card-3-image-1-Portrait-in-a-blue-hat-image-1_photo.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Card-3-image-2-Talking-with-a-health-care-worker-image-1_photo.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Card-3-image-3-Portrait-on-a-street-image-1_photo.jpe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1" type="title" hasCustomPrompt="1"/>
          </p:nvPr>
        </p:nvSpPr>
        <p:spPr>
          <a:xfrm>
            <a:off x="457200" y="502920"/>
            <a:ext cx="5577840" cy="822960"/>
          </a:xfrm>
          <a:prstGeom prst="rect">
            <a:avLst/>
          </a:prstGeom>
          <a:noFill/>
          <a:ln/>
        </p:spPr>
        <p:txBody>
          <a:bodyPr wrap="square" lIns="0" tIns="0" rIns="0" bIns="0" rtlCol="0" anchor="t"/>
          <a:lstStyle/>
          <a:p>
            <a:pPr algn="l" indent="0" marL="0">
              <a:buNone/>
            </a:pPr>
            <a:r>
              <a:rPr lang="en-US" sz="3400" dirty="0">
                <a:solidFill>
                  <a:srgbClr val="5DB3F5"/>
                </a:solidFill>
                <a:latin typeface="Barlow SemiBold" pitchFamily="34" charset="0"/>
                <a:ea typeface="Barlow SemiBold" pitchFamily="34" charset="-122"/>
                <a:cs typeface="Barlow SemiBold" pitchFamily="34" charset="-120"/>
              </a:rPr>
              <a:t>How to use this template</a:t>
            </a:r>
            <a:endParaRPr lang="en-US" sz="3400" dirty="0"/>
          </a:p>
        </p:txBody>
      </p:sp>
      <p:sp>
        <p:nvSpPr>
          <p:cNvPr id="3" name="Text 0"/>
          <p:cNvSpPr/>
          <p:nvPr>
            <p:ph idx="102" type="body" hasCustomPrompt="1"/>
          </p:nvPr>
        </p:nvSpPr>
        <p:spPr>
          <a:xfrm>
            <a:off x="457200" y="1600200"/>
            <a:ext cx="6647688" cy="8595360"/>
          </a:xfrm>
          <a:prstGeom prst="rect">
            <a:avLst/>
          </a:prstGeom>
          <a:noFill/>
          <a:ln/>
        </p:spPr>
        <p:txBody>
          <a:bodyPr wrap="square" lIns="0" tIns="0" rIns="0" bIns="0" rtlCol="0" anchor="t"/>
          <a:lstStyle/>
          <a:p>
            <a:pPr algn="l" indent="0" marL="0">
              <a:spcAft>
                <a:spcPts val="400"/>
              </a:spcAft>
              <a:buNone/>
            </a:pPr>
            <a:r>
              <a:rPr lang="en-US" sz="1300" b="1" dirty="0">
                <a:solidFill>
                  <a:srgbClr val="5DB3F5"/>
                </a:solidFill>
                <a:latin typeface="Montserrat" pitchFamily="34" charset="0"/>
                <a:ea typeface="Montserrat" pitchFamily="34" charset="-122"/>
                <a:cs typeface="Montserrat" pitchFamily="34" charset="-120"/>
              </a:rPr>
              <a:t>Fonts</a:t>
            </a:r>
            <a:endParaRPr lang="en-US" sz="1300" dirty="0"/>
          </a:p>
          <a:p>
            <a:pPr algn="l" indent="0" marL="0">
              <a:spcAft>
                <a:spcPts val="400"/>
              </a:spcAft>
              <a:buNone/>
            </a:pPr>
            <a:r>
              <a:rPr lang="en-US" sz="1300" dirty="0">
                <a:solidFill>
                  <a:srgbClr val="FFFFFF"/>
                </a:solidFill>
                <a:latin typeface="Montserrat" pitchFamily="34" charset="0"/>
                <a:ea typeface="Montserrat" pitchFamily="34" charset="-122"/>
                <a:cs typeface="Montserrat" pitchFamily="34" charset="-120"/>
              </a:rPr>
              <a:t>Headlines use Barlow SemiBold. Body copy uses Montserrat. Both are free. Install them before you edit, or PowerPoint will swap in another font and the layout will shift.</a:t>
            </a:r>
            <a:endParaRPr lang="en-US" sz="1300" dirty="0"/>
          </a:p>
          <a:p>
            <a:pPr algn="l" indent="0" marL="0">
              <a:buNone/>
            </a:pPr>
            <a:r>
              <a:rPr lang="en-US" sz="1300" dirty="0">
                <a:solidFill>
                  <a:srgbClr val="FFFFFF"/>
                </a:solidFill>
                <a:latin typeface="Montserrat" pitchFamily="34" charset="0"/>
                <a:ea typeface="Montserrat" pitchFamily="34" charset="-122"/>
                <a:cs typeface="Montserrat" pitchFamily="34" charset="-120"/>
              </a:rPr>
              <a:t>Barlow: fonts.google.com/specimen/Barlow</a:t>
            </a:r>
            <a:endParaRPr lang="en-US" sz="1300" dirty="0"/>
          </a:p>
          <a:p>
            <a:pPr algn="l" indent="0" marL="0">
              <a:spcAft>
                <a:spcPts val="1000"/>
              </a:spcAft>
              <a:buNone/>
            </a:pPr>
            <a:r>
              <a:rPr lang="en-US" sz="1300" dirty="0">
                <a:solidFill>
                  <a:srgbClr val="FFFFFF"/>
                </a:solidFill>
                <a:latin typeface="Montserrat" pitchFamily="34" charset="0"/>
                <a:ea typeface="Montserrat" pitchFamily="34" charset="-122"/>
                <a:cs typeface="Montserrat" pitchFamily="34" charset="-120"/>
              </a:rPr>
              <a:t>Montserrat: fonts.google.com/specimen/Montserrat</a:t>
            </a:r>
            <a:endParaRPr lang="en-US" sz="1300" dirty="0"/>
          </a:p>
          <a:p>
            <a:pPr algn="l" indent="0" marL="0">
              <a:spcAft>
                <a:spcPts val="1400"/>
              </a:spcAft>
              <a:buNone/>
            </a:pPr>
            <a:r>
              <a:rPr lang="en-US" sz="1300" dirty="0">
                <a:solidFill>
                  <a:srgbClr val="FFFFFF"/>
                </a:solidFill>
                <a:latin typeface="Montserrat" pitchFamily="34" charset="0"/>
                <a:ea typeface="Montserrat" pitchFamily="34" charset="-122"/>
                <a:cs typeface="Montserrat" pitchFamily="34" charset="-120"/>
              </a:rPr>
              <a:t>If you cannot install the fonts, use Bahnschrift SemiBold or Arial Bold for headlines and Century Gothic or Arial for body copy. To change the font, select the text, then choose the font from the Home tab.</a:t>
            </a:r>
            <a:endParaRPr lang="en-US" sz="1300" dirty="0"/>
          </a:p>
          <a:p>
            <a:pPr algn="l" indent="0" marL="0">
              <a:spcAft>
                <a:spcPts val="400"/>
              </a:spcAft>
              <a:buNone/>
            </a:pPr>
            <a:r>
              <a:rPr lang="en-US" sz="1300" b="1" dirty="0">
                <a:solidFill>
                  <a:srgbClr val="5DB3F5"/>
                </a:solidFill>
                <a:latin typeface="Montserrat" pitchFamily="34" charset="0"/>
                <a:ea typeface="Montserrat" pitchFamily="34" charset="-122"/>
                <a:cs typeface="Montserrat" pitchFamily="34" charset="-120"/>
              </a:rPr>
              <a:t>Changing the text</a:t>
            </a:r>
            <a:endParaRPr lang="en-US" sz="1300" dirty="0"/>
          </a:p>
          <a:p>
            <a:pPr algn="l" indent="0" marL="0">
              <a:spcAft>
                <a:spcPts val="1400"/>
              </a:spcAft>
              <a:buNone/>
            </a:pPr>
            <a:r>
              <a:rPr lang="en-US" sz="1300" dirty="0">
                <a:solidFill>
                  <a:srgbClr val="FFFFFF"/>
                </a:solidFill>
                <a:latin typeface="Montserrat" pitchFamily="34" charset="0"/>
                <a:ea typeface="Montserrat" pitchFamily="34" charset="-122"/>
                <a:cs typeface="Montserrat" pitchFamily="34" charset="-120"/>
              </a:rPr>
              <a:t>Click any text on the card and type over it. The size, colour and position stay the same. If your translation is longer, shorten the text or reduce the font size slightly.</a:t>
            </a:r>
            <a:endParaRPr lang="en-US" sz="1300" dirty="0"/>
          </a:p>
          <a:p>
            <a:pPr algn="l" indent="0" marL="0">
              <a:spcAft>
                <a:spcPts val="400"/>
              </a:spcAft>
              <a:buNone/>
            </a:pPr>
            <a:r>
              <a:rPr lang="en-US" sz="1300" b="1" dirty="0">
                <a:solidFill>
                  <a:srgbClr val="5DB3F5"/>
                </a:solidFill>
                <a:latin typeface="Montserrat" pitchFamily="34" charset="0"/>
                <a:ea typeface="Montserrat" pitchFamily="34" charset="-122"/>
                <a:cs typeface="Montserrat" pitchFamily="34" charset="-120"/>
              </a:rPr>
              <a:t>Choosing an image</a:t>
            </a:r>
            <a:endParaRPr lang="en-US" sz="1300" dirty="0"/>
          </a:p>
          <a:p>
            <a:pPr algn="l" indent="0" marL="0">
              <a:spcAft>
                <a:spcPts val="1400"/>
              </a:spcAft>
              <a:buNone/>
            </a:pPr>
            <a:r>
              <a:rPr lang="en-US" sz="1300" dirty="0">
                <a:solidFill>
                  <a:srgbClr val="FFFFFF"/>
                </a:solidFill>
                <a:latin typeface="Montserrat" pitchFamily="34" charset="0"/>
                <a:ea typeface="Montserrat" pitchFamily="34" charset="-122"/>
                <a:cs typeface="Montserrat" pitchFamily="34" charset="-120"/>
              </a:rPr>
              <a:t>Each slide after this one is the same card with a different image. Keep the slide that suits your audience and delete the others.</a:t>
            </a:r>
            <a:endParaRPr lang="en-US" sz="1300" dirty="0"/>
          </a:p>
          <a:p>
            <a:pPr algn="l" indent="0" marL="0">
              <a:spcAft>
                <a:spcPts val="400"/>
              </a:spcAft>
              <a:buNone/>
            </a:pPr>
            <a:r>
              <a:rPr lang="en-US" sz="1300" b="1" dirty="0">
                <a:solidFill>
                  <a:srgbClr val="5DB3F5"/>
                </a:solidFill>
                <a:latin typeface="Montserrat" pitchFamily="34" charset="0"/>
                <a:ea typeface="Montserrat" pitchFamily="34" charset="-122"/>
                <a:cs typeface="Montserrat" pitchFamily="34" charset="-120"/>
              </a:rPr>
              <a:t>Changing the photo</a:t>
            </a:r>
            <a:endParaRPr lang="en-US" sz="1300" dirty="0"/>
          </a:p>
          <a:p>
            <a:pPr algn="l" indent="0" marL="0">
              <a:spcAft>
                <a:spcPts val="1400"/>
              </a:spcAft>
              <a:buNone/>
            </a:pPr>
            <a:r>
              <a:rPr lang="en-US" sz="1300" dirty="0">
                <a:solidFill>
                  <a:srgbClr val="FFFFFF"/>
                </a:solidFill>
                <a:latin typeface="Montserrat" pitchFamily="34" charset="0"/>
                <a:ea typeface="Montserrat" pitchFamily="34" charset="-122"/>
                <a:cs typeface="Montserrat" pitchFamily="34" charset="-120"/>
              </a:rPr>
              <a:t>Right-click an empty part of the card, away from the text, and choose Format Background. Under Fill, choose Picture or texture fill, click Insert and pick your photo. Use a portrait photo shaped like an A4 page so it is not stretched. In Google Slides, right-click and choose Change background. The shading, the My PrEP My Choice logo and the blue bar stay locked on top of your photo. The words inside the bar can be changed.</a:t>
            </a:r>
            <a:endParaRPr lang="en-US" sz="1300" dirty="0"/>
          </a:p>
          <a:p>
            <a:pPr algn="l" indent="0" marL="0">
              <a:spcAft>
                <a:spcPts val="400"/>
              </a:spcAft>
              <a:buNone/>
            </a:pPr>
            <a:r>
              <a:rPr lang="en-US" sz="1300" b="1" dirty="0">
                <a:solidFill>
                  <a:srgbClr val="5DB3F5"/>
                </a:solidFill>
                <a:latin typeface="Montserrat" pitchFamily="34" charset="0"/>
                <a:ea typeface="Montserrat" pitchFamily="34" charset="-122"/>
                <a:cs typeface="Montserrat" pitchFamily="34" charset="-120"/>
              </a:rPr>
              <a:t>What must not change</a:t>
            </a:r>
            <a:endParaRPr lang="en-US" sz="1300" dirty="0"/>
          </a:p>
          <a:p>
            <a:pPr algn="l" indent="0" marL="0">
              <a:spcAft>
                <a:spcPts val="1400"/>
              </a:spcAft>
              <a:buNone/>
            </a:pPr>
            <a:r>
              <a:rPr lang="en-US" sz="1300" dirty="0">
                <a:solidFill>
                  <a:srgbClr val="FFFFFF"/>
                </a:solidFill>
                <a:latin typeface="Montserrat" pitchFamily="34" charset="0"/>
                <a:ea typeface="Montserrat" pitchFamily="34" charset="-122"/>
                <a:cs typeface="Montserrat" pitchFamily="34" charset="-120"/>
              </a:rPr>
              <a:t>The facts. Check the content against current national guidance before you publish.</a:t>
            </a:r>
            <a:endParaRPr lang="en-US" sz="1300" dirty="0"/>
          </a:p>
          <a:p>
            <a:pPr algn="l" indent="0" marL="0">
              <a:spcAft>
                <a:spcPts val="400"/>
              </a:spcAft>
              <a:buNone/>
            </a:pPr>
            <a:r>
              <a:rPr lang="en-US" sz="1300" b="1" dirty="0">
                <a:solidFill>
                  <a:srgbClr val="5DB3F5"/>
                </a:solidFill>
                <a:latin typeface="Montserrat" pitchFamily="34" charset="0"/>
                <a:ea typeface="Montserrat" pitchFamily="34" charset="-122"/>
                <a:cs typeface="Montserrat" pitchFamily="34" charset="-120"/>
              </a:rPr>
              <a:t>Saving your version</a:t>
            </a:r>
            <a:endParaRPr lang="en-US" sz="1300" dirty="0"/>
          </a:p>
          <a:p>
            <a:pPr algn="l" indent="0" marL="0">
              <a:buNone/>
            </a:pPr>
            <a:r>
              <a:rPr lang="en-US" sz="1300" dirty="0">
                <a:solidFill>
                  <a:srgbClr val="FFFFFF"/>
                </a:solidFill>
                <a:latin typeface="Montserrat" pitchFamily="34" charset="0"/>
                <a:ea typeface="Montserrat" pitchFamily="34" charset="-122"/>
                <a:cs typeface="Montserrat" pitchFamily="34" charset="-120"/>
              </a:rPr>
              <a:t>Go to File, then Export, and choose PDF or PNG. Delete this instruction slide first, or export only the card slide.</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292608" y="526694"/>
            <a:ext cx="5486400" cy="2286000"/>
          </a:xfrm>
          <a:prstGeom prst="rect">
            <a:avLst/>
          </a:prstGeom>
          <a:noFill/>
          <a:ln/>
        </p:spPr>
        <p:txBody>
          <a:bodyPr wrap="square" lIns="0" tIns="0" rIns="0" bIns="0" rtlCol="0" anchor="t"/>
          <a:lstStyle/>
          <a:p>
            <a:pPr algn="l" indent="0" marL="0">
              <a:lnSpc>
                <a:spcPts val="8660"/>
              </a:lnSpc>
              <a:buNone/>
            </a:pPr>
            <a:r>
              <a:rPr lang="en-US" sz="10400" spc="-230" kern="0" dirty="0">
                <a:solidFill>
                  <a:srgbClr val="5DB3F5"/>
                </a:solidFill>
                <a:latin typeface="Barlow SemiBold" pitchFamily="34" charset="0"/>
                <a:ea typeface="Barlow SemiBold" pitchFamily="34" charset="-122"/>
                <a:cs typeface="Barlow SemiBold" pitchFamily="34" charset="-120"/>
              </a:rPr>
              <a:t>I AM...</a:t>
            </a:r>
            <a:endParaRPr lang="en-US" sz="10400" dirty="0"/>
          </a:p>
          <a:p>
            <a:pPr algn="l" indent="0" marL="0">
              <a:lnSpc>
                <a:spcPts val="8660"/>
              </a:lnSpc>
              <a:buNone/>
            </a:pPr>
            <a:r>
              <a:rPr lang="en-US" sz="10400" spc="-230" kern="0" dirty="0">
                <a:solidFill>
                  <a:srgbClr val="5DB3F5"/>
                </a:solidFill>
                <a:latin typeface="Barlow SemiBold" pitchFamily="34" charset="0"/>
                <a:ea typeface="Barlow SemiBold" pitchFamily="34" charset="-122"/>
                <a:cs typeface="Barlow SemiBold" pitchFamily="34" charset="-120"/>
              </a:rPr>
              <a:t>ON PrEP.</a:t>
            </a:r>
            <a:endParaRPr lang="en-US" sz="10400" dirty="0"/>
          </a:p>
        </p:txBody>
      </p:sp>
      <p:sp>
        <p:nvSpPr>
          <p:cNvPr id="3" name="Text 0"/>
          <p:cNvSpPr/>
          <p:nvPr>
            <p:ph idx="101" type="body" hasCustomPrompt="1"/>
          </p:nvPr>
        </p:nvSpPr>
        <p:spPr>
          <a:xfrm>
            <a:off x="286573" y="6922008"/>
            <a:ext cx="5943600" cy="640080"/>
          </a:xfrm>
          <a:prstGeom prst="rect">
            <a:avLst/>
          </a:prstGeom>
          <a:noFill/>
          <a:ln/>
        </p:spPr>
        <p:txBody>
          <a:bodyPr wrap="square" lIns="0" tIns="0" rIns="0" bIns="0" rtlCol="0" anchor="t"/>
          <a:lstStyle/>
          <a:p>
            <a:pPr algn="l" indent="-89611" marL="89611">
              <a:lnSpc>
                <a:spcPts val="2090"/>
              </a:lnSpc>
              <a:buNone/>
            </a:pPr>
            <a:r>
              <a:rPr lang="en-US" sz="1550" b="1" spc="-25" kern="0" dirty="0">
                <a:solidFill>
                  <a:srgbClr val="FFFFFF"/>
                </a:solidFill>
                <a:latin typeface="Montserrat" pitchFamily="34" charset="0"/>
                <a:ea typeface="Montserrat" pitchFamily="34" charset="-122"/>
                <a:cs typeface="Montserrat" pitchFamily="34" charset="-120"/>
              </a:rPr>
              <a:t>“My hormone therapy is my priority. </a:t>
            </a:r>
            <a:r>
              <a:rPr lang="en-US" sz="1550" spc="-25" kern="0" dirty="0">
                <a:solidFill>
                  <a:srgbClr val="FFFFFF"/>
                </a:solidFill>
                <a:latin typeface="Montserrat" pitchFamily="34" charset="0"/>
                <a:ea typeface="Montserrat" pitchFamily="34" charset="-122"/>
                <a:cs typeface="Montserrat" pitchFamily="34" charset="-120"/>
              </a:rPr>
              <a:t>If I have to choose,</a:t>
            </a:r>
            <a:br/>
            <a:r>
              <a:rPr lang="en-US" sz="1550" spc="-25" kern="0" dirty="0">
                <a:solidFill>
                  <a:srgbClr val="FFFFFF"/>
                </a:solidFill>
                <a:latin typeface="Montserrat" pitchFamily="34" charset="0"/>
                <a:ea typeface="Montserrat" pitchFamily="34" charset="-122"/>
                <a:cs typeface="Montserrat" pitchFamily="34" charset="-120"/>
              </a:rPr>
              <a:t>I'm choosing the thing that lets me be me."</a:t>
            </a:r>
            <a:endParaRPr lang="en-US" sz="1550" dirty="0"/>
          </a:p>
        </p:txBody>
      </p:sp>
      <p:sp>
        <p:nvSpPr>
          <p:cNvPr id="4" name="Text 0"/>
          <p:cNvSpPr/>
          <p:nvPr>
            <p:ph idx="102" type="body" hasCustomPrompt="1"/>
          </p:nvPr>
        </p:nvSpPr>
        <p:spPr>
          <a:xfrm>
            <a:off x="374904" y="7691933"/>
            <a:ext cx="6848856" cy="2011680"/>
          </a:xfrm>
          <a:prstGeom prst="rect">
            <a:avLst/>
          </a:prstGeom>
          <a:noFill/>
          <a:ln/>
        </p:spPr>
        <p:txBody>
          <a:bodyPr wrap="square" lIns="0" tIns="0" rIns="0" bIns="0" rtlCol="0" anchor="t"/>
          <a:lstStyle/>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You do </a:t>
            </a:r>
            <a:r>
              <a:rPr lang="en-US" sz="1150" b="1" spc="-22" kern="0" dirty="0">
                <a:solidFill>
                  <a:srgbClr val="FFFFFF"/>
                </a:solidFill>
                <a:latin typeface="Montserrat" pitchFamily="34" charset="0"/>
                <a:ea typeface="Montserrat" pitchFamily="34" charset="-122"/>
                <a:cs typeface="Montserrat" pitchFamily="34" charset="-120"/>
              </a:rPr>
              <a:t>not have to choose</a:t>
            </a:r>
            <a:r>
              <a:rPr lang="en-US" sz="1150" spc="-22" kern="0" dirty="0">
                <a:solidFill>
                  <a:srgbClr val="FFFFFF"/>
                </a:solidFill>
                <a:latin typeface="Montserrat" pitchFamily="34" charset="0"/>
                <a:ea typeface="Montserrat" pitchFamily="34" charset="-122"/>
                <a:cs typeface="Montserrat" pitchFamily="34" charset="-120"/>
              </a:rPr>
              <a:t> between HIV prevention and prescribed hormone therapy.</a:t>
            </a:r>
            <a:br/>
            <a:r>
              <a:rPr lang="en-US" sz="1150" b="1" spc="-22" kern="0" dirty="0">
                <a:solidFill>
                  <a:srgbClr val="5DB3F5"/>
                </a:solidFill>
                <a:latin typeface="Montserrat" pitchFamily="34" charset="0"/>
                <a:ea typeface="Montserrat" pitchFamily="34" charset="-122"/>
                <a:cs typeface="Montserrat" pitchFamily="34" charset="-120"/>
              </a:rPr>
              <a:t>#HealthMatters</a:t>
            </a:r>
            <a:endParaRPr lang="en-US" sz="1150" dirty="0"/>
          </a:p>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Research shows that long-acting injectable PrEP and oral PrEP do not interfere with hormone therapy. You can use both together.</a:t>
            </a:r>
            <a:endParaRPr lang="en-US" sz="1150" dirty="0"/>
          </a:p>
          <a:p>
            <a:pPr algn="l" indent="0" marL="0">
              <a:lnSpc>
                <a:spcPts val="1600"/>
              </a:lnSpc>
              <a:spcBef>
                <a:spcPts val="0"/>
              </a:spcBef>
              <a:spcAft>
                <a:spcPts val="0"/>
              </a:spcAft>
              <a:buNone/>
            </a:pPr>
            <a:r>
              <a:rPr lang="en-US" sz="1020" spc="-10" kern="0" dirty="0">
                <a:solidFill>
                  <a:srgbClr val="FFFFFF"/>
                </a:solidFill>
                <a:latin typeface="Montserrat" pitchFamily="34" charset="0"/>
                <a:ea typeface="Montserrat" pitchFamily="34" charset="-122"/>
                <a:cs typeface="Montserrat" pitchFamily="34" charset="-120"/>
              </a:rPr>
              <a:t>Your health matters - this conversation is one you deserve to have with someone who knows what they are talking about and who respects who you are. You can learn more about safely taking PrEP and prescribed hormone therapy together at your local health facility. </a:t>
            </a:r>
            <a:r>
              <a:rPr lang="en-US" sz="1020" b="1" spc="-10" kern="0" dirty="0">
                <a:solidFill>
                  <a:srgbClr val="5DB3F5"/>
                </a:solidFill>
                <a:latin typeface="Montserrat" pitchFamily="34" charset="0"/>
                <a:ea typeface="Montserrat" pitchFamily="34" charset="-122"/>
                <a:cs typeface="Montserrat" pitchFamily="34" charset="-120"/>
              </a:rPr>
              <a:t>#MyPrEPMyChoice</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lIns="0" tIns="0" rIns="0" bIns="0" rtlCol="0" anchor="ct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lIns="0" tIns="0" rIns="0" bIns="0" rtlCol="0" anchor="ct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292608" y="526694"/>
            <a:ext cx="5486400" cy="2286000"/>
          </a:xfrm>
          <a:prstGeom prst="rect">
            <a:avLst/>
          </a:prstGeom>
          <a:noFill/>
          <a:ln/>
        </p:spPr>
        <p:txBody>
          <a:bodyPr wrap="square" lIns="0" tIns="0" rIns="0" bIns="0" rtlCol="0" anchor="t"/>
          <a:lstStyle/>
          <a:p>
            <a:pPr algn="l" indent="0" marL="0">
              <a:lnSpc>
                <a:spcPts val="8660"/>
              </a:lnSpc>
              <a:buNone/>
            </a:pPr>
            <a:r>
              <a:rPr lang="en-US" sz="10400" spc="-230" kern="0" dirty="0">
                <a:solidFill>
                  <a:srgbClr val="5DB3F5"/>
                </a:solidFill>
                <a:latin typeface="Barlow SemiBold" pitchFamily="34" charset="0"/>
                <a:ea typeface="Barlow SemiBold" pitchFamily="34" charset="-122"/>
                <a:cs typeface="Barlow SemiBold" pitchFamily="34" charset="-120"/>
              </a:rPr>
              <a:t>I AM...</a:t>
            </a:r>
            <a:endParaRPr lang="en-US" sz="10400" dirty="0"/>
          </a:p>
          <a:p>
            <a:pPr algn="l" indent="0" marL="0">
              <a:lnSpc>
                <a:spcPts val="8660"/>
              </a:lnSpc>
              <a:buNone/>
            </a:pPr>
            <a:r>
              <a:rPr lang="en-US" sz="10400" spc="-230" kern="0" dirty="0">
                <a:solidFill>
                  <a:srgbClr val="5DB3F5"/>
                </a:solidFill>
                <a:latin typeface="Barlow SemiBold" pitchFamily="34" charset="0"/>
                <a:ea typeface="Barlow SemiBold" pitchFamily="34" charset="-122"/>
                <a:cs typeface="Barlow SemiBold" pitchFamily="34" charset="-120"/>
              </a:rPr>
              <a:t>ON PrEP.</a:t>
            </a:r>
            <a:endParaRPr lang="en-US" sz="10400" dirty="0"/>
          </a:p>
        </p:txBody>
      </p:sp>
      <p:sp>
        <p:nvSpPr>
          <p:cNvPr id="3" name="Text 0"/>
          <p:cNvSpPr/>
          <p:nvPr>
            <p:ph idx="101" type="body" hasCustomPrompt="1"/>
          </p:nvPr>
        </p:nvSpPr>
        <p:spPr>
          <a:xfrm>
            <a:off x="286573" y="6922008"/>
            <a:ext cx="5943600" cy="640080"/>
          </a:xfrm>
          <a:prstGeom prst="rect">
            <a:avLst/>
          </a:prstGeom>
          <a:noFill/>
          <a:ln/>
        </p:spPr>
        <p:txBody>
          <a:bodyPr wrap="square" lIns="0" tIns="0" rIns="0" bIns="0" rtlCol="0" anchor="t"/>
          <a:lstStyle/>
          <a:p>
            <a:pPr algn="l" indent="-89611" marL="89611">
              <a:lnSpc>
                <a:spcPts val="2090"/>
              </a:lnSpc>
              <a:buNone/>
            </a:pPr>
            <a:r>
              <a:rPr lang="en-US" sz="1550" b="1" spc="-25" kern="0" dirty="0">
                <a:solidFill>
                  <a:srgbClr val="FFFFFF"/>
                </a:solidFill>
                <a:latin typeface="Montserrat" pitchFamily="34" charset="0"/>
                <a:ea typeface="Montserrat" pitchFamily="34" charset="-122"/>
                <a:cs typeface="Montserrat" pitchFamily="34" charset="-120"/>
              </a:rPr>
              <a:t>“My hormone therapy is my priority. </a:t>
            </a:r>
            <a:r>
              <a:rPr lang="en-US" sz="1550" spc="-25" kern="0" dirty="0">
                <a:solidFill>
                  <a:srgbClr val="FFFFFF"/>
                </a:solidFill>
                <a:latin typeface="Montserrat" pitchFamily="34" charset="0"/>
                <a:ea typeface="Montserrat" pitchFamily="34" charset="-122"/>
                <a:cs typeface="Montserrat" pitchFamily="34" charset="-120"/>
              </a:rPr>
              <a:t>If I have to choose,</a:t>
            </a:r>
            <a:br/>
            <a:r>
              <a:rPr lang="en-US" sz="1550" spc="-25" kern="0" dirty="0">
                <a:solidFill>
                  <a:srgbClr val="FFFFFF"/>
                </a:solidFill>
                <a:latin typeface="Montserrat" pitchFamily="34" charset="0"/>
                <a:ea typeface="Montserrat" pitchFamily="34" charset="-122"/>
                <a:cs typeface="Montserrat" pitchFamily="34" charset="-120"/>
              </a:rPr>
              <a:t>I'm choosing the thing that lets me be me."</a:t>
            </a:r>
            <a:endParaRPr lang="en-US" sz="1550" dirty="0"/>
          </a:p>
        </p:txBody>
      </p:sp>
      <p:sp>
        <p:nvSpPr>
          <p:cNvPr id="4" name="Text 0"/>
          <p:cNvSpPr/>
          <p:nvPr>
            <p:ph idx="102" type="body" hasCustomPrompt="1"/>
          </p:nvPr>
        </p:nvSpPr>
        <p:spPr>
          <a:xfrm>
            <a:off x="374904" y="7691933"/>
            <a:ext cx="6848856" cy="2011680"/>
          </a:xfrm>
          <a:prstGeom prst="rect">
            <a:avLst/>
          </a:prstGeom>
          <a:noFill/>
          <a:ln/>
        </p:spPr>
        <p:txBody>
          <a:bodyPr wrap="square" lIns="0" tIns="0" rIns="0" bIns="0" rtlCol="0" anchor="t"/>
          <a:lstStyle/>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You do </a:t>
            </a:r>
            <a:r>
              <a:rPr lang="en-US" sz="1150" b="1" spc="-22" kern="0" dirty="0">
                <a:solidFill>
                  <a:srgbClr val="FFFFFF"/>
                </a:solidFill>
                <a:latin typeface="Montserrat" pitchFamily="34" charset="0"/>
                <a:ea typeface="Montserrat" pitchFamily="34" charset="-122"/>
                <a:cs typeface="Montserrat" pitchFamily="34" charset="-120"/>
              </a:rPr>
              <a:t>not have to choose</a:t>
            </a:r>
            <a:r>
              <a:rPr lang="en-US" sz="1150" spc="-22" kern="0" dirty="0">
                <a:solidFill>
                  <a:srgbClr val="FFFFFF"/>
                </a:solidFill>
                <a:latin typeface="Montserrat" pitchFamily="34" charset="0"/>
                <a:ea typeface="Montserrat" pitchFamily="34" charset="-122"/>
                <a:cs typeface="Montserrat" pitchFamily="34" charset="-120"/>
              </a:rPr>
              <a:t> between HIV prevention and prescribed hormone therapy.</a:t>
            </a:r>
            <a:br/>
            <a:r>
              <a:rPr lang="en-US" sz="1150" b="1" spc="-22" kern="0" dirty="0">
                <a:solidFill>
                  <a:srgbClr val="5DB3F5"/>
                </a:solidFill>
                <a:latin typeface="Montserrat" pitchFamily="34" charset="0"/>
                <a:ea typeface="Montserrat" pitchFamily="34" charset="-122"/>
                <a:cs typeface="Montserrat" pitchFamily="34" charset="-120"/>
              </a:rPr>
              <a:t>#HealthMatters</a:t>
            </a:r>
            <a:endParaRPr lang="en-US" sz="1150" dirty="0"/>
          </a:p>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Research shows that long-acting injectable PrEP and oral PrEP do not interfere with hormone therapy. You can use both together.</a:t>
            </a:r>
            <a:endParaRPr lang="en-US" sz="1150" dirty="0"/>
          </a:p>
          <a:p>
            <a:pPr algn="l" indent="0" marL="0">
              <a:lnSpc>
                <a:spcPts val="1600"/>
              </a:lnSpc>
              <a:spcBef>
                <a:spcPts val="0"/>
              </a:spcBef>
              <a:spcAft>
                <a:spcPts val="0"/>
              </a:spcAft>
              <a:buNone/>
            </a:pPr>
            <a:r>
              <a:rPr lang="en-US" sz="1020" spc="-10" kern="0" dirty="0">
                <a:solidFill>
                  <a:srgbClr val="FFFFFF"/>
                </a:solidFill>
                <a:latin typeface="Montserrat" pitchFamily="34" charset="0"/>
                <a:ea typeface="Montserrat" pitchFamily="34" charset="-122"/>
                <a:cs typeface="Montserrat" pitchFamily="34" charset="-120"/>
              </a:rPr>
              <a:t>Your health matters - this conversation is one you deserve to have with someone who knows what they are talking about and who respects who you are. You can learn more about safely taking PrEP and prescribed hormone therapy together at your local health facility. </a:t>
            </a:r>
            <a:r>
              <a:rPr lang="en-US" sz="1020" b="1" spc="-10" kern="0" dirty="0">
                <a:solidFill>
                  <a:srgbClr val="5DB3F5"/>
                </a:solidFill>
                <a:latin typeface="Montserrat" pitchFamily="34" charset="0"/>
                <a:ea typeface="Montserrat" pitchFamily="34" charset="-122"/>
                <a:cs typeface="Montserrat" pitchFamily="34" charset="-120"/>
              </a:rPr>
              <a:t>#MyPrEPMyChoice</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lIns="0" tIns="0" rIns="0" bIns="0" rtlCol="0" anchor="ct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lIns="0" tIns="0" rIns="0" bIns="0" rtlCol="0" anchor="ct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292608" y="526694"/>
            <a:ext cx="5486400" cy="2286000"/>
          </a:xfrm>
          <a:prstGeom prst="rect">
            <a:avLst/>
          </a:prstGeom>
          <a:noFill/>
          <a:ln/>
        </p:spPr>
        <p:txBody>
          <a:bodyPr wrap="square" lIns="0" tIns="0" rIns="0" bIns="0" rtlCol="0" anchor="t"/>
          <a:lstStyle/>
          <a:p>
            <a:pPr algn="l" indent="0" marL="0">
              <a:lnSpc>
                <a:spcPts val="8660"/>
              </a:lnSpc>
              <a:buNone/>
            </a:pPr>
            <a:r>
              <a:rPr lang="en-US" sz="10400" spc="-230" kern="0" dirty="0">
                <a:solidFill>
                  <a:srgbClr val="5DB3F5"/>
                </a:solidFill>
                <a:latin typeface="Barlow SemiBold" pitchFamily="34" charset="0"/>
                <a:ea typeface="Barlow SemiBold" pitchFamily="34" charset="-122"/>
                <a:cs typeface="Barlow SemiBold" pitchFamily="34" charset="-120"/>
              </a:rPr>
              <a:t>I AM...</a:t>
            </a:r>
            <a:endParaRPr lang="en-US" sz="10400" dirty="0"/>
          </a:p>
          <a:p>
            <a:pPr algn="l" indent="0" marL="0">
              <a:lnSpc>
                <a:spcPts val="8660"/>
              </a:lnSpc>
              <a:buNone/>
            </a:pPr>
            <a:r>
              <a:rPr lang="en-US" sz="10400" spc="-230" kern="0" dirty="0">
                <a:solidFill>
                  <a:srgbClr val="5DB3F5"/>
                </a:solidFill>
                <a:latin typeface="Barlow SemiBold" pitchFamily="34" charset="0"/>
                <a:ea typeface="Barlow SemiBold" pitchFamily="34" charset="-122"/>
                <a:cs typeface="Barlow SemiBold" pitchFamily="34" charset="-120"/>
              </a:rPr>
              <a:t>ON PrEP.</a:t>
            </a:r>
            <a:endParaRPr lang="en-US" sz="10400" dirty="0"/>
          </a:p>
        </p:txBody>
      </p:sp>
      <p:sp>
        <p:nvSpPr>
          <p:cNvPr id="3" name="Text 0"/>
          <p:cNvSpPr/>
          <p:nvPr>
            <p:ph idx="101" type="body" hasCustomPrompt="1"/>
          </p:nvPr>
        </p:nvSpPr>
        <p:spPr>
          <a:xfrm>
            <a:off x="286573" y="6922008"/>
            <a:ext cx="5943600" cy="640080"/>
          </a:xfrm>
          <a:prstGeom prst="rect">
            <a:avLst/>
          </a:prstGeom>
          <a:noFill/>
          <a:ln/>
        </p:spPr>
        <p:txBody>
          <a:bodyPr wrap="square" lIns="0" tIns="0" rIns="0" bIns="0" rtlCol="0" anchor="t"/>
          <a:lstStyle/>
          <a:p>
            <a:pPr algn="l" indent="-89611" marL="89611">
              <a:lnSpc>
                <a:spcPts val="2090"/>
              </a:lnSpc>
              <a:buNone/>
            </a:pPr>
            <a:r>
              <a:rPr lang="en-US" sz="1550" b="1" spc="-25" kern="0" dirty="0">
                <a:solidFill>
                  <a:srgbClr val="FFFFFF"/>
                </a:solidFill>
                <a:latin typeface="Montserrat" pitchFamily="34" charset="0"/>
                <a:ea typeface="Montserrat" pitchFamily="34" charset="-122"/>
                <a:cs typeface="Montserrat" pitchFamily="34" charset="-120"/>
              </a:rPr>
              <a:t>“My hormone therapy is my priority. </a:t>
            </a:r>
            <a:r>
              <a:rPr lang="en-US" sz="1550" spc="-25" kern="0" dirty="0">
                <a:solidFill>
                  <a:srgbClr val="FFFFFF"/>
                </a:solidFill>
                <a:latin typeface="Montserrat" pitchFamily="34" charset="0"/>
                <a:ea typeface="Montserrat" pitchFamily="34" charset="-122"/>
                <a:cs typeface="Montserrat" pitchFamily="34" charset="-120"/>
              </a:rPr>
              <a:t>If I have to choose,</a:t>
            </a:r>
            <a:br/>
            <a:r>
              <a:rPr lang="en-US" sz="1550" spc="-25" kern="0" dirty="0">
                <a:solidFill>
                  <a:srgbClr val="FFFFFF"/>
                </a:solidFill>
                <a:latin typeface="Montserrat" pitchFamily="34" charset="0"/>
                <a:ea typeface="Montserrat" pitchFamily="34" charset="-122"/>
                <a:cs typeface="Montserrat" pitchFamily="34" charset="-120"/>
              </a:rPr>
              <a:t>I'm choosing the thing that lets me be me."</a:t>
            </a:r>
            <a:endParaRPr lang="en-US" sz="1550" dirty="0"/>
          </a:p>
        </p:txBody>
      </p:sp>
      <p:sp>
        <p:nvSpPr>
          <p:cNvPr id="4" name="Text 0"/>
          <p:cNvSpPr/>
          <p:nvPr>
            <p:ph idx="102" type="body" hasCustomPrompt="1"/>
          </p:nvPr>
        </p:nvSpPr>
        <p:spPr>
          <a:xfrm>
            <a:off x="374904" y="7691933"/>
            <a:ext cx="6848856" cy="2011680"/>
          </a:xfrm>
          <a:prstGeom prst="rect">
            <a:avLst/>
          </a:prstGeom>
          <a:noFill/>
          <a:ln/>
        </p:spPr>
        <p:txBody>
          <a:bodyPr wrap="square" lIns="0" tIns="0" rIns="0" bIns="0" rtlCol="0" anchor="t"/>
          <a:lstStyle/>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You do </a:t>
            </a:r>
            <a:r>
              <a:rPr lang="en-US" sz="1150" b="1" spc="-22" kern="0" dirty="0">
                <a:solidFill>
                  <a:srgbClr val="FFFFFF"/>
                </a:solidFill>
                <a:latin typeface="Montserrat" pitchFamily="34" charset="0"/>
                <a:ea typeface="Montserrat" pitchFamily="34" charset="-122"/>
                <a:cs typeface="Montserrat" pitchFamily="34" charset="-120"/>
              </a:rPr>
              <a:t>not have to choose</a:t>
            </a:r>
            <a:r>
              <a:rPr lang="en-US" sz="1150" spc="-22" kern="0" dirty="0">
                <a:solidFill>
                  <a:srgbClr val="FFFFFF"/>
                </a:solidFill>
                <a:latin typeface="Montserrat" pitchFamily="34" charset="0"/>
                <a:ea typeface="Montserrat" pitchFamily="34" charset="-122"/>
                <a:cs typeface="Montserrat" pitchFamily="34" charset="-120"/>
              </a:rPr>
              <a:t> between HIV prevention and prescribed hormone therapy.</a:t>
            </a:r>
            <a:br/>
            <a:r>
              <a:rPr lang="en-US" sz="1150" b="1" spc="-22" kern="0" dirty="0">
                <a:solidFill>
                  <a:srgbClr val="5DB3F5"/>
                </a:solidFill>
                <a:latin typeface="Montserrat" pitchFamily="34" charset="0"/>
                <a:ea typeface="Montserrat" pitchFamily="34" charset="-122"/>
                <a:cs typeface="Montserrat" pitchFamily="34" charset="-120"/>
              </a:rPr>
              <a:t>#HealthMatters</a:t>
            </a:r>
            <a:endParaRPr lang="en-US" sz="1150" dirty="0"/>
          </a:p>
          <a:p>
            <a:pPr algn="l" indent="0" marL="0">
              <a:lnSpc>
                <a:spcPts val="1620"/>
              </a:lnSpc>
              <a:spcBef>
                <a:spcPts val="0"/>
              </a:spcBef>
              <a:spcAft>
                <a:spcPts val="1200"/>
              </a:spcAft>
              <a:buNone/>
            </a:pPr>
            <a:r>
              <a:rPr lang="en-US" sz="1150" spc="-22" kern="0" dirty="0">
                <a:solidFill>
                  <a:srgbClr val="FFFFFF"/>
                </a:solidFill>
                <a:latin typeface="Montserrat" pitchFamily="34" charset="0"/>
                <a:ea typeface="Montserrat" pitchFamily="34" charset="-122"/>
                <a:cs typeface="Montserrat" pitchFamily="34" charset="-120"/>
              </a:rPr>
              <a:t>Research shows that long-acting injectable PrEP and oral PrEP do not interfere with hormone therapy. You can use both together.</a:t>
            </a:r>
            <a:endParaRPr lang="en-US" sz="1150" dirty="0"/>
          </a:p>
          <a:p>
            <a:pPr algn="l" indent="0" marL="0">
              <a:lnSpc>
                <a:spcPts val="1600"/>
              </a:lnSpc>
              <a:spcBef>
                <a:spcPts val="0"/>
              </a:spcBef>
              <a:spcAft>
                <a:spcPts val="0"/>
              </a:spcAft>
              <a:buNone/>
            </a:pPr>
            <a:r>
              <a:rPr lang="en-US" sz="1020" spc="-10" kern="0" dirty="0">
                <a:solidFill>
                  <a:srgbClr val="FFFFFF"/>
                </a:solidFill>
                <a:latin typeface="Montserrat" pitchFamily="34" charset="0"/>
                <a:ea typeface="Montserrat" pitchFamily="34" charset="-122"/>
                <a:cs typeface="Montserrat" pitchFamily="34" charset="-120"/>
              </a:rPr>
              <a:t>Your health matters - this conversation is one you deserve to have with someone who knows what they are talking about and who respects who you are. You can learn more about safely taking PrEP and prescribed hormone therapy together at your local health facility. </a:t>
            </a:r>
            <a:r>
              <a:rPr lang="en-US" sz="1020" b="1" spc="-10" kern="0" dirty="0">
                <a:solidFill>
                  <a:srgbClr val="5DB3F5"/>
                </a:solidFill>
                <a:latin typeface="Montserrat" pitchFamily="34" charset="0"/>
                <a:ea typeface="Montserrat" pitchFamily="34" charset="-122"/>
                <a:cs typeface="Montserrat" pitchFamily="34" charset="-120"/>
              </a:rPr>
              <a:t>#MyPrEPMyChoice</a:t>
            </a:r>
            <a:endParaRPr lang="en-US" sz="1150" dirty="0"/>
          </a:p>
        </p:txBody>
      </p:sp>
      <p:sp>
        <p:nvSpPr>
          <p:cNvPr id="5" name="Text 0"/>
          <p:cNvSpPr/>
          <p:nvPr>
            <p:ph idx="103" type="body" hasCustomPrompt="1"/>
          </p:nvPr>
        </p:nvSpPr>
        <p:spPr>
          <a:xfrm>
            <a:off x="457200" y="9928555"/>
            <a:ext cx="2331720" cy="411480"/>
          </a:xfrm>
          <a:prstGeom prst="rect">
            <a:avLst/>
          </a:prstGeom>
          <a:noFill/>
          <a:ln/>
        </p:spPr>
        <p:txBody>
          <a:bodyPr wrap="square" lIns="0" tIns="0" rIns="0" bIns="0" rtlCol="0" anchor="ctr"/>
          <a:lstStyle/>
          <a:p>
            <a:pPr algn="r" indent="0" marL="0">
              <a:buNone/>
            </a:pPr>
            <a:r>
              <a:rPr lang="en-US" sz="2210" b="1" dirty="0">
                <a:solidFill>
                  <a:srgbClr val="5DB3F5"/>
                </a:solidFill>
                <a:latin typeface="Montserrat" pitchFamily="34" charset="0"/>
                <a:ea typeface="Montserrat" pitchFamily="34" charset="-122"/>
                <a:cs typeface="Montserrat" pitchFamily="34" charset="-120"/>
              </a:rPr>
              <a:t>P=P</a:t>
            </a:r>
            <a:endParaRPr lang="en-US" sz="2210" dirty="0"/>
          </a:p>
        </p:txBody>
      </p:sp>
      <p:sp>
        <p:nvSpPr>
          <p:cNvPr id="6" name="Text 0"/>
          <p:cNvSpPr/>
          <p:nvPr>
            <p:ph idx="104" type="body" hasCustomPrompt="1"/>
          </p:nvPr>
        </p:nvSpPr>
        <p:spPr>
          <a:xfrm>
            <a:off x="3200400" y="9928555"/>
            <a:ext cx="3657600" cy="411480"/>
          </a:xfrm>
          <a:prstGeom prst="rect">
            <a:avLst/>
          </a:prstGeom>
          <a:noFill/>
          <a:ln/>
        </p:spPr>
        <p:txBody>
          <a:bodyPr wrap="square" lIns="0" tIns="0" rIns="0" bIns="0" rtlCol="0" anchor="ctr"/>
          <a:lstStyle/>
          <a:p>
            <a:pPr algn="l" indent="0" marL="0">
              <a:buNone/>
            </a:pPr>
            <a:r>
              <a:rPr lang="en-US" sz="2210" dirty="0">
                <a:solidFill>
                  <a:srgbClr val="FFFFFF"/>
                </a:solidFill>
                <a:latin typeface="Montserrat" pitchFamily="34" charset="0"/>
                <a:ea typeface="Montserrat" pitchFamily="34" charset="-122"/>
                <a:cs typeface="Montserrat" pitchFamily="34" charset="-120"/>
              </a:rPr>
              <a:t>PrEP=Prevention</a:t>
            </a:r>
            <a:endParaRPr lang="en-US" sz="221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Barlow SemiBold"/>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6D4B9C21C83740A65D5C608EACF76C" ma:contentTypeVersion="16" ma:contentTypeDescription="Create a new document." ma:contentTypeScope="" ma:versionID="2fe86115b47dcb197d140793ce58caff">
  <xsd:schema xmlns:xsd="http://www.w3.org/2001/XMLSchema" xmlns:xs="http://www.w3.org/2001/XMLSchema" xmlns:p="http://schemas.microsoft.com/office/2006/metadata/properties" xmlns:ns2="424603b6-a794-40e4-9344-433f30fb5407" xmlns:ns3="5fb20df2-2146-4677-84a3-4a2eef9c8104" targetNamespace="http://schemas.microsoft.com/office/2006/metadata/properties" ma:root="true" ma:fieldsID="376f8d4caf14aa21d5b24045c8385a1f" ns2:_="" ns3:_="">
    <xsd:import namespace="424603b6-a794-40e4-9344-433f30fb5407"/>
    <xsd:import namespace="5fb20df2-2146-4677-84a3-4a2eef9c810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LengthInSeconds" minOccurs="0"/>
                <xsd:element ref="ns2:MediaServiceDateTaken"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4603b6-a794-40e4-9344-433f30fb54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8a61325-a799-49ec-90cd-bdb119cc2d2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b20df2-2146-4677-84a3-4a2eef9c810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2f75432e-4f7e-4e01-b5fe-c89b4569e12b}" ma:internalName="TaxCatchAll" ma:showField="CatchAllData" ma:web="5fb20df2-2146-4677-84a3-4a2eef9c81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fb20df2-2146-4677-84a3-4a2eef9c8104" xsi:nil="true"/>
    <lcf76f155ced4ddcb4097134ff3c332f xmlns="424603b6-a794-40e4-9344-433f30fb540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412A195-D025-4F1A-9F7F-5AB0E3F36536}"/>
</file>

<file path=customXml/itemProps2.xml><?xml version="1.0" encoding="utf-8"?>
<ds:datastoreItem xmlns:ds="http://schemas.openxmlformats.org/officeDocument/2006/customXml" ds:itemID="{1035F0C6-A4FA-4203-B3EE-0517D4140960}"/>
</file>

<file path=customXml/itemProps3.xml><?xml version="1.0" encoding="utf-8"?>
<ds:datastoreItem xmlns:ds="http://schemas.openxmlformats.org/officeDocument/2006/customXml" ds:itemID="{5326E459-33D5-40FC-8AF3-14F7C203CD0C}"/>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PrEP Power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PrEP My Choice: Scenario Card 3 (editable template)</dc:title>
  <dc:subject>PrEP and gender affirming hormone therapy</dc:subject>
  <dc:creator>PrEP Power</dc:creator>
  <cp:lastModifiedBy>PrEP Power</cp:lastModifiedBy>
  <cp:revision>1</cp:revision>
  <dcterms:created xsi:type="dcterms:W3CDTF">2026-10-07T16:17:06Z</dcterms:created>
  <dcterms:modified xsi:type="dcterms:W3CDTF">2026-10-07T16:17:06Z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0x0101009E6D4B9C21C83740A65D5C608EACF76C</vt:lpwstr>
  </property>
</Properties>
</file>